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56" r:id="rId2"/>
    <p:sldId id="294" r:id="rId3"/>
    <p:sldId id="299" r:id="rId4"/>
    <p:sldId id="300" r:id="rId5"/>
    <p:sldId id="302" r:id="rId6"/>
    <p:sldId id="303" r:id="rId7"/>
    <p:sldId id="308" r:id="rId8"/>
    <p:sldId id="301" r:id="rId9"/>
    <p:sldId id="304" r:id="rId10"/>
    <p:sldId id="305" r:id="rId11"/>
    <p:sldId id="306" r:id="rId12"/>
    <p:sldId id="311" r:id="rId13"/>
    <p:sldId id="310" r:id="rId14"/>
    <p:sldId id="307" r:id="rId15"/>
    <p:sldId id="309" r:id="rId16"/>
    <p:sldId id="274" r:id="rId17"/>
  </p:sldIdLst>
  <p:sldSz cx="10160000" cy="7620000"/>
  <p:notesSz cx="7559675" cy="10691813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DDF9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600" y="-58"/>
      </p:cViewPr>
      <p:guideLst>
        <p:guide orient="horz" pos="2400"/>
        <p:guide pos="320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ctr" anchorCtr="1" compatLnSpc="0"/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cs-CZ" sz="1400" b="0" i="0" u="none" strike="noStrike" kern="1200" spc="0" baseline="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3" name="Zástupný symbol pro datum 2"/>
          <p:cNvSpPr txBox="1">
            <a:spLocks noGrp="1"/>
          </p:cNvSpPr>
          <p:nvPr>
            <p:ph type="dt" sz="quarter" idx="1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ctr" anchorCtr="1" compatLnSpc="0"/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cs-CZ" sz="1400" b="0" i="0" u="none" strike="noStrike" kern="1200" spc="0" baseline="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4" name="Zástupný symbol pro zápatí 3"/>
          <p:cNvSpPr txBox="1">
            <a:spLocks noGrp="1"/>
          </p:cNvSpPr>
          <p:nvPr>
            <p:ph type="ftr" sz="quarter" idx="2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b" anchorCtr="1" compatLnSpc="0"/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cs-CZ" sz="1400" b="0" i="0" u="none" strike="noStrike" kern="1200" spc="0" baseline="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5" name="Zástupný symbol pro číslo snímku 4"/>
          <p:cNvSpPr txBox="1">
            <a:spLocks noGrp="1"/>
          </p:cNvSpPr>
          <p:nvPr>
            <p:ph type="sldNum" sz="quarter" idx="3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b" anchorCtr="1" compatLnSpc="0"/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fld id="{D057CEDC-DFBC-4F50-BCD4-F1C421B6D408}" type="slidenum">
              <a:t>‹#›</a:t>
            </a:fld>
            <a:endParaRPr lang="cs-CZ" sz="1400" b="0" i="0" u="none" strike="noStrike" kern="1200" spc="0" baseline="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13424204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 idx="2"/>
          </p:nvPr>
        </p:nvSpPr>
        <p:spPr>
          <a:xfrm>
            <a:off x="1107000" y="812520"/>
            <a:ext cx="5345280" cy="4008959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Zástupný symbol pro poznámky 2"/>
          <p:cNvSpPr txBox="1">
            <a:spLocks noGrp="1"/>
          </p:cNvSpPr>
          <p:nvPr>
            <p:ph type="body" sz="quarter" idx="3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endParaRPr lang="cs-CZ"/>
          </a:p>
        </p:txBody>
      </p:sp>
      <p:sp>
        <p:nvSpPr>
          <p:cNvPr id="4" name="Zástupný symbol pro záhlaví 3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rtl="0" hangingPunct="0">
              <a:buNone/>
              <a:tabLst/>
              <a:defRPr lang="cs-CZ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cs-CZ"/>
          </a:p>
        </p:txBody>
      </p:sp>
      <p:sp>
        <p:nvSpPr>
          <p:cNvPr id="5" name="Zástupný symbol pro datum 4"/>
          <p:cNvSpPr txBox="1">
            <a:spLocks noGrp="1"/>
          </p:cNvSpPr>
          <p:nvPr>
            <p:ph type="dt" idx="1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algn="r" rtl="0" hangingPunct="0">
              <a:buNone/>
              <a:tabLst/>
              <a:defRPr lang="cs-CZ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cs-CZ"/>
          </a:p>
        </p:txBody>
      </p:sp>
      <p:sp>
        <p:nvSpPr>
          <p:cNvPr id="6" name="Zástupný symbol pro zápatí 5"/>
          <p:cNvSpPr txBox="1">
            <a:spLocks noGrp="1"/>
          </p:cNvSpPr>
          <p:nvPr>
            <p:ph type="ftr" sz="quarter" idx="4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 anchorCtr="0"/>
          <a:lstStyle>
            <a:lvl1pPr lvl="0" rtl="0" hangingPunct="0">
              <a:buNone/>
              <a:tabLst/>
              <a:defRPr lang="cs-CZ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cs-CZ"/>
          </a:p>
        </p:txBody>
      </p:sp>
      <p:sp>
        <p:nvSpPr>
          <p:cNvPr id="7" name="Zástupný symbol pro číslo snímku 6"/>
          <p:cNvSpPr txBox="1">
            <a:spLocks noGrp="1"/>
          </p:cNvSpPr>
          <p:nvPr>
            <p:ph type="sldNum" sz="quarter" idx="5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 anchorCtr="0"/>
          <a:lstStyle>
            <a:lvl1pPr lvl="0" algn="r" rtl="0" hangingPunct="0">
              <a:buNone/>
              <a:tabLst/>
              <a:defRPr lang="cs-CZ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fld id="{C9A4EFAD-40F8-48EF-B82F-5E95321924A3}" type="slidenum"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186288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216000" marR="0" indent="-216000" rtl="0" hangingPunct="0">
      <a:tabLst/>
      <a:defRPr lang="cs-CZ" sz="2000" b="0" i="0" u="none" strike="noStrike" kern="1200">
        <a:ln>
          <a:noFill/>
        </a:ln>
        <a:latin typeface="Arial" pitchFamily="18"/>
        <a:ea typeface="Microsoft YaHei" pitchFamily="2"/>
        <a:cs typeface="Mangal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Zástupný symbol pro poznámky 2"/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/>
          <a:p>
            <a:endParaRPr lang="cs-CZ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/>
            <a:fld id="{C9A4EFAD-40F8-48EF-B82F-5E95321924A3}" type="slidenum">
              <a:rPr lang="cs-CZ" smtClean="0"/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260575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Zástupný symbol pro poznámky 2"/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/>
          <a:p>
            <a:endParaRPr lang="cs-C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35BAC2B9-6489-4766-9D9D-2A61DAD17CC7}" type="datetime1">
              <a:rPr lang="cs-CZ" smtClean="0"/>
              <a:pPr lvl="0"/>
              <a:t>10.6.2014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A5201392-71EE-4E1D-AB74-19CB456146CC}" type="slidenum"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40152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35BAC2B9-6489-4766-9D9D-2A61DAD17CC7}" type="datetime1">
              <a:rPr lang="cs-CZ" smtClean="0"/>
              <a:pPr lvl="0"/>
              <a:t>10.6.2014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1C6DE825-09D9-435B-872A-A05421577668}" type="slidenum"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41460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7366000" y="303213"/>
            <a:ext cx="2286000" cy="6508750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508000" y="303213"/>
            <a:ext cx="6705600" cy="6508750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35BAC2B9-6489-4766-9D9D-2A61DAD17CC7}" type="datetime1">
              <a:rPr lang="cs-CZ" smtClean="0"/>
              <a:pPr lvl="0"/>
              <a:t>10.6.2014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3E4C1A4-3C73-4F63-859D-C90123B0A6E7}" type="slidenum"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56850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35BAC2B9-6489-4766-9D9D-2A61DAD17CC7}" type="datetime1">
              <a:rPr lang="cs-CZ" smtClean="0"/>
              <a:pPr lvl="0"/>
              <a:t>10.6.2014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1416C3D5-A87C-45A7-ADF0-2708759AEC21}" type="slidenum"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51710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35BAC2B9-6489-4766-9D9D-2A61DAD17CC7}" type="datetime1">
              <a:rPr lang="cs-CZ" smtClean="0"/>
              <a:pPr lvl="0"/>
              <a:t>10.6.2014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FE05509E-27C9-436C-92E6-94B525231B22}" type="slidenum"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4228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508000" y="1782763"/>
            <a:ext cx="4495800" cy="5029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156200" y="1782763"/>
            <a:ext cx="4495800" cy="5029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35BAC2B9-6489-4766-9D9D-2A61DAD17CC7}" type="datetime1">
              <a:rPr lang="cs-CZ" smtClean="0"/>
              <a:pPr lvl="0"/>
              <a:t>10.6.2014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E012BECF-ADEA-480F-A778-C517B16D9197}" type="slidenum"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889305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35BAC2B9-6489-4766-9D9D-2A61DAD17CC7}" type="datetime1">
              <a:rPr lang="cs-CZ" smtClean="0"/>
              <a:pPr lvl="0"/>
              <a:t>10.6.2014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DB54F309-98D6-418B-A211-282DF237C045}" type="slidenum"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745401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35BAC2B9-6489-4766-9D9D-2A61DAD17CC7}" type="datetime1">
              <a:rPr lang="cs-CZ" smtClean="0"/>
              <a:pPr lvl="0"/>
              <a:t>10.6.2014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F0FFEFA5-012B-47C6-BF26-6025666EB5F1}" type="slidenum"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21134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35BAC2B9-6489-4766-9D9D-2A61DAD17CC7}" type="datetime1">
              <a:rPr lang="cs-CZ" smtClean="0"/>
              <a:pPr lvl="0"/>
              <a:t>10.6.2014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05D0FF9A-628D-439D-90CB-73E9E8B9CD0F}" type="slidenum"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814542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35BAC2B9-6489-4766-9D9D-2A61DAD17CC7}" type="datetime1">
              <a:rPr lang="cs-CZ" smtClean="0"/>
              <a:pPr lvl="0"/>
              <a:t>10.6.2014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59E8E406-4643-4B74-B037-A8B96416D47A}" type="slidenum"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64514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35BAC2B9-6489-4766-9D9D-2A61DAD17CC7}" type="datetime1">
              <a:rPr lang="cs-CZ" smtClean="0"/>
              <a:pPr lvl="0"/>
              <a:t>10.6.2014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BBCB9FBD-8838-4408-B9D6-7D8A4CFEF270}" type="slidenum"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11980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3"/>
          <p:cNvSpPr txBox="1">
            <a:spLocks noGrp="1"/>
          </p:cNvSpPr>
          <p:nvPr>
            <p:ph type="dt" sz="half" idx="2"/>
          </p:nvPr>
        </p:nvSpPr>
        <p:spPr>
          <a:xfrm>
            <a:off x="507959" y="7062840"/>
            <a:ext cx="2369880" cy="404280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anchor="t" anchorCtr="0"/>
          <a:lstStyle>
            <a:lvl1pPr marL="0" marR="0" lvl="0" indent="0" algn="l" rtl="0" hangingPunct="1">
              <a:spcBef>
                <a:spcPts val="0"/>
              </a:spcBef>
              <a:spcAft>
                <a:spcPts val="0"/>
              </a:spcAft>
              <a:buNone/>
              <a:tabLst/>
              <a:defRPr lang="cs-CZ" sz="1800" b="0" i="0" u="none" strike="noStrike" kern="1200" spc="0">
                <a:solidFill>
                  <a:srgbClr val="000000"/>
                </a:solidFill>
                <a:latin typeface="Calibri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fld id="{35BAC2B9-6489-4766-9D9D-2A61DAD17CC7}" type="datetime1">
              <a:rPr lang="cs-CZ"/>
              <a:pPr lvl="0"/>
              <a:t>10.6.2014</a:t>
            </a:fld>
            <a:endParaRPr lang="cs-CZ"/>
          </a:p>
        </p:txBody>
      </p:sp>
      <p:sp>
        <p:nvSpPr>
          <p:cNvPr id="3" name="Zástupný symbol pro zápatí 4"/>
          <p:cNvSpPr txBox="1">
            <a:spLocks noGrp="1"/>
          </p:cNvSpPr>
          <p:nvPr>
            <p:ph type="ftr" sz="quarter" idx="3"/>
          </p:nvPr>
        </p:nvSpPr>
        <p:spPr>
          <a:xfrm>
            <a:off x="3471839" y="7062840"/>
            <a:ext cx="3215880" cy="404280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anchor="t" anchorCtr="0"/>
          <a:lstStyle>
            <a:lvl1pPr lvl="0" rtl="0" hangingPunct="0">
              <a:buNone/>
              <a:tabLst/>
              <a:defRPr lang="cs-CZ" sz="2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cs-CZ"/>
          </a:p>
        </p:txBody>
      </p:sp>
      <p:sp>
        <p:nvSpPr>
          <p:cNvPr id="4" name="Zástupný symbol pro číslo snímku 5"/>
          <p:cNvSpPr txBox="1">
            <a:spLocks noGrp="1"/>
          </p:cNvSpPr>
          <p:nvPr>
            <p:ph type="sldNum" sz="quarter" idx="4"/>
          </p:nvPr>
        </p:nvSpPr>
        <p:spPr>
          <a:xfrm>
            <a:off x="7281720" y="7062840"/>
            <a:ext cx="2369880" cy="404280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anchor="t" anchorCtr="0"/>
          <a:lstStyle>
            <a:lvl1pPr marL="0" marR="0" lvl="0" indent="0" algn="l" rtl="0" hangingPunct="1">
              <a:spcBef>
                <a:spcPts val="0"/>
              </a:spcBef>
              <a:spcAft>
                <a:spcPts val="0"/>
              </a:spcAft>
              <a:buNone/>
              <a:tabLst/>
              <a:defRPr lang="cs-CZ" sz="1800" b="0" i="0" u="none" strike="noStrike" kern="1200" spc="0">
                <a:solidFill>
                  <a:srgbClr val="000000"/>
                </a:solidFill>
                <a:latin typeface="Calibri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fld id="{1FA9F32F-C477-442F-AB76-9124B8D11EEA}" type="slidenum">
              <a:t>‹#›</a:t>
            </a:fld>
            <a:endParaRPr lang="cs-CZ"/>
          </a:p>
        </p:txBody>
      </p:sp>
      <p:sp>
        <p:nvSpPr>
          <p:cNvPr id="5" name="Zástupný symbol pro nadpis 4"/>
          <p:cNvSpPr txBox="1">
            <a:spLocks noGrp="1"/>
          </p:cNvSpPr>
          <p:nvPr>
            <p:ph type="title"/>
          </p:nvPr>
        </p:nvSpPr>
        <p:spPr>
          <a:xfrm>
            <a:off x="507959" y="303840"/>
            <a:ext cx="9143280" cy="12718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endParaRPr lang="cs-CZ"/>
          </a:p>
        </p:txBody>
      </p:sp>
      <p:sp>
        <p:nvSpPr>
          <p:cNvPr id="6" name="Zástupný symbol pro text 5"/>
          <p:cNvSpPr txBox="1">
            <a:spLocks noGrp="1"/>
          </p:cNvSpPr>
          <p:nvPr>
            <p:ph type="body" idx="1"/>
          </p:nvPr>
        </p:nvSpPr>
        <p:spPr>
          <a:xfrm>
            <a:off x="507959" y="1783080"/>
            <a:ext cx="9143280" cy="50288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defPPr marL="432000" marR="0" lvl="0" indent="-324000" algn="l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cs-CZ" sz="32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defPPr>
            <a:lvl1pPr marL="432000" marR="0" lvl="0" indent="-324000" algn="l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cs-CZ" sz="32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lvl1pPr>
            <a:lvl2pPr marL="864000" marR="0" lvl="1" indent="-324000" algn="l" hangingPunct="1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cs-CZ" sz="24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lvl2pPr>
            <a:lvl3pPr marL="1295999" marR="0" lvl="2" indent="-288000" algn="l" hangingPunct="1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cs-CZ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lvl3pPr>
            <a:lvl4pPr marL="1728000" marR="0" lvl="3" indent="-216000" algn="l" hangingPunct="1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cs-CZ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lvl4pPr>
            <a:lvl5pPr marL="2160000" marR="0" lvl="4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lvl5pPr>
            <a:lvl6pPr marL="2592000" marR="0" lvl="5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lvl6pPr>
            <a:lvl7pPr marL="3024000" marR="0" lvl="6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lvl7pPr>
            <a:lvl8pPr marL="3456000" marR="0" lvl="7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lvl8pPr>
            <a:lvl9pPr marL="3887999" marR="0" lvl="8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xStyles>
    <p:titleStyle>
      <a:lvl1pPr algn="l" rtl="0" hangingPunct="1">
        <a:tabLst/>
        <a:defRPr lang="cs-CZ" sz="4400" b="0" i="0" u="none" strike="noStrike" kern="1200" spc="0">
          <a:ln>
            <a:noFill/>
          </a:ln>
          <a:solidFill>
            <a:srgbClr val="000000"/>
          </a:solidFill>
          <a:latin typeface="Arial" pitchFamily="34"/>
          <a:ea typeface="Microsoft YaHei" pitchFamily="2"/>
          <a:cs typeface="Arial" pitchFamily="34"/>
        </a:defRPr>
      </a:lvl1pPr>
    </p:titleStyle>
    <p:bodyStyle>
      <a:lvl1pPr marL="0" marR="0" indent="0" algn="l" rtl="0" hangingPunct="1">
        <a:spcBef>
          <a:spcPts val="0"/>
        </a:spcBef>
        <a:spcAft>
          <a:spcPts val="1417"/>
        </a:spcAft>
        <a:tabLst/>
        <a:defRPr lang="cs-CZ" sz="3200" b="0" i="0" u="none" strike="noStrike" kern="1200" spc="0">
          <a:ln>
            <a:noFill/>
          </a:ln>
          <a:solidFill>
            <a:srgbClr val="000000"/>
          </a:solidFill>
          <a:latin typeface="Calibri" pitchFamily="18"/>
          <a:ea typeface="Microsoft YaHei" pitchFamily="2"/>
          <a:cs typeface="Arial" pitchFamily="34"/>
        </a:defRPr>
      </a:lvl1pPr>
    </p:bodyStyle>
    <p:otherStyle/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cs.wikipedia.org/w/index.php?title=Sokol_(spolek)&amp;oldid=10892253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cs.wikipedia.org/w/index.php?title=Miroslav_Tyr%C5%A1&amp;oldid=10892254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/>
          <p:nvPr/>
        </p:nvSpPr>
        <p:spPr>
          <a:xfrm>
            <a:off x="1828800" y="190440"/>
            <a:ext cx="6501960" cy="2728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1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200" b="0" i="0" u="none" strike="noStrike" kern="1200" spc="0" baseline="0" dirty="0">
                <a:ln>
                  <a:noFill/>
                </a:ln>
                <a:solidFill>
                  <a:srgbClr val="000000"/>
                </a:solidFill>
                <a:latin typeface="Times New Roman - 16" pitchFamily="18"/>
                <a:ea typeface="Microsoft YaHei" pitchFamily="2"/>
                <a:cs typeface="Mangal" pitchFamily="2"/>
              </a:rPr>
              <a:t>Inovace vybavení  registrační číslo projektu </a:t>
            </a:r>
            <a:r>
              <a:rPr lang="cs-CZ" sz="1200" b="0" i="0" u="none" strike="noStrike" kern="1200" spc="0" baseline="0" dirty="0" smtClean="0">
                <a:ln>
                  <a:noFill/>
                </a:ln>
                <a:solidFill>
                  <a:srgbClr val="000000"/>
                </a:solidFill>
                <a:latin typeface="Times New Roman - 16" pitchFamily="18"/>
                <a:ea typeface="Microsoft YaHei" pitchFamily="2"/>
                <a:cs typeface="Mangal" pitchFamily="2"/>
              </a:rPr>
              <a:t>CZ.1.07/1.5.00/34.0325</a:t>
            </a:r>
            <a:endParaRPr lang="cs-CZ" sz="1200" b="0" i="0" u="none" strike="noStrike" kern="1200" spc="0" baseline="0" dirty="0">
              <a:ln>
                <a:noFill/>
              </a:ln>
              <a:solidFill>
                <a:srgbClr val="000000"/>
              </a:solidFill>
              <a:latin typeface="Times New Roman - 16" pitchFamily="18"/>
              <a:ea typeface="Microsoft YaHei" pitchFamily="2"/>
              <a:cs typeface="Mangal" pitchFamily="2"/>
            </a:endParaRPr>
          </a:p>
        </p:txBody>
      </p:sp>
      <p:sp>
        <p:nvSpPr>
          <p:cNvPr id="3" name="TextovéPole 2"/>
          <p:cNvSpPr/>
          <p:nvPr/>
        </p:nvSpPr>
        <p:spPr>
          <a:xfrm>
            <a:off x="787320" y="482760"/>
            <a:ext cx="8584920" cy="2728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1" compatLnSpc="0">
            <a:spAutoFit/>
          </a:bodyPr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2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Times New Roman - 16" pitchFamily="18"/>
                <a:ea typeface="Microsoft YaHei" pitchFamily="2"/>
                <a:cs typeface="Mangal" pitchFamily="2"/>
              </a:rPr>
              <a:t>Příjemce: Gymnázium Pierra de Coubertina, Tábor, Náměstí Františka Křižíka 860, 390 01 Tábor</a:t>
            </a: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1595520" y="5880240"/>
            <a:ext cx="6968880" cy="1342800"/>
          </a:xfrm>
          <a:prstGeom prst="rect">
            <a:avLst/>
          </a:prstGeom>
          <a:solidFill>
            <a:srgbClr val="000000">
              <a:alpha val="0"/>
            </a:srgbClr>
          </a:solidFill>
          <a:ln>
            <a:noFill/>
          </a:ln>
        </p:spPr>
      </p:pic>
      <p:sp>
        <p:nvSpPr>
          <p:cNvPr id="5" name="TextovéPole 4"/>
          <p:cNvSpPr/>
          <p:nvPr/>
        </p:nvSpPr>
        <p:spPr>
          <a:xfrm>
            <a:off x="876239" y="5410079"/>
            <a:ext cx="8407080" cy="2426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1" compatLnSpc="0">
            <a:spAutoFit/>
          </a:bodyPr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000" b="1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Times New Roman - 14" pitchFamily="18"/>
                <a:ea typeface="Microsoft YaHei" pitchFamily="2"/>
                <a:cs typeface="Mangal" pitchFamily="2"/>
              </a:rPr>
              <a:t>Tento výukový materiál vznikl v rámci Operačního programu Vzdělání pro konkurenceschopnost.</a:t>
            </a:r>
          </a:p>
        </p:txBody>
      </p:sp>
      <p:sp>
        <p:nvSpPr>
          <p:cNvPr id="6" name="TextovéPole 5"/>
          <p:cNvSpPr/>
          <p:nvPr/>
        </p:nvSpPr>
        <p:spPr>
          <a:xfrm>
            <a:off x="0" y="4838760"/>
            <a:ext cx="10337400" cy="39492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1" compatLnSpc="0">
            <a:spAutoFit/>
          </a:bodyPr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000" b="1" i="0" u="none" strike="noStrike" kern="1200" spc="0" baseline="0">
                <a:ln>
                  <a:noFill/>
                </a:ln>
                <a:solidFill>
                  <a:srgbClr val="FF0000"/>
                </a:solidFill>
                <a:latin typeface="Times New Roman - 14" pitchFamily="18"/>
                <a:ea typeface="Microsoft YaHei" pitchFamily="2"/>
                <a:cs typeface="Mangal" pitchFamily="2"/>
              </a:rPr>
              <a:t>Materiál je určen k bezplatnému používání pro potřeby výuky a vzdělávání na všech typech škol a školských zařízení.</a:t>
            </a:r>
          </a:p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000" b="1" i="0" u="none" strike="noStrike" kern="1200" spc="0" baseline="0">
                <a:ln>
                  <a:noFill/>
                </a:ln>
                <a:solidFill>
                  <a:srgbClr val="FF0000"/>
                </a:solidFill>
                <a:latin typeface="Times New Roman - 14" pitchFamily="18"/>
                <a:ea typeface="Microsoft YaHei" pitchFamily="2"/>
                <a:cs typeface="Mangal" pitchFamily="2"/>
              </a:rPr>
              <a:t>Jakékoliv další používání podléhá autorskému zákonu.</a:t>
            </a:r>
          </a:p>
        </p:txBody>
      </p:sp>
      <p:sp>
        <p:nvSpPr>
          <p:cNvPr id="7" name="TextovéPole 6"/>
          <p:cNvSpPr/>
          <p:nvPr/>
        </p:nvSpPr>
        <p:spPr>
          <a:xfrm>
            <a:off x="355680" y="1295280"/>
            <a:ext cx="1904760" cy="2728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1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200" b="1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Autor materiálu:</a:t>
            </a:r>
          </a:p>
        </p:txBody>
      </p:sp>
      <p:sp>
        <p:nvSpPr>
          <p:cNvPr id="8" name="TextovéPole 7"/>
          <p:cNvSpPr/>
          <p:nvPr/>
        </p:nvSpPr>
        <p:spPr>
          <a:xfrm>
            <a:off x="368279" y="1003320"/>
            <a:ext cx="2158560" cy="2728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1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200" b="1" i="0" u="none" strike="noStrike" kern="1200" spc="0" baseline="0" dirty="0" smtClean="0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       Název </a:t>
            </a:r>
            <a:r>
              <a:rPr lang="cs-CZ" sz="1200" b="1" i="0" u="none" strike="noStrike" kern="1200" spc="0" baseline="0" dirty="0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materiálu:	</a:t>
            </a:r>
          </a:p>
        </p:txBody>
      </p:sp>
      <p:sp>
        <p:nvSpPr>
          <p:cNvPr id="9" name="TextovéPole 8"/>
          <p:cNvSpPr/>
          <p:nvPr/>
        </p:nvSpPr>
        <p:spPr>
          <a:xfrm>
            <a:off x="444599" y="2413080"/>
            <a:ext cx="863279" cy="26785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1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200" b="0" i="0" u="none" strike="noStrike" kern="1200" spc="0" baseline="0" dirty="0" smtClean="0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         Sada</a:t>
            </a:r>
            <a:r>
              <a:rPr lang="cs-CZ" sz="1200" b="0" i="0" u="none" strike="noStrike" kern="1200" spc="0" baseline="0" dirty="0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:</a:t>
            </a:r>
          </a:p>
        </p:txBody>
      </p:sp>
      <p:sp>
        <p:nvSpPr>
          <p:cNvPr id="10" name="TextovéPole 9"/>
          <p:cNvSpPr/>
          <p:nvPr/>
        </p:nvSpPr>
        <p:spPr>
          <a:xfrm>
            <a:off x="5674166" y="2101605"/>
            <a:ext cx="2142138" cy="26785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1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200" b="0" i="0" u="none" strike="noStrike" kern="1200" spc="0" baseline="0" dirty="0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Předmět</a:t>
            </a:r>
            <a:r>
              <a:rPr lang="cs-CZ" sz="1200" b="0" i="0" u="none" strike="noStrike" kern="1200" spc="0" baseline="0" dirty="0" smtClean="0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: tělesná výchova</a:t>
            </a:r>
            <a:endParaRPr lang="cs-CZ" sz="1200" b="0" i="0" u="none" strike="noStrike" kern="1200" spc="0" baseline="0" dirty="0">
              <a:ln>
                <a:noFill/>
              </a:ln>
              <a:solidFill>
                <a:srgbClr val="000000"/>
              </a:solidFill>
              <a:latin typeface="Arial - 16" pitchFamily="18"/>
              <a:ea typeface="Microsoft YaHei" pitchFamily="2"/>
              <a:cs typeface="Mangal" pitchFamily="2"/>
            </a:endParaRPr>
          </a:p>
        </p:txBody>
      </p:sp>
      <p:sp>
        <p:nvSpPr>
          <p:cNvPr id="11" name="TextovéPole 10"/>
          <p:cNvSpPr/>
          <p:nvPr/>
        </p:nvSpPr>
        <p:spPr>
          <a:xfrm>
            <a:off x="355680" y="1828800"/>
            <a:ext cx="2209320" cy="2728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1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200" b="1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Zařazení materiálu:</a:t>
            </a:r>
          </a:p>
        </p:txBody>
      </p:sp>
      <p:sp>
        <p:nvSpPr>
          <p:cNvPr id="12" name="TextovéPole 11"/>
          <p:cNvSpPr/>
          <p:nvPr/>
        </p:nvSpPr>
        <p:spPr>
          <a:xfrm>
            <a:off x="355680" y="2120760"/>
            <a:ext cx="1142640" cy="2728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1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200" b="0" i="0" u="none" strike="noStrike" kern="1200" spc="0" baseline="0" dirty="0" smtClean="0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          Šablona</a:t>
            </a:r>
            <a:r>
              <a:rPr lang="cs-CZ" sz="1200" b="0" i="0" u="none" strike="noStrike" kern="1200" spc="0" baseline="0" dirty="0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:</a:t>
            </a:r>
          </a:p>
        </p:txBody>
      </p:sp>
      <p:sp>
        <p:nvSpPr>
          <p:cNvPr id="13" name="TextovéPole 12"/>
          <p:cNvSpPr/>
          <p:nvPr/>
        </p:nvSpPr>
        <p:spPr>
          <a:xfrm>
            <a:off x="5740020" y="2425680"/>
            <a:ext cx="1371240" cy="2728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1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200" b="0" i="0" u="none" strike="noStrike" kern="1200" spc="0" baseline="0" dirty="0" smtClean="0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 Číslo </a:t>
            </a:r>
            <a:r>
              <a:rPr lang="cs-CZ" sz="1200" b="0" i="0" u="none" strike="noStrike" kern="1200" spc="0" baseline="0" dirty="0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DUM: </a:t>
            </a:r>
            <a:r>
              <a:rPr lang="cs-CZ" sz="1200" b="0" i="0" u="none" strike="noStrike" kern="1200" spc="0" baseline="0" dirty="0" smtClean="0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19</a:t>
            </a:r>
            <a:endParaRPr lang="cs-CZ" sz="1200" b="0" i="0" u="none" strike="noStrike" kern="1200" spc="0" baseline="0" dirty="0">
              <a:ln>
                <a:noFill/>
              </a:ln>
              <a:solidFill>
                <a:srgbClr val="000000"/>
              </a:solidFill>
              <a:latin typeface="Arial - 16" pitchFamily="18"/>
              <a:ea typeface="Microsoft YaHei" pitchFamily="2"/>
              <a:cs typeface="Mangal" pitchFamily="2"/>
            </a:endParaRPr>
          </a:p>
        </p:txBody>
      </p:sp>
      <p:sp>
        <p:nvSpPr>
          <p:cNvPr id="14" name="TextovéPole 13"/>
          <p:cNvSpPr/>
          <p:nvPr/>
        </p:nvSpPr>
        <p:spPr>
          <a:xfrm>
            <a:off x="355680" y="2946239"/>
            <a:ext cx="3072960" cy="2728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1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200" b="1" i="0" u="none" strike="noStrike" kern="1200" spc="0" baseline="0" dirty="0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Ověření materiálu ve výuce:</a:t>
            </a:r>
          </a:p>
        </p:txBody>
      </p:sp>
      <p:sp>
        <p:nvSpPr>
          <p:cNvPr id="15" name="TextovéPole 14"/>
          <p:cNvSpPr/>
          <p:nvPr/>
        </p:nvSpPr>
        <p:spPr>
          <a:xfrm>
            <a:off x="355680" y="3238560"/>
            <a:ext cx="1726920" cy="2728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1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2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Datum ověření:</a:t>
            </a:r>
          </a:p>
        </p:txBody>
      </p:sp>
      <p:sp>
        <p:nvSpPr>
          <p:cNvPr id="16" name="TextovéPole 15"/>
          <p:cNvSpPr/>
          <p:nvPr/>
        </p:nvSpPr>
        <p:spPr>
          <a:xfrm>
            <a:off x="495360" y="3809880"/>
            <a:ext cx="863279" cy="2728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1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200" b="0" i="0" u="none" strike="noStrike" kern="1200" spc="0" baseline="0" dirty="0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Třída:</a:t>
            </a:r>
          </a:p>
        </p:txBody>
      </p:sp>
      <p:sp>
        <p:nvSpPr>
          <p:cNvPr id="17" name="TextovéPole 16"/>
          <p:cNvSpPr/>
          <p:nvPr/>
        </p:nvSpPr>
        <p:spPr>
          <a:xfrm>
            <a:off x="355680" y="3530520"/>
            <a:ext cx="1752119" cy="2728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1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2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Ověřující učitel:</a:t>
            </a:r>
          </a:p>
        </p:txBody>
      </p:sp>
      <p:sp>
        <p:nvSpPr>
          <p:cNvPr id="18" name="TextovéPole 17"/>
          <p:cNvSpPr/>
          <p:nvPr/>
        </p:nvSpPr>
        <p:spPr>
          <a:xfrm>
            <a:off x="2346571" y="1013642"/>
            <a:ext cx="3327594" cy="26785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1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200" dirty="0"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V</a:t>
            </a:r>
            <a:r>
              <a:rPr lang="cs-CZ" sz="1200" dirty="0" smtClean="0"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znik spolků a sportu v českých zemích</a:t>
            </a:r>
            <a:endParaRPr lang="cs-CZ" sz="1200" b="0" i="0" u="none" strike="noStrike" kern="1200" spc="0" baseline="0" dirty="0">
              <a:ln>
                <a:noFill/>
              </a:ln>
              <a:solidFill>
                <a:srgbClr val="000000"/>
              </a:solidFill>
              <a:latin typeface="Arial - 16" pitchFamily="18"/>
              <a:ea typeface="Microsoft YaHei" pitchFamily="2"/>
              <a:cs typeface="Mangal" pitchFamily="2"/>
            </a:endParaRPr>
          </a:p>
        </p:txBody>
      </p:sp>
      <p:sp>
        <p:nvSpPr>
          <p:cNvPr id="19" name="TextovéPole 18"/>
          <p:cNvSpPr/>
          <p:nvPr/>
        </p:nvSpPr>
        <p:spPr>
          <a:xfrm>
            <a:off x="2400479" y="1295280"/>
            <a:ext cx="1777680" cy="2728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1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200" b="0" i="0" u="none" strike="noStrike" kern="1200" spc="0" baseline="0" dirty="0" smtClean="0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Mgr. Libuše </a:t>
            </a:r>
            <a:r>
              <a:rPr lang="cs-CZ" sz="1200" b="0" i="0" u="none" strike="noStrike" kern="1200" spc="0" baseline="0" dirty="0" err="1" smtClean="0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Szutáková</a:t>
            </a:r>
            <a:endParaRPr lang="cs-CZ" sz="1200" b="0" i="0" u="none" strike="noStrike" kern="1200" spc="0" baseline="0" dirty="0">
              <a:ln>
                <a:noFill/>
              </a:ln>
              <a:solidFill>
                <a:srgbClr val="000000"/>
              </a:solidFill>
              <a:latin typeface="Arial - 16" pitchFamily="18"/>
              <a:ea typeface="Microsoft YaHei" pitchFamily="2"/>
              <a:cs typeface="Mangal" pitchFamily="2"/>
            </a:endParaRPr>
          </a:p>
        </p:txBody>
      </p:sp>
      <p:sp>
        <p:nvSpPr>
          <p:cNvPr id="20" name="TextovéPole 19"/>
          <p:cNvSpPr/>
          <p:nvPr/>
        </p:nvSpPr>
        <p:spPr>
          <a:xfrm>
            <a:off x="1244520" y="2120760"/>
            <a:ext cx="5181120" cy="2728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1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200" b="0" i="0" u="none" strike="noStrike" kern="1200" spc="0" baseline="0" dirty="0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Inovace a zkvalitnění výuky prostřednictvím ICT (III/2)</a:t>
            </a:r>
          </a:p>
        </p:txBody>
      </p:sp>
      <p:sp>
        <p:nvSpPr>
          <p:cNvPr id="21" name="TextovéPole 20"/>
          <p:cNvSpPr/>
          <p:nvPr/>
        </p:nvSpPr>
        <p:spPr>
          <a:xfrm>
            <a:off x="8051760" y="2120760"/>
            <a:ext cx="1802880" cy="2728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1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200" dirty="0"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r</a:t>
            </a:r>
            <a:r>
              <a:rPr lang="cs-CZ" sz="1200" b="0" i="0" u="none" strike="noStrike" kern="1200" spc="0" baseline="0" dirty="0" smtClean="0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očník: třetí a čtvrtý</a:t>
            </a:r>
            <a:endParaRPr lang="cs-CZ" sz="1200" b="0" i="0" u="none" strike="noStrike" kern="1200" spc="0" baseline="0" dirty="0">
              <a:ln>
                <a:noFill/>
              </a:ln>
              <a:solidFill>
                <a:srgbClr val="000000"/>
              </a:solidFill>
              <a:latin typeface="Arial - 16" pitchFamily="18"/>
              <a:ea typeface="Microsoft YaHei" pitchFamily="2"/>
              <a:cs typeface="Mangal" pitchFamily="2"/>
            </a:endParaRPr>
          </a:p>
        </p:txBody>
      </p:sp>
      <p:sp>
        <p:nvSpPr>
          <p:cNvPr id="23" name="TextovéPole 22"/>
          <p:cNvSpPr/>
          <p:nvPr/>
        </p:nvSpPr>
        <p:spPr>
          <a:xfrm>
            <a:off x="8051760" y="2387520"/>
            <a:ext cx="1320480" cy="455399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1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cs-CZ" sz="1200" b="0" i="0" u="none" strike="noStrike" kern="1200" spc="0" baseline="0">
              <a:ln>
                <a:noFill/>
              </a:ln>
              <a:solidFill>
                <a:srgbClr val="000000"/>
              </a:solidFill>
              <a:latin typeface="Arial - 16" pitchFamily="18"/>
              <a:ea typeface="Microsoft YaHei" pitchFamily="2"/>
              <a:cs typeface="Mangal" pitchFamily="2"/>
            </a:endParaRP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cs-CZ" sz="1200" b="0" i="0" u="none" strike="noStrike" kern="1200" spc="0" baseline="0">
              <a:ln>
                <a:noFill/>
              </a:ln>
              <a:solidFill>
                <a:srgbClr val="000000"/>
              </a:solidFill>
              <a:latin typeface="Arial - 16" pitchFamily="18"/>
              <a:ea typeface="Microsoft YaHei" pitchFamily="2"/>
              <a:cs typeface="Mangal" pitchFamily="2"/>
            </a:endParaRPr>
          </a:p>
        </p:txBody>
      </p:sp>
      <p:sp>
        <p:nvSpPr>
          <p:cNvPr id="24" name="TextovéPole 23"/>
          <p:cNvSpPr/>
          <p:nvPr/>
        </p:nvSpPr>
        <p:spPr>
          <a:xfrm>
            <a:off x="2400479" y="3535267"/>
            <a:ext cx="1777680" cy="2728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1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200" dirty="0" smtClean="0"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Mgr. Libuše </a:t>
            </a:r>
            <a:r>
              <a:rPr lang="cs-CZ" sz="1200" dirty="0" err="1" smtClean="0"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Szutáková</a:t>
            </a:r>
            <a:r>
              <a:rPr lang="cs-CZ" sz="1200" dirty="0" smtClean="0"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 </a:t>
            </a:r>
            <a:endParaRPr lang="cs-CZ" sz="1200" b="0" i="0" u="none" strike="noStrike" kern="1200" spc="0" baseline="0" dirty="0">
              <a:ln>
                <a:noFill/>
              </a:ln>
              <a:solidFill>
                <a:srgbClr val="000000"/>
              </a:solidFill>
              <a:latin typeface="Arial - 16" pitchFamily="18"/>
              <a:ea typeface="Microsoft YaHei" pitchFamily="2"/>
              <a:cs typeface="Mangal" pitchFamily="2"/>
            </a:endParaRPr>
          </a:p>
        </p:txBody>
      </p:sp>
      <p:sp>
        <p:nvSpPr>
          <p:cNvPr id="25" name="TextovéPole 24"/>
          <p:cNvSpPr/>
          <p:nvPr/>
        </p:nvSpPr>
        <p:spPr>
          <a:xfrm>
            <a:off x="2493438" y="3809880"/>
            <a:ext cx="736200" cy="2728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1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200" dirty="0" smtClean="0"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4.B  </a:t>
            </a:r>
            <a:endParaRPr lang="cs-CZ" sz="1200" b="0" i="0" u="none" strike="noStrike" kern="1200" spc="0" baseline="0" dirty="0">
              <a:ln>
                <a:noFill/>
              </a:ln>
              <a:solidFill>
                <a:srgbClr val="000000"/>
              </a:solidFill>
              <a:latin typeface="Arial - 16" pitchFamily="18"/>
              <a:ea typeface="Microsoft YaHei" pitchFamily="2"/>
              <a:cs typeface="Mangal" pitchFamily="2"/>
            </a:endParaRPr>
          </a:p>
        </p:txBody>
      </p:sp>
      <p:sp>
        <p:nvSpPr>
          <p:cNvPr id="26" name="TextovéPole 25"/>
          <p:cNvSpPr/>
          <p:nvPr/>
        </p:nvSpPr>
        <p:spPr>
          <a:xfrm>
            <a:off x="2565000" y="3238560"/>
            <a:ext cx="1146848" cy="26785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1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200" b="0" i="0" u="none" strike="noStrike" kern="1200" spc="0" dirty="0" smtClean="0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5.11. 2013</a:t>
            </a:r>
            <a:endParaRPr lang="cs-CZ" sz="1200" b="0" i="0" u="none" strike="noStrike" kern="1200" spc="0" baseline="0" dirty="0">
              <a:ln>
                <a:noFill/>
              </a:ln>
              <a:solidFill>
                <a:srgbClr val="000000"/>
              </a:solidFill>
              <a:latin typeface="Arial - 16" pitchFamily="18"/>
              <a:ea typeface="Microsoft YaHei" pitchFamily="2"/>
              <a:cs typeface="Mangal" pitchFamily="2"/>
            </a:endParaRPr>
          </a:p>
        </p:txBody>
      </p:sp>
      <p:sp>
        <p:nvSpPr>
          <p:cNvPr id="27" name="TextovéPole 26"/>
          <p:cNvSpPr txBox="1"/>
          <p:nvPr/>
        </p:nvSpPr>
        <p:spPr>
          <a:xfrm>
            <a:off x="1381411" y="2425680"/>
            <a:ext cx="9651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200" dirty="0" smtClean="0">
                <a:latin typeface="Arial - 16"/>
              </a:rPr>
              <a:t>Bi_32_3</a:t>
            </a:r>
            <a:endParaRPr lang="cs-CZ" sz="1200" dirty="0">
              <a:latin typeface="Arial - 16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7959" y="303840"/>
            <a:ext cx="9143280" cy="913872"/>
          </a:xfrm>
        </p:spPr>
        <p:txBody>
          <a:bodyPr/>
          <a:lstStyle/>
          <a:p>
            <a:pPr algn="ctr">
              <a:buNone/>
            </a:pPr>
            <a:r>
              <a:rPr lang="cs-CZ" dirty="0" smtClean="0"/>
              <a:t>Historie sokolského hnutí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27472" y="1145704"/>
            <a:ext cx="9577064" cy="5904656"/>
          </a:xfrm>
        </p:spPr>
        <p:txBody>
          <a:bodyPr/>
          <a:lstStyle/>
          <a:p>
            <a:pPr marL="108000" indent="0">
              <a:lnSpc>
                <a:spcPct val="150000"/>
              </a:lnSpc>
              <a:buNone/>
            </a:pPr>
            <a:r>
              <a:rPr lang="cs-CZ" sz="2800" dirty="0" smtClean="0"/>
              <a:t>Po vzoru pražského Sokola vznikají jednoty v dalších městech Vzniká myšlenka celonárodní organizace</a:t>
            </a:r>
          </a:p>
          <a:p>
            <a:pPr marL="108000" indent="0">
              <a:lnSpc>
                <a:spcPct val="150000"/>
              </a:lnSpc>
              <a:buNone/>
            </a:pPr>
            <a:r>
              <a:rPr lang="cs-CZ" sz="2800" dirty="0" smtClean="0"/>
              <a:t>1882 – první všesokolský slet – slavnost k 20. výročí založení Sokola</a:t>
            </a:r>
          </a:p>
          <a:p>
            <a:pPr marL="108000" indent="0">
              <a:lnSpc>
                <a:spcPct val="150000"/>
              </a:lnSpc>
              <a:buNone/>
            </a:pPr>
            <a:r>
              <a:rPr lang="cs-CZ" sz="2800" dirty="0" smtClean="0"/>
              <a:t>1889 – Česká obec sokolská – sjednocující organizace</a:t>
            </a:r>
          </a:p>
          <a:p>
            <a:pPr marL="108000" indent="0">
              <a:lnSpc>
                <a:spcPct val="150000"/>
              </a:lnSpc>
              <a:buNone/>
            </a:pPr>
            <a:r>
              <a:rPr lang="cs-CZ" sz="2800" dirty="0" smtClean="0"/>
              <a:t>Rozvoj sokolského hnutí v zahraničí – zahraniční jednoty</a:t>
            </a:r>
          </a:p>
          <a:p>
            <a:pPr marL="108000" indent="0">
              <a:lnSpc>
                <a:spcPct val="150000"/>
              </a:lnSpc>
              <a:buNone/>
            </a:pPr>
            <a:r>
              <a:rPr lang="cs-CZ" sz="2800" dirty="0" smtClean="0"/>
              <a:t>1908 – vznik Svazu slovanského sokolstva</a:t>
            </a:r>
          </a:p>
          <a:p>
            <a:pPr marL="108000" indent="0">
              <a:lnSpc>
                <a:spcPct val="150000"/>
              </a:lnSpc>
              <a:buNone/>
            </a:pPr>
            <a:endParaRPr lang="cs-CZ" dirty="0" smtClean="0"/>
          </a:p>
          <a:p>
            <a:pPr marL="108000" indent="0">
              <a:lnSpc>
                <a:spcPct val="150000"/>
              </a:lnSpc>
              <a:buNone/>
            </a:pPr>
            <a:endParaRPr lang="cs-CZ" dirty="0" smtClean="0"/>
          </a:p>
          <a:p>
            <a:pPr marL="108000" indent="0">
              <a:lnSpc>
                <a:spcPct val="150000"/>
              </a:lnSpc>
              <a:buNone/>
            </a:pPr>
            <a:r>
              <a:rPr lang="cs-CZ" dirty="0" smtClean="0"/>
              <a:t>  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9059909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71488" y="425624"/>
            <a:ext cx="9505056" cy="6912768"/>
          </a:xfrm>
        </p:spPr>
        <p:txBody>
          <a:bodyPr/>
          <a:lstStyle/>
          <a:p>
            <a:pPr marL="108000" indent="0">
              <a:lnSpc>
                <a:spcPct val="150000"/>
              </a:lnSpc>
              <a:buNone/>
            </a:pPr>
            <a:r>
              <a:rPr lang="cs-CZ" sz="2600" dirty="0" smtClean="0"/>
              <a:t>1. </a:t>
            </a:r>
            <a:r>
              <a:rPr lang="cs-CZ" sz="2600" dirty="0"/>
              <a:t>s</a:t>
            </a:r>
            <a:r>
              <a:rPr lang="cs-CZ" sz="2600" dirty="0" smtClean="0"/>
              <a:t>větová válka – sokolové podporují vojska dohody, podílejí se na vzniku legií -&gt; Rakouské úřady rozpouštějí ČOS 1915</a:t>
            </a:r>
          </a:p>
          <a:p>
            <a:pPr marL="108000" indent="0">
              <a:lnSpc>
                <a:spcPct val="150000"/>
              </a:lnSpc>
              <a:buNone/>
            </a:pPr>
            <a:r>
              <a:rPr lang="cs-CZ" sz="2600" dirty="0" smtClean="0"/>
              <a:t>Vznik ČSR – sokolové pomáhají udržet pořádek</a:t>
            </a:r>
          </a:p>
          <a:p>
            <a:pPr marL="108000" indent="0">
              <a:lnSpc>
                <a:spcPct val="150000"/>
              </a:lnSpc>
              <a:buNone/>
            </a:pPr>
            <a:r>
              <a:rPr lang="cs-CZ" sz="2600" dirty="0" smtClean="0"/>
              <a:t>Meziválečné období - největší rozmach Sokola (vítězství sokolů na OH – Hudec, Šupčík, Vácha), členy Sokola jsou i Masaryk a Beneš</a:t>
            </a:r>
          </a:p>
          <a:p>
            <a:pPr marL="108000" indent="0">
              <a:lnSpc>
                <a:spcPct val="150000"/>
              </a:lnSpc>
              <a:buNone/>
            </a:pPr>
            <a:r>
              <a:rPr lang="cs-CZ" sz="2600" dirty="0" smtClean="0"/>
              <a:t>1941 – Sokol zakázán</a:t>
            </a:r>
          </a:p>
          <a:p>
            <a:pPr marL="108000" indent="0">
              <a:lnSpc>
                <a:spcPct val="150000"/>
              </a:lnSpc>
              <a:buNone/>
            </a:pPr>
            <a:r>
              <a:rPr lang="cs-CZ" sz="2600" dirty="0" smtClean="0"/>
              <a:t>Po 1948 – vznik sjednocené tělovýchovy – 1952 Sokol zrušen</a:t>
            </a:r>
          </a:p>
          <a:p>
            <a:pPr marL="108000" indent="0">
              <a:lnSpc>
                <a:spcPct val="150000"/>
              </a:lnSpc>
              <a:buNone/>
            </a:pPr>
            <a:r>
              <a:rPr lang="cs-CZ" sz="2600" dirty="0" smtClean="0"/>
              <a:t>Pokus o obnovu 1968 nepovedlo se </a:t>
            </a:r>
          </a:p>
          <a:p>
            <a:pPr marL="108000" indent="0">
              <a:lnSpc>
                <a:spcPct val="150000"/>
              </a:lnSpc>
              <a:buNone/>
            </a:pPr>
            <a:r>
              <a:rPr lang="cs-CZ" sz="2600" dirty="0" smtClean="0"/>
              <a:t>1990 obnovení Sokola</a:t>
            </a:r>
          </a:p>
          <a:p>
            <a:pPr marL="108000" indent="0">
              <a:lnSpc>
                <a:spcPct val="150000"/>
              </a:lnSpc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210408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>
          <a:xfrm>
            <a:off x="507959" y="303840"/>
            <a:ext cx="9143280" cy="1057888"/>
          </a:xfrm>
        </p:spPr>
        <p:txBody>
          <a:bodyPr/>
          <a:lstStyle/>
          <a:p>
            <a:pPr algn="ctr">
              <a:buNone/>
            </a:pPr>
            <a:r>
              <a:rPr lang="cs-CZ" dirty="0" smtClean="0"/>
              <a:t>Tělocvičné spolky</a:t>
            </a:r>
            <a:endParaRPr lang="cs-CZ" dirty="0"/>
          </a:p>
        </p:txBody>
      </p:sp>
      <p:sp>
        <p:nvSpPr>
          <p:cNvPr id="5" name="Zástupný symbol pro obsah 4"/>
          <p:cNvSpPr>
            <a:spLocks noGrp="1"/>
          </p:cNvSpPr>
          <p:nvPr>
            <p:ph sz="half" idx="1"/>
          </p:nvPr>
        </p:nvSpPr>
        <p:spPr>
          <a:xfrm>
            <a:off x="471488" y="1289720"/>
            <a:ext cx="4495800" cy="2952328"/>
          </a:xfrm>
        </p:spPr>
        <p:txBody>
          <a:bodyPr/>
          <a:lstStyle/>
          <a:p>
            <a:pPr marL="108000" indent="0" algn="ctr">
              <a:buNone/>
            </a:pPr>
            <a:r>
              <a:rPr lang="cs-CZ" sz="3200" u="sng" dirty="0" smtClean="0"/>
              <a:t>Tělocvičný spolek paní a dívek pražských</a:t>
            </a:r>
          </a:p>
          <a:p>
            <a:pPr marL="108000" indent="0">
              <a:buNone/>
            </a:pPr>
            <a:r>
              <a:rPr lang="cs-CZ" dirty="0" smtClean="0"/>
              <a:t>Založila žákyně M. Tyrše </a:t>
            </a:r>
            <a:r>
              <a:rPr lang="cs-CZ" dirty="0" err="1" smtClean="0"/>
              <a:t>Klemeňa</a:t>
            </a:r>
            <a:r>
              <a:rPr lang="cs-CZ" dirty="0" smtClean="0"/>
              <a:t> Hanušová</a:t>
            </a:r>
          </a:p>
          <a:p>
            <a:pPr marL="108000" indent="0">
              <a:buNone/>
            </a:pPr>
            <a:r>
              <a:rPr lang="cs-CZ" dirty="0" smtClean="0"/>
              <a:t>První ženský tělocvičný spolek</a:t>
            </a:r>
          </a:p>
          <a:p>
            <a:pPr marL="108000" indent="0">
              <a:buNone/>
            </a:pPr>
            <a:endParaRPr lang="cs-CZ" dirty="0"/>
          </a:p>
        </p:txBody>
      </p:sp>
      <p:sp>
        <p:nvSpPr>
          <p:cNvPr id="6" name="Zástupný symbol pro obsah 5"/>
          <p:cNvSpPr>
            <a:spLocks noGrp="1"/>
          </p:cNvSpPr>
          <p:nvPr>
            <p:ph sz="half" idx="2"/>
          </p:nvPr>
        </p:nvSpPr>
        <p:spPr>
          <a:xfrm>
            <a:off x="5224016" y="2081807"/>
            <a:ext cx="4608512" cy="4464496"/>
          </a:xfrm>
        </p:spPr>
        <p:txBody>
          <a:bodyPr/>
          <a:lstStyle/>
          <a:p>
            <a:pPr marL="108000" indent="0" algn="ctr">
              <a:buNone/>
            </a:pPr>
            <a:r>
              <a:rPr lang="cs-CZ" sz="3200" u="sng" dirty="0" smtClean="0"/>
              <a:t>Dělnické tělocvičné jednoty</a:t>
            </a:r>
            <a:endParaRPr lang="cs-CZ" u="sng" dirty="0" smtClean="0"/>
          </a:p>
          <a:p>
            <a:pPr marL="108000" indent="0">
              <a:buNone/>
            </a:pPr>
            <a:r>
              <a:rPr lang="cs-CZ" dirty="0" smtClean="0"/>
              <a:t>Vznikají jako reakce na politickou diferenciaci – účast nemajetných vrstev ve volbách</a:t>
            </a:r>
          </a:p>
          <a:p>
            <a:pPr marL="108000" indent="0">
              <a:buNone/>
            </a:pPr>
            <a:r>
              <a:rPr lang="cs-CZ" dirty="0" smtClean="0"/>
              <a:t>1903 – vzniká zastřešující organizace SDTJ – Svaz dělnických tělovýchovných jednot</a:t>
            </a:r>
          </a:p>
          <a:p>
            <a:pPr marL="108000" indent="0">
              <a:buNone/>
            </a:pPr>
            <a:endParaRPr lang="cs-CZ" dirty="0"/>
          </a:p>
        </p:txBody>
      </p:sp>
      <p:sp>
        <p:nvSpPr>
          <p:cNvPr id="7" name="TextovéPole 6"/>
          <p:cNvSpPr txBox="1"/>
          <p:nvPr/>
        </p:nvSpPr>
        <p:spPr>
          <a:xfrm>
            <a:off x="471488" y="4314055"/>
            <a:ext cx="4536504" cy="28161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3200" u="sng" dirty="0" smtClean="0"/>
              <a:t>Orel</a:t>
            </a:r>
            <a:r>
              <a:rPr lang="cs-CZ" sz="3200" dirty="0" smtClean="0"/>
              <a:t> </a:t>
            </a:r>
          </a:p>
          <a:p>
            <a:pPr>
              <a:spcAft>
                <a:spcPts val="600"/>
              </a:spcAft>
            </a:pPr>
            <a:r>
              <a:rPr lang="cs-CZ" sz="2800" dirty="0" smtClean="0"/>
              <a:t>Katolická tělovýchovná organizace</a:t>
            </a:r>
          </a:p>
          <a:p>
            <a:r>
              <a:rPr lang="cs-CZ" sz="2800" dirty="0" smtClean="0"/>
              <a:t>Vznikla jako reakce na nevšímavost ostatních jednot k víře</a:t>
            </a:r>
            <a:endParaRPr lang="cs-CZ" sz="3200" dirty="0"/>
          </a:p>
        </p:txBody>
      </p:sp>
    </p:spTree>
    <p:extLst>
      <p:ext uri="{BB962C8B-B14F-4D97-AF65-F5344CB8AC3E}">
        <p14:creationId xmlns:p14="http://schemas.microsoft.com/office/powerpoint/2010/main" val="33649858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buNone/>
            </a:pPr>
            <a:r>
              <a:rPr lang="cs-CZ" dirty="0" smtClean="0"/>
              <a:t>Rozvoj sportu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27472" y="1433736"/>
            <a:ext cx="9577064" cy="5832648"/>
          </a:xfrm>
        </p:spPr>
        <p:txBody>
          <a:bodyPr/>
          <a:lstStyle/>
          <a:p>
            <a:pPr marL="108000" indent="0">
              <a:buNone/>
            </a:pPr>
            <a:r>
              <a:rPr lang="cs-CZ" sz="2800" dirty="0" smtClean="0"/>
              <a:t>V 80. letech 19. století dochází k rozvoji sportovního hnutí</a:t>
            </a:r>
          </a:p>
          <a:p>
            <a:pPr marL="108000" indent="0">
              <a:lnSpc>
                <a:spcPct val="150000"/>
              </a:lnSpc>
              <a:buNone/>
            </a:pPr>
            <a:r>
              <a:rPr lang="cs-CZ" sz="2800" dirty="0" smtClean="0"/>
              <a:t>Vznikají sportovní kluby veslařský, velocipedistů, bruslařský ….</a:t>
            </a:r>
          </a:p>
          <a:p>
            <a:pPr marL="108000" indent="0">
              <a:lnSpc>
                <a:spcPct val="150000"/>
              </a:lnSpc>
              <a:buNone/>
            </a:pPr>
            <a:r>
              <a:rPr lang="cs-CZ" sz="2800" dirty="0" smtClean="0"/>
              <a:t>Vznikají sportovní svazy</a:t>
            </a:r>
          </a:p>
          <a:p>
            <a:pPr marL="108000" indent="0">
              <a:lnSpc>
                <a:spcPct val="150000"/>
              </a:lnSpc>
              <a:buNone/>
            </a:pPr>
            <a:r>
              <a:rPr lang="cs-CZ" sz="2800" dirty="0" smtClean="0"/>
              <a:t> 1894 se na založení MOV podílí Jiří Guth, je i členem MOV</a:t>
            </a:r>
          </a:p>
          <a:p>
            <a:pPr marL="108000" indent="0">
              <a:lnSpc>
                <a:spcPct val="150000"/>
              </a:lnSpc>
              <a:buNone/>
            </a:pPr>
            <a:r>
              <a:rPr lang="cs-CZ" sz="2800" dirty="0" smtClean="0"/>
              <a:t>1897 vzniká Česká amatérská atletická unie - ČAAU – zastřešuje sporty, které nemají národní sportovní svaz – J. Guth - Jarkovský</a:t>
            </a:r>
          </a:p>
          <a:p>
            <a:pPr marL="108000" indent="0">
              <a:lnSpc>
                <a:spcPct val="150000"/>
              </a:lnSpc>
              <a:buNone/>
            </a:pPr>
            <a:r>
              <a:rPr lang="cs-CZ" sz="2800" dirty="0" smtClean="0"/>
              <a:t>1899 zakládá Guth společně s Josefem </a:t>
            </a:r>
            <a:r>
              <a:rPr lang="cs-CZ" sz="2800" dirty="0" err="1" smtClean="0"/>
              <a:t>Röslerem</a:t>
            </a:r>
            <a:r>
              <a:rPr lang="cs-CZ" sz="2800" dirty="0" smtClean="0"/>
              <a:t> – </a:t>
            </a:r>
            <a:r>
              <a:rPr lang="cs-CZ" sz="2800" dirty="0" err="1" smtClean="0"/>
              <a:t>Ořovským</a:t>
            </a:r>
            <a:r>
              <a:rPr lang="cs-CZ" sz="2800" dirty="0" smtClean="0"/>
              <a:t> Český olympijský výbor - ČOV</a:t>
            </a:r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val="3287160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buNone/>
            </a:pPr>
            <a:r>
              <a:rPr lang="cs-CZ" dirty="0" smtClean="0"/>
              <a:t>Otázky k Sokolu v Táboře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8000" indent="0">
              <a:lnSpc>
                <a:spcPct val="150000"/>
              </a:lnSpc>
              <a:buNone/>
            </a:pPr>
            <a:r>
              <a:rPr lang="cs-CZ" dirty="0" smtClean="0"/>
              <a:t>1. Kdy vznikla tělocvičná jednota Sokol v Táboře?</a:t>
            </a:r>
          </a:p>
          <a:p>
            <a:pPr marL="108000" indent="0">
              <a:lnSpc>
                <a:spcPct val="150000"/>
              </a:lnSpc>
              <a:buNone/>
            </a:pPr>
            <a:r>
              <a:rPr lang="cs-CZ" dirty="0" smtClean="0"/>
              <a:t>2. Ve kterém roce byla postavena táborská sokolovna?</a:t>
            </a:r>
          </a:p>
          <a:p>
            <a:pPr marL="108000" indent="0">
              <a:lnSpc>
                <a:spcPct val="150000"/>
              </a:lnSpc>
              <a:buNone/>
            </a:pPr>
            <a:r>
              <a:rPr lang="cs-CZ" dirty="0" smtClean="0"/>
              <a:t>3. Kde sokolovnu v Táboře najdete?</a:t>
            </a:r>
          </a:p>
          <a:p>
            <a:pPr marL="108000" indent="0">
              <a:lnSpc>
                <a:spcPct val="150000"/>
              </a:lnSpc>
              <a:buNone/>
            </a:pPr>
            <a:r>
              <a:rPr lang="cs-CZ" dirty="0" smtClean="0"/>
              <a:t>4. Jaké nápisy jsou uvedeny na budově sokolovny?</a:t>
            </a:r>
          </a:p>
          <a:p>
            <a:pPr marL="108000" indent="0">
              <a:lnSpc>
                <a:spcPct val="150000"/>
              </a:lnSpc>
              <a:buNone/>
            </a:pPr>
            <a:r>
              <a:rPr lang="cs-CZ" dirty="0" smtClean="0"/>
              <a:t>5. Které sportoviště využívané i v současnosti je spojeno se Sokolem?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901915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buNone/>
            </a:pPr>
            <a:r>
              <a:rPr lang="cs-CZ" dirty="0" smtClean="0"/>
              <a:t>Správné odpovědi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8000" indent="0">
              <a:lnSpc>
                <a:spcPct val="150000"/>
              </a:lnSpc>
              <a:buNone/>
            </a:pPr>
            <a:r>
              <a:rPr lang="cs-CZ" dirty="0" smtClean="0"/>
              <a:t>1. 1883</a:t>
            </a:r>
          </a:p>
          <a:p>
            <a:pPr marL="108000" indent="0">
              <a:lnSpc>
                <a:spcPct val="150000"/>
              </a:lnSpc>
              <a:buNone/>
            </a:pPr>
            <a:r>
              <a:rPr lang="cs-CZ" dirty="0" smtClean="0"/>
              <a:t>2. 1905</a:t>
            </a:r>
          </a:p>
          <a:p>
            <a:pPr marL="108000" indent="0">
              <a:lnSpc>
                <a:spcPct val="150000"/>
              </a:lnSpc>
              <a:buNone/>
            </a:pPr>
            <a:r>
              <a:rPr lang="cs-CZ" dirty="0" smtClean="0"/>
              <a:t>3. Mezi Budějovickou a Fügnerovou ulicí proti poliklinice</a:t>
            </a:r>
          </a:p>
          <a:p>
            <a:pPr marL="108000" indent="0">
              <a:lnSpc>
                <a:spcPct val="150000"/>
              </a:lnSpc>
              <a:buNone/>
            </a:pPr>
            <a:r>
              <a:rPr lang="cs-CZ" dirty="0" smtClean="0"/>
              <a:t>4. Sokol, rovnost, bratrství, volnost</a:t>
            </a:r>
          </a:p>
          <a:p>
            <a:pPr marL="108000" indent="0">
              <a:lnSpc>
                <a:spcPct val="150000"/>
              </a:lnSpc>
              <a:buNone/>
            </a:pPr>
            <a:r>
              <a:rPr lang="cs-CZ" dirty="0" smtClean="0"/>
              <a:t>5. Sokolská plovárna 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768037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olný tvar 1"/>
          <p:cNvSpPr/>
          <p:nvPr/>
        </p:nvSpPr>
        <p:spPr>
          <a:xfrm>
            <a:off x="2928959" y="5535360"/>
            <a:ext cx="4343040" cy="1561680"/>
          </a:xfrm>
          <a:custGeom>
            <a:avLst/>
            <a:gdLst>
              <a:gd name="f0" fmla="val 0"/>
              <a:gd name="f1" fmla="val 1562100"/>
              <a:gd name="f2" fmla="val 434213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4342131" h="1562101">
                <a:moveTo>
                  <a:pt x="f0" y="f1"/>
                </a:moveTo>
                <a:lnTo>
                  <a:pt x="f0" y="f0"/>
                </a:lnTo>
                <a:lnTo>
                  <a:pt x="f2" y="f0"/>
                </a:lnTo>
                <a:lnTo>
                  <a:pt x="f2" y="f1"/>
                </a:lnTo>
                <a:close/>
              </a:path>
            </a:pathLst>
          </a:custGeom>
          <a:solidFill>
            <a:schemeClr val="accent3">
              <a:lumMod val="60000"/>
              <a:lumOff val="40000"/>
            </a:schemeClr>
          </a:solidFill>
          <a:ln w="12600">
            <a:solidFill>
              <a:srgbClr val="000000"/>
            </a:solidFill>
            <a:prstDash val="solid"/>
            <a:round/>
          </a:ln>
        </p:spPr>
        <p:txBody>
          <a:bodyPr vert="horz" wrap="square" lIns="90000" tIns="45000" rIns="90000" bIns="45000" anchor="ctr" anchorCtr="1" compatLnSpc="0"/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cs-CZ" sz="1800" b="0" i="0" u="none" strike="noStrike" kern="1200" spc="0" baseline="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3" name="TextovéPole 2"/>
          <p:cNvSpPr/>
          <p:nvPr/>
        </p:nvSpPr>
        <p:spPr>
          <a:xfrm>
            <a:off x="3096000" y="5832000"/>
            <a:ext cx="3962160" cy="820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1" compatLnSpc="0">
            <a:spAutoFit/>
          </a:bodyPr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200" b="0" i="0" u="none" strike="noStrike" kern="1200" spc="0" baseline="0" dirty="0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Autor: Mgr. </a:t>
            </a:r>
            <a:r>
              <a:rPr lang="cs-CZ" sz="1200" b="0" i="0" u="none" strike="noStrike" kern="1200" spc="0" baseline="0" dirty="0" smtClean="0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Libuše </a:t>
            </a:r>
            <a:r>
              <a:rPr lang="cs-CZ" sz="1200" b="0" i="0" u="none" strike="noStrike" kern="1200" spc="0" baseline="0" dirty="0" err="1" smtClean="0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Szutáková</a:t>
            </a:r>
            <a:endParaRPr lang="cs-CZ" sz="1200" b="0" i="0" u="none" strike="noStrike" kern="1200" spc="0" baseline="0" dirty="0">
              <a:ln>
                <a:noFill/>
              </a:ln>
              <a:solidFill>
                <a:srgbClr val="000000"/>
              </a:solidFill>
              <a:latin typeface="Arial - 16" pitchFamily="18"/>
              <a:ea typeface="Microsoft YaHei" pitchFamily="2"/>
              <a:cs typeface="Mangal" pitchFamily="2"/>
            </a:endParaRPr>
          </a:p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200" b="0" i="0" u="none" strike="noStrike" kern="1200" spc="0" baseline="0" dirty="0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Gymnázium Pierra de </a:t>
            </a:r>
            <a:r>
              <a:rPr lang="cs-CZ" sz="1200" b="0" i="0" u="none" strike="noStrike" kern="1200" spc="0" baseline="0" dirty="0" err="1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Coubertina</a:t>
            </a:r>
            <a:r>
              <a:rPr lang="cs-CZ" sz="1200" b="0" i="0" u="none" strike="noStrike" kern="1200" spc="0" baseline="0" dirty="0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, Tábor</a:t>
            </a:r>
          </a:p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200" dirty="0" err="1" smtClean="0"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szutakova</a:t>
            </a:r>
            <a:r>
              <a:rPr lang="cs-CZ" sz="1200" b="0" i="0" u="none" strike="noStrike" kern="1200" spc="0" baseline="0" dirty="0" err="1" smtClean="0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@gymtacz</a:t>
            </a:r>
            <a:endParaRPr lang="cs-CZ" sz="1200" b="0" i="0" u="none" strike="noStrike" kern="1200" spc="0" baseline="0" dirty="0">
              <a:ln>
                <a:noFill/>
              </a:ln>
              <a:solidFill>
                <a:srgbClr val="000000"/>
              </a:solidFill>
              <a:latin typeface="Arial - 16" pitchFamily="18"/>
              <a:ea typeface="Microsoft YaHei" pitchFamily="2"/>
              <a:cs typeface="Mangal" pitchFamily="2"/>
            </a:endParaRPr>
          </a:p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200" dirty="0" smtClean="0"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listopad 2013</a:t>
            </a:r>
            <a:endParaRPr lang="cs-CZ" sz="1200" b="0" i="0" u="none" strike="noStrike" kern="1200" spc="0" baseline="0" dirty="0">
              <a:ln>
                <a:noFill/>
              </a:ln>
              <a:solidFill>
                <a:srgbClr val="000000"/>
              </a:solidFill>
              <a:latin typeface="Arial - 16" pitchFamily="18"/>
              <a:ea typeface="Microsoft YaHei" pitchFamily="2"/>
              <a:cs typeface="Mangal" pitchFamily="2"/>
            </a:endParaRPr>
          </a:p>
        </p:txBody>
      </p:sp>
      <p:sp>
        <p:nvSpPr>
          <p:cNvPr id="5" name="TextovéPole 4"/>
          <p:cNvSpPr/>
          <p:nvPr/>
        </p:nvSpPr>
        <p:spPr>
          <a:xfrm>
            <a:off x="228600" y="203040"/>
            <a:ext cx="4927320" cy="3186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1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500" b="1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Arial - 20" pitchFamily="18"/>
                <a:ea typeface="Microsoft YaHei" pitchFamily="2"/>
                <a:cs typeface="Mangal" pitchFamily="2"/>
              </a:rPr>
              <a:t>Seznam použité literatury a pramenů:</a:t>
            </a:r>
          </a:p>
        </p:txBody>
      </p:sp>
      <p:sp>
        <p:nvSpPr>
          <p:cNvPr id="6" name="TextovéPole 5"/>
          <p:cNvSpPr/>
          <p:nvPr/>
        </p:nvSpPr>
        <p:spPr>
          <a:xfrm>
            <a:off x="903537" y="571680"/>
            <a:ext cx="8424936" cy="3273802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1" compatLnSpc="0">
            <a:spAutoFit/>
          </a:bodyPr>
          <a:lstStyle/>
          <a:p>
            <a:pPr lvl="0"/>
            <a:r>
              <a:rPr lang="cs-CZ" sz="1200" dirty="0" smtClean="0"/>
              <a:t>KRÁTKÝ, F.: Dějiny tělesné výchovy I. Praha 1974 </a:t>
            </a:r>
          </a:p>
          <a:p>
            <a:pPr lvl="0"/>
            <a:endParaRPr lang="cs-CZ" sz="1200" b="0" i="0" u="none" strike="noStrike" kern="1200" spc="0" baseline="0" dirty="0" smtClean="0">
              <a:ln>
                <a:noFill/>
              </a:ln>
              <a:solidFill>
                <a:srgbClr val="000000"/>
              </a:solidFill>
              <a:latin typeface="Arial - 16" pitchFamily="18"/>
              <a:ea typeface="Microsoft YaHei" pitchFamily="2"/>
              <a:cs typeface="Mangal" pitchFamily="2"/>
            </a:endParaRPr>
          </a:p>
          <a:p>
            <a:pPr lvl="0"/>
            <a:r>
              <a:rPr lang="cs-CZ" sz="1200" i="1" dirty="0"/>
              <a:t>Wikipedie: Otevřená encyklopedie: Sokol (spolek)</a:t>
            </a:r>
            <a:r>
              <a:rPr lang="cs-CZ" sz="1200" dirty="0"/>
              <a:t> [online]. c2013 [citováno 2. 11. 2013]. Dostupný z WWW: &lt;</a:t>
            </a:r>
            <a:r>
              <a:rPr lang="cs-CZ" sz="1200" dirty="0">
                <a:hlinkClick r:id="rId3"/>
              </a:rPr>
              <a:t>http://cs.wikipedia.org/w/</a:t>
            </a:r>
            <a:r>
              <a:rPr lang="cs-CZ" sz="1200" dirty="0" err="1">
                <a:hlinkClick r:id="rId3"/>
              </a:rPr>
              <a:t>index.php?title</a:t>
            </a:r>
            <a:r>
              <a:rPr lang="cs-CZ" sz="1200" dirty="0">
                <a:hlinkClick r:id="rId3"/>
              </a:rPr>
              <a:t>=Sokol_(spolek)&amp;</a:t>
            </a:r>
            <a:r>
              <a:rPr lang="cs-CZ" sz="1200" dirty="0" err="1">
                <a:hlinkClick r:id="rId3"/>
              </a:rPr>
              <a:t>oldid</a:t>
            </a:r>
            <a:r>
              <a:rPr lang="cs-CZ" sz="1200" dirty="0">
                <a:hlinkClick r:id="rId3"/>
              </a:rPr>
              <a:t>=10892253</a:t>
            </a:r>
            <a:r>
              <a:rPr lang="cs-CZ" sz="1200" dirty="0"/>
              <a:t>&gt; </a:t>
            </a:r>
            <a:endParaRPr lang="cs-CZ" sz="1200" dirty="0" smtClean="0"/>
          </a:p>
          <a:p>
            <a:pPr lvl="0"/>
            <a:endParaRPr lang="cs-CZ" sz="1200" dirty="0"/>
          </a:p>
          <a:p>
            <a:pPr lvl="0"/>
            <a:r>
              <a:rPr lang="cs-CZ" sz="1200" i="1" dirty="0"/>
              <a:t>Wikipedie: Otevřená encyklopedie: Miroslav Tyrš</a:t>
            </a:r>
            <a:r>
              <a:rPr lang="cs-CZ" sz="1200" dirty="0"/>
              <a:t> [online]. c2013 [citováno 2. 11. 2013]. Dostupný z WWW: &lt;</a:t>
            </a:r>
            <a:r>
              <a:rPr lang="cs-CZ" sz="1200" dirty="0">
                <a:hlinkClick r:id="rId4"/>
              </a:rPr>
              <a:t>http://cs.wikipedia.org/w/</a:t>
            </a:r>
            <a:r>
              <a:rPr lang="cs-CZ" sz="1200" dirty="0" err="1">
                <a:hlinkClick r:id="rId4"/>
              </a:rPr>
              <a:t>index.php?title</a:t>
            </a:r>
            <a:r>
              <a:rPr lang="cs-CZ" sz="1200" dirty="0">
                <a:hlinkClick r:id="rId4"/>
              </a:rPr>
              <a:t>=Miroslav_Tyr%C5%A1&amp;oldid=10892254</a:t>
            </a:r>
            <a:r>
              <a:rPr lang="cs-CZ" sz="1200" dirty="0"/>
              <a:t>&gt; </a:t>
            </a:r>
            <a:endParaRPr lang="cs-CZ" sz="1200" dirty="0" smtClean="0"/>
          </a:p>
          <a:p>
            <a:pPr lvl="0"/>
            <a:endParaRPr lang="cs-CZ" sz="1200" dirty="0"/>
          </a:p>
          <a:p>
            <a:pPr lvl="0"/>
            <a:r>
              <a:rPr lang="cs-CZ" sz="1200" dirty="0"/>
              <a:t>Sokol Tábor. [online]. [cit. 2013-11-02]. Dostupné z: http://sokol-tabor.info/?page_id=8 </a:t>
            </a:r>
            <a:endParaRPr lang="cs-CZ" sz="1200" dirty="0" smtClean="0"/>
          </a:p>
          <a:p>
            <a:pPr lvl="0"/>
            <a:endParaRPr lang="cs-CZ" sz="1200" dirty="0"/>
          </a:p>
          <a:p>
            <a:pPr lvl="0"/>
            <a:r>
              <a:rPr lang="cs-CZ" sz="1200" dirty="0" err="1"/>
              <a:t>Soubor:Jan</a:t>
            </a:r>
            <a:r>
              <a:rPr lang="cs-CZ" sz="1200" dirty="0"/>
              <a:t> Vilímek - Miroslav Tyrš.jpg. [online]. [cit. 2013-11-02]. Dostupné z: http://cs.wikipedia.org/wiki/Soubor:Jan_Vil%C3%ADmek_-_Miroslav_Tyr%C5%A1.jpg </a:t>
            </a:r>
            <a:endParaRPr lang="cs-CZ" sz="1200" dirty="0" smtClean="0"/>
          </a:p>
          <a:p>
            <a:pPr lvl="0"/>
            <a:endParaRPr lang="cs-CZ" sz="1200" dirty="0"/>
          </a:p>
          <a:p>
            <a:pPr lvl="0"/>
            <a:r>
              <a:rPr lang="en-US" sz="1200" dirty="0"/>
              <a:t>File:Jan </a:t>
            </a:r>
            <a:r>
              <a:rPr lang="en-US" sz="1200" dirty="0" err="1"/>
              <a:t>Vilímek</a:t>
            </a:r>
            <a:r>
              <a:rPr lang="en-US" sz="1200" dirty="0"/>
              <a:t> - </a:t>
            </a:r>
            <a:r>
              <a:rPr lang="en-US" sz="1200" dirty="0" err="1"/>
              <a:t>Jindřich</a:t>
            </a:r>
            <a:r>
              <a:rPr lang="en-US" sz="1200" dirty="0"/>
              <a:t> Fügner.jpg. [online]. [cit. 2013-11-02]. </a:t>
            </a:r>
            <a:r>
              <a:rPr lang="en-US" sz="1200" dirty="0" err="1"/>
              <a:t>Dostupné</a:t>
            </a:r>
            <a:r>
              <a:rPr lang="en-US" sz="1200" dirty="0"/>
              <a:t> z: http://commons.wikimedia.org/wiki/File:Jan_Vil%C3%ADmek_-_Jind%C5%99ich_F%C3%BCgner.jpg </a:t>
            </a:r>
            <a:endParaRPr lang="cs-CZ" sz="1200" dirty="0" smtClean="0"/>
          </a:p>
          <a:p>
            <a:pPr lvl="0"/>
            <a:endParaRPr lang="cs-CZ" sz="1200" dirty="0"/>
          </a:p>
          <a:p>
            <a:pPr lvl="0"/>
            <a:r>
              <a:rPr lang="en-US" sz="1200" dirty="0"/>
              <a:t>File:Group of Sokols.jpg. [online]. [cit. 2013-11-02]. </a:t>
            </a:r>
            <a:r>
              <a:rPr lang="en-US" sz="1200" dirty="0" err="1"/>
              <a:t>Dostupné</a:t>
            </a:r>
            <a:r>
              <a:rPr lang="en-US" sz="1200" dirty="0"/>
              <a:t> z: http://commons.wikimedia.org/wiki/File:Group_of_Sokols.jpg </a:t>
            </a:r>
            <a:endParaRPr lang="cs-CZ" sz="1200" b="0" i="0" u="none" strike="noStrike" kern="1200" spc="0" baseline="0" dirty="0">
              <a:ln>
                <a:noFill/>
              </a:ln>
              <a:solidFill>
                <a:srgbClr val="000000"/>
              </a:solidFill>
              <a:latin typeface="Arial - 16" pitchFamily="18"/>
              <a:ea typeface="Microsoft YaHei" pitchFamily="2"/>
              <a:cs typeface="Mangal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3624875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7959" y="303840"/>
            <a:ext cx="9143280" cy="985880"/>
          </a:xfrm>
        </p:spPr>
        <p:txBody>
          <a:bodyPr/>
          <a:lstStyle/>
          <a:p>
            <a:pPr algn="ctr">
              <a:buNone/>
            </a:pPr>
            <a:r>
              <a:rPr lang="cs-CZ" dirty="0" smtClean="0"/>
              <a:t>Situace ve druhé polovině 19. století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71488" y="1433736"/>
            <a:ext cx="9289032" cy="4968552"/>
          </a:xfrm>
        </p:spPr>
        <p:txBody>
          <a:bodyPr/>
          <a:lstStyle/>
          <a:p>
            <a:pPr marL="108000" indent="0">
              <a:lnSpc>
                <a:spcPct val="150000"/>
              </a:lnSpc>
              <a:buNone/>
            </a:pPr>
            <a:r>
              <a:rPr lang="cs-CZ" dirty="0" smtClean="0"/>
              <a:t>Pád Bachova absolutismu přináší uvolnění do společenského a kulturního života</a:t>
            </a:r>
          </a:p>
          <a:p>
            <a:pPr marL="108000" indent="0">
              <a:lnSpc>
                <a:spcPct val="150000"/>
              </a:lnSpc>
              <a:buNone/>
            </a:pPr>
            <a:r>
              <a:rPr lang="cs-CZ" dirty="0" smtClean="0"/>
              <a:t>Říjnový diplom vede k novému uspořádání státu</a:t>
            </a:r>
          </a:p>
          <a:p>
            <a:pPr marL="108000" indent="0">
              <a:lnSpc>
                <a:spcPct val="150000"/>
              </a:lnSpc>
              <a:buNone/>
            </a:pPr>
            <a:r>
              <a:rPr lang="cs-CZ" dirty="0" smtClean="0"/>
              <a:t>K pozvednutí národního uvědomění vznikají různé společenské a kulturní spolky Hlahol, Sokol, Umělecká Beseda</a:t>
            </a:r>
          </a:p>
        </p:txBody>
      </p:sp>
    </p:spTree>
    <p:extLst>
      <p:ext uri="{BB962C8B-B14F-4D97-AF65-F5344CB8AC3E}">
        <p14:creationId xmlns:p14="http://schemas.microsoft.com/office/powerpoint/2010/main" val="41882873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buNone/>
            </a:pPr>
            <a:r>
              <a:rPr lang="cs-CZ" dirty="0" smtClean="0"/>
              <a:t>Tělovýchovné spolky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8000" indent="0">
              <a:lnSpc>
                <a:spcPct val="150000"/>
              </a:lnSpc>
              <a:buNone/>
            </a:pPr>
            <a:r>
              <a:rPr lang="cs-CZ" smtClean="0"/>
              <a:t>Sokol 1862</a:t>
            </a:r>
          </a:p>
          <a:p>
            <a:pPr marL="108000" indent="0">
              <a:lnSpc>
                <a:spcPct val="150000"/>
              </a:lnSpc>
              <a:buNone/>
            </a:pPr>
            <a:r>
              <a:rPr lang="cs-CZ" smtClean="0"/>
              <a:t>Spolek paní a dívek pražských 1869</a:t>
            </a:r>
          </a:p>
          <a:p>
            <a:pPr marL="108000" indent="0">
              <a:lnSpc>
                <a:spcPct val="150000"/>
              </a:lnSpc>
              <a:buNone/>
            </a:pPr>
            <a:r>
              <a:rPr lang="cs-CZ" smtClean="0"/>
              <a:t>Dělnické tělovýchovné jednoty 1897</a:t>
            </a:r>
          </a:p>
          <a:p>
            <a:pPr marL="108000" indent="0">
              <a:lnSpc>
                <a:spcPct val="150000"/>
              </a:lnSpc>
              <a:buNone/>
            </a:pPr>
            <a:r>
              <a:rPr lang="cs-CZ" smtClean="0"/>
              <a:t>Orel 1908</a:t>
            </a:r>
          </a:p>
          <a:p>
            <a:pPr marL="10800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163079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buNone/>
            </a:pPr>
            <a:r>
              <a:rPr lang="cs-CZ" dirty="0" smtClean="0"/>
              <a:t>Sokol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83456" y="1577752"/>
            <a:ext cx="9793088" cy="5028840"/>
          </a:xfrm>
        </p:spPr>
        <p:txBody>
          <a:bodyPr/>
          <a:lstStyle/>
          <a:p>
            <a:pPr marL="108000" indent="0">
              <a:lnSpc>
                <a:spcPct val="150000"/>
              </a:lnSpc>
              <a:buNone/>
            </a:pPr>
            <a:r>
              <a:rPr lang="cs-CZ" dirty="0" smtClean="0"/>
              <a:t>16. 2. 1862 založena tělocvičná jednota Pražská -&gt; Sokol Pražský</a:t>
            </a:r>
          </a:p>
          <a:p>
            <a:pPr marL="108000" indent="0">
              <a:lnSpc>
                <a:spcPct val="150000"/>
              </a:lnSpc>
              <a:buNone/>
            </a:pPr>
            <a:r>
              <a:rPr lang="cs-CZ" dirty="0"/>
              <a:t>První česká tělocvičná organizace v </a:t>
            </a:r>
            <a:r>
              <a:rPr lang="cs-CZ" dirty="0" smtClean="0"/>
              <a:t>RU</a:t>
            </a:r>
            <a:endParaRPr lang="cs-CZ" dirty="0"/>
          </a:p>
          <a:p>
            <a:pPr marL="108000" indent="0">
              <a:lnSpc>
                <a:spcPct val="150000"/>
              </a:lnSpc>
              <a:buNone/>
            </a:pPr>
            <a:r>
              <a:rPr lang="cs-CZ" dirty="0" smtClean="0"/>
              <a:t>Založen českými vlastenci </a:t>
            </a:r>
          </a:p>
          <a:p>
            <a:pPr marL="108000" indent="0">
              <a:lnSpc>
                <a:spcPct val="150000"/>
              </a:lnSpc>
              <a:buNone/>
            </a:pPr>
            <a:r>
              <a:rPr lang="cs-CZ" dirty="0" smtClean="0"/>
              <a:t>Tyrš a </a:t>
            </a:r>
            <a:r>
              <a:rPr lang="cs-CZ" dirty="0" err="1" smtClean="0"/>
              <a:t>Fügner</a:t>
            </a:r>
            <a:r>
              <a:rPr lang="cs-CZ" dirty="0"/>
              <a:t> </a:t>
            </a:r>
            <a:r>
              <a:rPr lang="cs-CZ" dirty="0" smtClean="0"/>
              <a:t>– vedoucí osobnosti </a:t>
            </a:r>
          </a:p>
          <a:p>
            <a:pPr marL="108000" indent="0">
              <a:lnSpc>
                <a:spcPct val="150000"/>
              </a:lnSpc>
              <a:buNone/>
            </a:pPr>
            <a:endParaRPr lang="cs-CZ" dirty="0" smtClean="0"/>
          </a:p>
          <a:p>
            <a:pPr marL="108000" indent="0">
              <a:lnSpc>
                <a:spcPct val="150000"/>
              </a:lnSpc>
              <a:buNone/>
            </a:pPr>
            <a:endParaRPr lang="cs-CZ" dirty="0" smtClean="0"/>
          </a:p>
          <a:p>
            <a:pPr marL="108000" indent="0">
              <a:lnSpc>
                <a:spcPct val="150000"/>
              </a:lnSpc>
              <a:buNone/>
            </a:pPr>
            <a:endParaRPr lang="cs-CZ" dirty="0" smtClean="0"/>
          </a:p>
          <a:p>
            <a:pPr marL="108000" indent="0">
              <a:lnSpc>
                <a:spcPct val="150000"/>
              </a:lnSpc>
              <a:buNone/>
            </a:pPr>
            <a:endParaRPr lang="cs-CZ" dirty="0" smtClean="0"/>
          </a:p>
          <a:p>
            <a:pPr marL="108000" indent="0">
              <a:lnSpc>
                <a:spcPct val="150000"/>
              </a:lnSpc>
              <a:buNone/>
            </a:pPr>
            <a:r>
              <a:rPr lang="cs-CZ" dirty="0" smtClean="0"/>
              <a:t>Založena Miroslavem Tyršem a Jindřichem </a:t>
            </a:r>
            <a:r>
              <a:rPr lang="cs-CZ" dirty="0" err="1" smtClean="0"/>
              <a:t>Fügnerem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14011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buNone/>
            </a:pPr>
            <a:r>
              <a:rPr lang="cs-CZ" dirty="0" smtClean="0"/>
              <a:t>Prof. </a:t>
            </a:r>
            <a:r>
              <a:rPr lang="cs-CZ" dirty="0" err="1" smtClean="0"/>
              <a:t>Ph</a:t>
            </a:r>
            <a:r>
              <a:rPr lang="cs-CZ" dirty="0" smtClean="0"/>
              <a:t>. Dr. Miroslav Tyrš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11448" y="1505744"/>
            <a:ext cx="9865096" cy="5555312"/>
          </a:xfrm>
        </p:spPr>
        <p:txBody>
          <a:bodyPr/>
          <a:lstStyle/>
          <a:p>
            <a:pPr marL="108000" indent="0">
              <a:lnSpc>
                <a:spcPct val="150000"/>
              </a:lnSpc>
              <a:buNone/>
            </a:pPr>
            <a:r>
              <a:rPr lang="cs-CZ" sz="2800" dirty="0" smtClean="0"/>
              <a:t>Český kritik, historik umění, profesor dějin, estetik</a:t>
            </a:r>
          </a:p>
          <a:p>
            <a:pPr marL="108000" indent="0">
              <a:lnSpc>
                <a:spcPct val="150000"/>
              </a:lnSpc>
              <a:buNone/>
            </a:pPr>
            <a:r>
              <a:rPr lang="cs-CZ" sz="2800" dirty="0" smtClean="0"/>
              <a:t>Zakládající člen Sokola – byl prvním náčelníkem </a:t>
            </a:r>
          </a:p>
          <a:p>
            <a:pPr marL="108000" indent="0">
              <a:lnSpc>
                <a:spcPct val="150000"/>
              </a:lnSpc>
              <a:buNone/>
            </a:pPr>
            <a:r>
              <a:rPr lang="cs-CZ" sz="2800" dirty="0" smtClean="0"/>
              <a:t>Narozen jako </a:t>
            </a:r>
            <a:r>
              <a:rPr lang="cs-CZ" sz="2800" dirty="0"/>
              <a:t>Friedrich Emmanuel </a:t>
            </a:r>
            <a:r>
              <a:rPr lang="cs-CZ" sz="2800" dirty="0" err="1" smtClean="0"/>
              <a:t>Tirsch</a:t>
            </a:r>
            <a:r>
              <a:rPr lang="cs-CZ" sz="2800" dirty="0" smtClean="0"/>
              <a:t> 17. 9 .1832 v Děčíně</a:t>
            </a:r>
          </a:p>
          <a:p>
            <a:pPr marL="108000" indent="0">
              <a:lnSpc>
                <a:spcPct val="150000"/>
              </a:lnSpc>
              <a:buNone/>
            </a:pPr>
            <a:r>
              <a:rPr lang="cs-CZ" sz="2800" dirty="0" smtClean="0"/>
              <a:t>Propagoval antický ideál kalokagathie – v zdravém těle zdravý duch</a:t>
            </a:r>
          </a:p>
          <a:p>
            <a:pPr marL="108000" indent="0">
              <a:lnSpc>
                <a:spcPct val="150000"/>
              </a:lnSpc>
              <a:buNone/>
            </a:pPr>
            <a:r>
              <a:rPr lang="cs-CZ" sz="2800" dirty="0" smtClean="0"/>
              <a:t>Vytvořil tělocvičné názvosloví</a:t>
            </a:r>
          </a:p>
          <a:p>
            <a:pPr marL="108000" indent="0">
              <a:lnSpc>
                <a:spcPct val="150000"/>
              </a:lnSpc>
              <a:buNone/>
            </a:pPr>
            <a:r>
              <a:rPr lang="cs-CZ" sz="2800" dirty="0" smtClean="0"/>
              <a:t>Oženil se s dcerou J. </a:t>
            </a:r>
            <a:r>
              <a:rPr lang="cs-CZ" sz="2800" dirty="0" err="1" smtClean="0"/>
              <a:t>Fügnera</a:t>
            </a:r>
            <a:r>
              <a:rPr lang="cs-CZ" sz="2800" dirty="0" smtClean="0"/>
              <a:t> Renatou</a:t>
            </a:r>
          </a:p>
          <a:p>
            <a:pPr marL="108000" indent="0">
              <a:lnSpc>
                <a:spcPct val="150000"/>
              </a:lnSpc>
              <a:buNone/>
            </a:pPr>
            <a:r>
              <a:rPr lang="cs-CZ" sz="2800" dirty="0" smtClean="0"/>
              <a:t>Zemřel 8. 8. 1884 v </a:t>
            </a:r>
            <a:r>
              <a:rPr lang="cs-CZ" sz="2800" dirty="0" err="1" smtClean="0"/>
              <a:t>Oetzu</a:t>
            </a:r>
            <a:r>
              <a:rPr lang="cs-CZ" sz="2800" dirty="0" smtClean="0"/>
              <a:t> v Rakousku, kde si léčil nervovou chorobu</a:t>
            </a:r>
          </a:p>
          <a:p>
            <a:pPr marL="108000" indent="0">
              <a:lnSpc>
                <a:spcPct val="150000"/>
              </a:lnSpc>
              <a:buNone/>
            </a:pPr>
            <a:endParaRPr lang="cs-CZ" sz="2800" dirty="0" smtClean="0"/>
          </a:p>
          <a:p>
            <a:pPr marL="108000" indent="0">
              <a:lnSpc>
                <a:spcPct val="150000"/>
              </a:lnSpc>
              <a:buNone/>
            </a:pPr>
            <a:endParaRPr lang="cs-CZ" sz="2800" dirty="0" smtClean="0"/>
          </a:p>
          <a:p>
            <a:pPr marL="108000" indent="0">
              <a:lnSpc>
                <a:spcPct val="150000"/>
              </a:lnSpc>
              <a:buNone/>
            </a:pPr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val="965989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buNone/>
            </a:pPr>
            <a:r>
              <a:rPr lang="cs-CZ" dirty="0" smtClean="0"/>
              <a:t>Jindřich </a:t>
            </a:r>
            <a:r>
              <a:rPr lang="cs-CZ" dirty="0" err="1" smtClean="0"/>
              <a:t>Fügner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07959" y="1783080"/>
            <a:ext cx="9143280" cy="5483304"/>
          </a:xfrm>
        </p:spPr>
        <p:txBody>
          <a:bodyPr/>
          <a:lstStyle/>
          <a:p>
            <a:pPr marL="108000" indent="0">
              <a:lnSpc>
                <a:spcPct val="150000"/>
              </a:lnSpc>
              <a:buNone/>
            </a:pPr>
            <a:r>
              <a:rPr lang="cs-CZ" dirty="0"/>
              <a:t>12. září </a:t>
            </a:r>
            <a:r>
              <a:rPr lang="cs-CZ" dirty="0" smtClean="0"/>
              <a:t>1822 </a:t>
            </a:r>
            <a:r>
              <a:rPr lang="cs-CZ" dirty="0"/>
              <a:t>Praha – 15. listopadu </a:t>
            </a:r>
            <a:r>
              <a:rPr lang="cs-CZ" dirty="0" smtClean="0"/>
              <a:t>1865 Praha</a:t>
            </a:r>
          </a:p>
          <a:p>
            <a:pPr marL="108000" indent="0">
              <a:lnSpc>
                <a:spcPct val="150000"/>
              </a:lnSpc>
              <a:buNone/>
            </a:pPr>
            <a:r>
              <a:rPr lang="cs-CZ" dirty="0" smtClean="0"/>
              <a:t>Zámožný podnikatel</a:t>
            </a:r>
          </a:p>
          <a:p>
            <a:pPr marL="108000" indent="0">
              <a:lnSpc>
                <a:spcPct val="150000"/>
              </a:lnSpc>
              <a:buNone/>
            </a:pPr>
            <a:r>
              <a:rPr lang="cs-CZ" dirty="0" smtClean="0"/>
              <a:t>Finančně podporoval založení a činnost Sokola</a:t>
            </a:r>
          </a:p>
          <a:p>
            <a:pPr marL="108000" indent="0">
              <a:lnSpc>
                <a:spcPct val="150000"/>
              </a:lnSpc>
              <a:buNone/>
            </a:pPr>
            <a:r>
              <a:rPr lang="cs-CZ" dirty="0" smtClean="0"/>
              <a:t>Zvolen prvním starostou Sokola</a:t>
            </a:r>
          </a:p>
          <a:p>
            <a:pPr marL="108000" indent="0">
              <a:lnSpc>
                <a:spcPct val="150000"/>
              </a:lnSpc>
              <a:buNone/>
            </a:pPr>
            <a:r>
              <a:rPr lang="cs-CZ" dirty="0" smtClean="0"/>
              <a:t>Zasloužil se o výstavbu první sokolovny</a:t>
            </a:r>
          </a:p>
          <a:p>
            <a:pPr marL="108000" indent="0">
              <a:lnSpc>
                <a:spcPct val="150000"/>
              </a:lnSpc>
              <a:buNone/>
            </a:pPr>
            <a:r>
              <a:rPr lang="cs-CZ" dirty="0" smtClean="0"/>
              <a:t>Jeho pohřeb se stal národní manifestací </a:t>
            </a:r>
          </a:p>
          <a:p>
            <a:pPr marL="108000" indent="0">
              <a:lnSpc>
                <a:spcPct val="150000"/>
              </a:lnSpc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565123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3536" y="1452562"/>
            <a:ext cx="3848100" cy="471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6024" y="1404938"/>
            <a:ext cx="3943350" cy="481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ovéPole 1"/>
          <p:cNvSpPr txBox="1"/>
          <p:nvPr/>
        </p:nvSpPr>
        <p:spPr>
          <a:xfrm>
            <a:off x="1479600" y="6566051"/>
            <a:ext cx="237058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3200" dirty="0" smtClean="0"/>
              <a:t>Miroslav Tyrš</a:t>
            </a:r>
            <a:endParaRPr lang="cs-CZ" sz="3200" dirty="0"/>
          </a:p>
        </p:txBody>
      </p:sp>
      <p:sp>
        <p:nvSpPr>
          <p:cNvPr id="3" name="TextovéPole 2"/>
          <p:cNvSpPr txBox="1"/>
          <p:nvPr/>
        </p:nvSpPr>
        <p:spPr>
          <a:xfrm>
            <a:off x="6160120" y="6566051"/>
            <a:ext cx="272542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3200" dirty="0" smtClean="0"/>
              <a:t>Jindřich </a:t>
            </a:r>
            <a:r>
              <a:rPr lang="cs-CZ" sz="3200" dirty="0" err="1" smtClean="0"/>
              <a:t>Fügner</a:t>
            </a:r>
            <a:endParaRPr lang="cs-CZ" sz="3200" dirty="0"/>
          </a:p>
        </p:txBody>
      </p:sp>
    </p:spTree>
    <p:extLst>
      <p:ext uri="{BB962C8B-B14F-4D97-AF65-F5344CB8AC3E}">
        <p14:creationId xmlns:p14="http://schemas.microsoft.com/office/powerpoint/2010/main" val="3482024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buNone/>
            </a:pPr>
            <a:r>
              <a:rPr lang="cs-CZ" dirty="0" smtClean="0"/>
              <a:t> Sokol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8000" indent="0">
              <a:lnSpc>
                <a:spcPct val="150000"/>
              </a:lnSpc>
              <a:buNone/>
            </a:pPr>
            <a:r>
              <a:rPr lang="cs-CZ" dirty="0" smtClean="0"/>
              <a:t>Oslovování bratře, sestro – tykání navrhl </a:t>
            </a:r>
            <a:r>
              <a:rPr lang="cs-CZ" dirty="0" err="1" smtClean="0"/>
              <a:t>Fügner</a:t>
            </a:r>
            <a:endParaRPr lang="cs-CZ" dirty="0" smtClean="0"/>
          </a:p>
          <a:p>
            <a:pPr marL="108000" indent="0">
              <a:lnSpc>
                <a:spcPct val="150000"/>
              </a:lnSpc>
              <a:buNone/>
            </a:pPr>
            <a:r>
              <a:rPr lang="cs-CZ" dirty="0" smtClean="0"/>
              <a:t>Pozdrav - „Nazdar“ navrhl Barák</a:t>
            </a:r>
          </a:p>
          <a:p>
            <a:pPr marL="108000" indent="0">
              <a:lnSpc>
                <a:spcPct val="150000"/>
              </a:lnSpc>
              <a:buNone/>
            </a:pPr>
            <a:r>
              <a:rPr lang="cs-CZ" dirty="0"/>
              <a:t>Heslo – „Tužme se“ razil </a:t>
            </a:r>
            <a:r>
              <a:rPr lang="cs-CZ" dirty="0" smtClean="0"/>
              <a:t>Tyrš</a:t>
            </a:r>
          </a:p>
          <a:p>
            <a:pPr marL="108000" indent="0">
              <a:lnSpc>
                <a:spcPct val="150000"/>
              </a:lnSpc>
              <a:buNone/>
            </a:pPr>
            <a:r>
              <a:rPr lang="cs-CZ" dirty="0" smtClean="0"/>
              <a:t>Prapor - </a:t>
            </a:r>
            <a:r>
              <a:rPr lang="cs-CZ" dirty="0"/>
              <a:t>navrhl Mánes</a:t>
            </a:r>
          </a:p>
          <a:p>
            <a:pPr marL="108000" indent="0">
              <a:lnSpc>
                <a:spcPct val="150000"/>
              </a:lnSpc>
              <a:buNone/>
            </a:pPr>
            <a:r>
              <a:rPr lang="cs-CZ" dirty="0" smtClean="0"/>
              <a:t>Kroj – červená košile, šedé kalhoty a </a:t>
            </a:r>
            <a:r>
              <a:rPr lang="cs-CZ" dirty="0" err="1" smtClean="0"/>
              <a:t>kajda</a:t>
            </a:r>
            <a:r>
              <a:rPr lang="cs-CZ" dirty="0" smtClean="0"/>
              <a:t> (kabát), černá čapka s pérem navrhl Mánes, upravil Ženíšek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6104" y="3305945"/>
            <a:ext cx="3579009" cy="23024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867299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43496" y="209600"/>
            <a:ext cx="9143280" cy="792088"/>
          </a:xfrm>
        </p:spPr>
        <p:txBody>
          <a:bodyPr/>
          <a:lstStyle/>
          <a:p>
            <a:pPr algn="ctr">
              <a:buNone/>
            </a:pPr>
            <a:r>
              <a:rPr lang="cs-CZ" dirty="0" smtClean="0"/>
              <a:t>Náplň Sokola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27472" y="1001688"/>
            <a:ext cx="9577064" cy="6408712"/>
          </a:xfrm>
        </p:spPr>
        <p:txBody>
          <a:bodyPr/>
          <a:lstStyle/>
          <a:p>
            <a:pPr marL="108000" indent="0">
              <a:lnSpc>
                <a:spcPct val="150000"/>
              </a:lnSpc>
              <a:buNone/>
            </a:pPr>
            <a:r>
              <a:rPr lang="cs-CZ" dirty="0" smtClean="0"/>
              <a:t>Vlastenecké zaměření – podpora národní hrdosti</a:t>
            </a:r>
          </a:p>
          <a:p>
            <a:pPr marL="108000" indent="0">
              <a:lnSpc>
                <a:spcPct val="150000"/>
              </a:lnSpc>
              <a:buNone/>
            </a:pPr>
            <a:r>
              <a:rPr lang="cs-CZ" dirty="0"/>
              <a:t>V</a:t>
            </a:r>
            <a:r>
              <a:rPr lang="cs-CZ" dirty="0" smtClean="0"/>
              <a:t>šestranný rozvoj všech věkových kategorií</a:t>
            </a:r>
          </a:p>
          <a:p>
            <a:pPr marL="108000" indent="0">
              <a:lnSpc>
                <a:spcPct val="150000"/>
              </a:lnSpc>
              <a:buNone/>
            </a:pPr>
            <a:r>
              <a:rPr lang="cs-CZ" dirty="0" smtClean="0"/>
              <a:t>Cvičení – pořadová, prostná, na nářadí, úpoly – později plavání, veslování, šerm  </a:t>
            </a:r>
          </a:p>
          <a:p>
            <a:pPr marL="108000" indent="0">
              <a:lnSpc>
                <a:spcPct val="150000"/>
              </a:lnSpc>
              <a:buNone/>
            </a:pPr>
            <a:r>
              <a:rPr lang="cs-CZ" dirty="0" smtClean="0"/>
              <a:t>Po Prusko - rakouské válce zaměření na branný výcvik</a:t>
            </a:r>
          </a:p>
          <a:p>
            <a:pPr marL="108000" indent="0">
              <a:lnSpc>
                <a:spcPct val="150000"/>
              </a:lnSpc>
              <a:buNone/>
            </a:pPr>
            <a:r>
              <a:rPr lang="cs-CZ" dirty="0" smtClean="0"/>
              <a:t>Kulturní a společenské akce – výlety na významná místa (Říp, Závist…), šibřinky, veřejná vystoupení, přednášky, všesokolské slety</a:t>
            </a:r>
          </a:p>
          <a:p>
            <a:pPr marL="108000" indent="0">
              <a:lnSpc>
                <a:spcPct val="150000"/>
              </a:lnSpc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997792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Výchozí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7026</TotalTime>
  <Words>816</Words>
  <Application>Microsoft Office PowerPoint</Application>
  <PresentationFormat>Vlastní</PresentationFormat>
  <Paragraphs>137</Paragraphs>
  <Slides>16</Slides>
  <Notes>3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16</vt:i4>
      </vt:variant>
    </vt:vector>
  </HeadingPairs>
  <TitlesOfParts>
    <vt:vector size="17" baseType="lpstr">
      <vt:lpstr>Výchozí</vt:lpstr>
      <vt:lpstr>Prezentace aplikace PowerPoint</vt:lpstr>
      <vt:lpstr>Situace ve druhé polovině 19. století</vt:lpstr>
      <vt:lpstr>Tělovýchovné spolky</vt:lpstr>
      <vt:lpstr>Sokol</vt:lpstr>
      <vt:lpstr>Prof. Ph. Dr. Miroslav Tyrš</vt:lpstr>
      <vt:lpstr>Jindřich Fügner</vt:lpstr>
      <vt:lpstr>Prezentace aplikace PowerPoint</vt:lpstr>
      <vt:lpstr> Sokol</vt:lpstr>
      <vt:lpstr>Náplň Sokola </vt:lpstr>
      <vt:lpstr>Historie sokolského hnutí</vt:lpstr>
      <vt:lpstr>Prezentace aplikace PowerPoint</vt:lpstr>
      <vt:lpstr>Tělocvičné spolky</vt:lpstr>
      <vt:lpstr>Rozvoj sportu</vt:lpstr>
      <vt:lpstr>Otázky k Sokolu v Táboře</vt:lpstr>
      <vt:lpstr>Správné odpovědi</vt:lpstr>
      <vt:lpstr>Prezentace aplikace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doma</dc:creator>
  <cp:lastModifiedBy>hchotovinska</cp:lastModifiedBy>
  <cp:revision>210</cp:revision>
  <dcterms:modified xsi:type="dcterms:W3CDTF">2014-06-10T13:13:01Z</dcterms:modified>
</cp:coreProperties>
</file>