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93" r:id="rId3"/>
    <p:sldId id="305" r:id="rId4"/>
    <p:sldId id="306" r:id="rId5"/>
    <p:sldId id="307" r:id="rId6"/>
    <p:sldId id="308" r:id="rId7"/>
    <p:sldId id="274" r:id="rId8"/>
  </p:sldIdLst>
  <p:sldSz cx="10160000" cy="7620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70" y="-5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057CEDC-DFBC-4F50-BCD4-F1C421B6D408}" type="slidenum">
              <a:t>‹#›</a:t>
            </a:fld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/index.php?title=Sport&amp;oldid=1039282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0" y="190440"/>
            <a:ext cx="6501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Inovace vybavení  registrační číslo projektu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CZ.1.07/1.5.00/34.0325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Times New Roman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39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0"/>
            <a:ext cx="19047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55680" y="2413080"/>
            <a:ext cx="8632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Sada: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6160120" y="2120760"/>
            <a:ext cx="2170640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Předmět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 tělesná výchova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0" y="2120760"/>
            <a:ext cx="11426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603840" y="2425680"/>
            <a:ext cx="13712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Číslo DUM: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17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355680" y="2946239"/>
            <a:ext cx="3072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495360" y="3809880"/>
            <a:ext cx="8632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0" y="3530520"/>
            <a:ext cx="175211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346571" y="1013642"/>
            <a:ext cx="332759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V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ýznamné sportovní soutěže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TextovéPole 18"/>
          <p:cNvSpPr/>
          <p:nvPr/>
        </p:nvSpPr>
        <p:spPr>
          <a:xfrm>
            <a:off x="2400479" y="129528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Libuše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8051760" y="2120760"/>
            <a:ext cx="18028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očník: třetí a čtvrtý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2" name="TextovéPole 21"/>
          <p:cNvSpPr/>
          <p:nvPr/>
        </p:nvSpPr>
        <p:spPr>
          <a:xfrm>
            <a:off x="1244520" y="2413080"/>
            <a:ext cx="939600" cy="44482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Bi_32_3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45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79" y="3535267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Libuše </a:t>
            </a:r>
            <a:r>
              <a:rPr lang="cs-CZ" sz="1200" dirty="0" err="1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5" name="TextovéPole 24"/>
          <p:cNvSpPr/>
          <p:nvPr/>
        </p:nvSpPr>
        <p:spPr>
          <a:xfrm>
            <a:off x="2493438" y="3809880"/>
            <a:ext cx="7362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3.D 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6" name="TextovéPole 25"/>
          <p:cNvSpPr/>
          <p:nvPr/>
        </p:nvSpPr>
        <p:spPr>
          <a:xfrm>
            <a:off x="2565000" y="3238560"/>
            <a:ext cx="1146848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5.11. 2013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7959" y="303840"/>
            <a:ext cx="9143280" cy="697848"/>
          </a:xfrm>
        </p:spPr>
        <p:txBody>
          <a:bodyPr/>
          <a:lstStyle/>
          <a:p>
            <a:pPr algn="ctr">
              <a:buNone/>
            </a:pPr>
            <a:r>
              <a:rPr lang="cs-CZ" dirty="0"/>
              <a:t>M</a:t>
            </a:r>
            <a:r>
              <a:rPr lang="cs-CZ" dirty="0" smtClean="0"/>
              <a:t>ezinárodní celosvětové soutěže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3456" y="1001688"/>
            <a:ext cx="9793088" cy="6480720"/>
          </a:xfrm>
        </p:spPr>
        <p:txBody>
          <a:bodyPr/>
          <a:lstStyle/>
          <a:p>
            <a:pPr marL="108000" indent="0">
              <a:buNone/>
            </a:pPr>
            <a:r>
              <a:rPr lang="cs-CZ" sz="2800" b="1" dirty="0" smtClean="0">
                <a:solidFill>
                  <a:srgbClr val="0070C0"/>
                </a:solidFill>
              </a:rPr>
              <a:t>Olympijské hry </a:t>
            </a:r>
          </a:p>
          <a:p>
            <a:pPr marL="108000" indent="0">
              <a:buNone/>
            </a:pPr>
            <a:r>
              <a:rPr lang="cs-CZ" sz="2800" dirty="0" smtClean="0"/>
              <a:t>- nejvýznamnější sportovní soutěž</a:t>
            </a:r>
          </a:p>
          <a:p>
            <a:pPr marL="108000" indent="0">
              <a:buNone/>
            </a:pPr>
            <a:r>
              <a:rPr lang="cs-CZ" sz="2800" dirty="0" smtClean="0"/>
              <a:t>- zastoupeny pouze olympijské sporty</a:t>
            </a:r>
          </a:p>
          <a:p>
            <a:pPr marL="108000" indent="0">
              <a:buNone/>
            </a:pPr>
            <a:r>
              <a:rPr lang="cs-CZ" sz="2800" dirty="0" smtClean="0"/>
              <a:t>- </a:t>
            </a:r>
            <a:r>
              <a:rPr lang="cs-CZ" sz="2800" dirty="0"/>
              <a:t>r</a:t>
            </a:r>
            <a:r>
              <a:rPr lang="cs-CZ" sz="2800" dirty="0" smtClean="0"/>
              <a:t>ozděleny na letní a zimní</a:t>
            </a:r>
          </a:p>
          <a:p>
            <a:pPr marL="108000" indent="0">
              <a:buNone/>
            </a:pPr>
            <a:r>
              <a:rPr lang="cs-CZ" sz="2800" b="1" dirty="0" smtClean="0">
                <a:solidFill>
                  <a:srgbClr val="0070C0"/>
                </a:solidFill>
              </a:rPr>
              <a:t>Univerziáda</a:t>
            </a:r>
            <a:r>
              <a:rPr lang="cs-CZ" sz="2800" dirty="0" smtClean="0"/>
              <a:t> </a:t>
            </a:r>
          </a:p>
          <a:p>
            <a:pPr marL="108000" indent="0">
              <a:buNone/>
            </a:pPr>
            <a:r>
              <a:rPr lang="cs-CZ" sz="2800" dirty="0" smtClean="0"/>
              <a:t>- sportovní soutěže vysokoškolských studentů</a:t>
            </a:r>
          </a:p>
          <a:p>
            <a:pPr marL="108000" indent="0">
              <a:buNone/>
            </a:pPr>
            <a:r>
              <a:rPr lang="cs-CZ" sz="2800" dirty="0" smtClean="0"/>
              <a:t>- letní zahrnuje 12 sportů</a:t>
            </a:r>
          </a:p>
          <a:p>
            <a:pPr marL="108000" indent="0">
              <a:buNone/>
            </a:pPr>
            <a:r>
              <a:rPr lang="cs-CZ" sz="2800" dirty="0" smtClean="0"/>
              <a:t>- zimní zahrnuje 8 sportů</a:t>
            </a:r>
          </a:p>
          <a:p>
            <a:pPr marL="108000" indent="0">
              <a:buNone/>
            </a:pPr>
            <a:r>
              <a:rPr lang="cs-CZ" sz="2800" b="1" dirty="0">
                <a:solidFill>
                  <a:srgbClr val="0070C0"/>
                </a:solidFill>
              </a:rPr>
              <a:t>Mistrovství </a:t>
            </a:r>
            <a:r>
              <a:rPr lang="cs-CZ" sz="2800" b="1" dirty="0" smtClean="0">
                <a:solidFill>
                  <a:srgbClr val="0070C0"/>
                </a:solidFill>
              </a:rPr>
              <a:t>světa a </a:t>
            </a:r>
            <a:r>
              <a:rPr lang="cs-CZ" sz="2800" b="1" dirty="0">
                <a:solidFill>
                  <a:srgbClr val="0070C0"/>
                </a:solidFill>
              </a:rPr>
              <a:t>Světový </a:t>
            </a:r>
            <a:r>
              <a:rPr lang="cs-CZ" sz="2800" b="1" dirty="0" smtClean="0">
                <a:solidFill>
                  <a:srgbClr val="0070C0"/>
                </a:solidFill>
              </a:rPr>
              <a:t>pohár</a:t>
            </a:r>
          </a:p>
          <a:p>
            <a:pPr marL="108000" indent="0">
              <a:buNone/>
            </a:pPr>
            <a:r>
              <a:rPr lang="cs-CZ" sz="2800" dirty="0" smtClean="0"/>
              <a:t>- soutěž sportovců všech zemí </a:t>
            </a:r>
          </a:p>
          <a:p>
            <a:pPr marL="108000" indent="0">
              <a:buNone/>
            </a:pPr>
            <a:r>
              <a:rPr lang="cs-CZ" sz="2800" dirty="0" smtClean="0"/>
              <a:t>- nekoná se ve všech sportovních odvětvích</a:t>
            </a:r>
          </a:p>
        </p:txBody>
      </p:sp>
    </p:spTree>
    <p:extLst>
      <p:ext uri="{BB962C8B-B14F-4D97-AF65-F5344CB8AC3E}">
        <p14:creationId xmlns:p14="http://schemas.microsoft.com/office/powerpoint/2010/main" val="219846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/>
              <a:t>Mezinárodní soutěže </a:t>
            </a:r>
            <a:r>
              <a:rPr lang="cs-CZ" dirty="0" smtClean="0"/>
              <a:t>lokálního charakteru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959" y="1577752"/>
            <a:ext cx="9143280" cy="5760640"/>
          </a:xfrm>
        </p:spPr>
        <p:txBody>
          <a:bodyPr/>
          <a:lstStyle/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Mistrovství Evropy</a:t>
            </a: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Mistrovství Ameriky</a:t>
            </a: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Mistrovství Asie</a:t>
            </a: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Středomořské hry</a:t>
            </a:r>
            <a:endParaRPr lang="cs-CZ" b="1" dirty="0">
              <a:solidFill>
                <a:srgbClr val="0070C0"/>
              </a:solidFill>
            </a:endParaRPr>
          </a:p>
          <a:p>
            <a:pPr marL="108000" indent="0">
              <a:buNone/>
            </a:pPr>
            <a:r>
              <a:rPr lang="cs-CZ" b="1" dirty="0">
                <a:solidFill>
                  <a:srgbClr val="0070C0"/>
                </a:solidFill>
              </a:rPr>
              <a:t>Panamerické hry </a:t>
            </a:r>
          </a:p>
          <a:p>
            <a:pPr marL="108000" indent="0">
              <a:buNone/>
            </a:pPr>
            <a:r>
              <a:rPr lang="cs-CZ" b="1" dirty="0">
                <a:solidFill>
                  <a:srgbClr val="0070C0"/>
                </a:solidFill>
              </a:rPr>
              <a:t>Asijské hry</a:t>
            </a:r>
          </a:p>
          <a:p>
            <a:pPr marL="108000" indent="0">
              <a:buNone/>
            </a:pPr>
            <a:r>
              <a:rPr lang="cs-CZ" b="1" dirty="0">
                <a:solidFill>
                  <a:srgbClr val="0070C0"/>
                </a:solidFill>
              </a:rPr>
              <a:t>Africké  hry </a:t>
            </a:r>
            <a:endParaRPr lang="cs-CZ" b="1" dirty="0" smtClean="0">
              <a:solidFill>
                <a:srgbClr val="0070C0"/>
              </a:solidFill>
            </a:endParaRP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Hry </a:t>
            </a:r>
            <a:r>
              <a:rPr lang="cs-CZ" b="1" dirty="0" err="1" smtClean="0">
                <a:solidFill>
                  <a:srgbClr val="0070C0"/>
                </a:solidFill>
              </a:rPr>
              <a:t>Commonwealthu</a:t>
            </a:r>
            <a:endParaRPr lang="cs-CZ" b="1" dirty="0" smtClean="0">
              <a:solidFill>
                <a:srgbClr val="0070C0"/>
              </a:solidFill>
            </a:endParaRPr>
          </a:p>
          <a:p>
            <a:pPr marL="108000" indent="0">
              <a:buNone/>
            </a:pPr>
            <a:r>
              <a:rPr lang="cs-CZ" b="1" dirty="0">
                <a:solidFill>
                  <a:srgbClr val="0070C0"/>
                </a:solidFill>
              </a:rPr>
              <a:t>a</a:t>
            </a:r>
            <a:r>
              <a:rPr lang="cs-CZ" b="1" dirty="0" smtClean="0">
                <a:solidFill>
                  <a:srgbClr val="0070C0"/>
                </a:solidFill>
              </a:rPr>
              <a:t>td.</a:t>
            </a:r>
            <a:endParaRPr lang="cs-CZ" b="1" dirty="0">
              <a:solidFill>
                <a:srgbClr val="0070C0"/>
              </a:solidFill>
            </a:endParaRPr>
          </a:p>
          <a:p>
            <a:pPr marL="1080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6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Významné soutěže ve vybraných sportech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959" y="1783080"/>
            <a:ext cx="9143280" cy="5627320"/>
          </a:xfrm>
        </p:spPr>
        <p:txBody>
          <a:bodyPr/>
          <a:lstStyle/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Tenis</a:t>
            </a:r>
            <a:r>
              <a:rPr lang="cs-CZ" dirty="0" smtClean="0"/>
              <a:t> – Grand </a:t>
            </a:r>
            <a:r>
              <a:rPr lang="cs-CZ" dirty="0" err="1" smtClean="0"/>
              <a:t>Slamový</a:t>
            </a:r>
            <a:r>
              <a:rPr lang="cs-CZ" dirty="0" smtClean="0"/>
              <a:t> turnaj, Davis Cup, Světový </a:t>
            </a:r>
            <a:r>
              <a:rPr lang="cs-CZ" dirty="0"/>
              <a:t>pohár </a:t>
            </a:r>
            <a:r>
              <a:rPr lang="cs-CZ" dirty="0" smtClean="0"/>
              <a:t>družstev, </a:t>
            </a:r>
            <a:r>
              <a:rPr lang="cs-CZ" dirty="0" err="1" smtClean="0"/>
              <a:t>Fed</a:t>
            </a:r>
            <a:r>
              <a:rPr lang="cs-CZ" dirty="0" smtClean="0"/>
              <a:t> Cup</a:t>
            </a: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Fotbal</a:t>
            </a:r>
            <a:r>
              <a:rPr lang="cs-CZ" dirty="0" smtClean="0"/>
              <a:t> - </a:t>
            </a:r>
            <a:r>
              <a:rPr lang="pt-BR" dirty="0"/>
              <a:t>Liga mistrů </a:t>
            </a:r>
            <a:r>
              <a:rPr lang="pt-BR" dirty="0" smtClean="0"/>
              <a:t>UEFA</a:t>
            </a:r>
            <a:r>
              <a:rPr lang="cs-CZ" dirty="0" smtClean="0"/>
              <a:t>,</a:t>
            </a:r>
            <a:r>
              <a:rPr lang="pt-BR" dirty="0" smtClean="0"/>
              <a:t>  </a:t>
            </a:r>
            <a:r>
              <a:rPr lang="pt-BR" dirty="0"/>
              <a:t>Evropská liga </a:t>
            </a:r>
            <a:r>
              <a:rPr lang="pt-BR" dirty="0" smtClean="0"/>
              <a:t>UEFA</a:t>
            </a:r>
            <a:endParaRPr lang="cs-CZ" dirty="0" smtClean="0"/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Cyklistika</a:t>
            </a:r>
            <a:r>
              <a:rPr lang="cs-CZ" dirty="0" smtClean="0"/>
              <a:t> – Tour de France</a:t>
            </a: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Kolektivní sporty </a:t>
            </a:r>
            <a:r>
              <a:rPr lang="cs-CZ" dirty="0" smtClean="0"/>
              <a:t>(severní Amerika) – NBA, NHL, MLB,</a:t>
            </a: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Automobilový sport </a:t>
            </a:r>
            <a:r>
              <a:rPr lang="cs-CZ" dirty="0" smtClean="0"/>
              <a:t>– Formule 1</a:t>
            </a: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Světové hry </a:t>
            </a:r>
            <a:r>
              <a:rPr lang="cs-CZ" dirty="0" smtClean="0"/>
              <a:t>– náhrada OH pro neolympijské sporty</a:t>
            </a:r>
          </a:p>
          <a:p>
            <a:pPr marL="10800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X </a:t>
            </a:r>
            <a:r>
              <a:rPr lang="cs-CZ" b="1" dirty="0" err="1" smtClean="0">
                <a:solidFill>
                  <a:srgbClr val="0070C0"/>
                </a:solidFill>
              </a:rPr>
              <a:t>Games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cs-CZ" dirty="0" smtClean="0"/>
              <a:t>– extrémní sporty</a:t>
            </a:r>
          </a:p>
          <a:p>
            <a:pPr marL="108000" indent="0">
              <a:buNone/>
            </a:pPr>
            <a:r>
              <a:rPr lang="cs-CZ" dirty="0"/>
              <a:t>a</a:t>
            </a:r>
            <a:r>
              <a:rPr lang="cs-CZ" dirty="0" smtClean="0"/>
              <a:t>td.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657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Závěrečný 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959" y="1783080"/>
            <a:ext cx="9143280" cy="5267280"/>
          </a:xfrm>
        </p:spPr>
        <p:txBody>
          <a:bodyPr/>
          <a:lstStyle/>
          <a:p>
            <a:pPr marL="108000" indent="0">
              <a:buNone/>
            </a:pPr>
            <a:r>
              <a:rPr lang="cs-CZ" dirty="0" smtClean="0"/>
              <a:t>1) Jaká mezinárodní soutěž a v jakém sportu se už poněkolikáté konala v Táboře? </a:t>
            </a:r>
          </a:p>
          <a:p>
            <a:pPr marL="108000" indent="0">
              <a:buNone/>
            </a:pPr>
            <a:r>
              <a:rPr lang="cs-CZ" dirty="0" smtClean="0"/>
              <a:t>2) Který Čech se zúčastnil v roce 2013 Tour de France, za jaký tým a kolikátý dojel?</a:t>
            </a:r>
          </a:p>
          <a:p>
            <a:pPr marL="108000" indent="0">
              <a:buNone/>
            </a:pPr>
            <a:r>
              <a:rPr lang="cs-CZ" dirty="0" smtClean="0"/>
              <a:t>3) Kde se budou konat ZOH 2014 a LOH 2016</a:t>
            </a:r>
          </a:p>
          <a:p>
            <a:pPr marL="108000" indent="0">
              <a:buNone/>
            </a:pPr>
            <a:r>
              <a:rPr lang="cs-CZ" dirty="0" smtClean="0"/>
              <a:t>4) Ve </a:t>
            </a:r>
            <a:r>
              <a:rPr lang="cs-CZ" dirty="0"/>
              <a:t>kterém roce se </a:t>
            </a:r>
            <a:r>
              <a:rPr lang="cs-CZ" dirty="0" smtClean="0"/>
              <a:t>naposledy čeští </a:t>
            </a:r>
            <a:r>
              <a:rPr lang="cs-CZ" dirty="0"/>
              <a:t>hokejisté stali mistry světa</a:t>
            </a:r>
            <a:r>
              <a:rPr lang="cs-CZ" dirty="0" smtClean="0"/>
              <a:t>?</a:t>
            </a:r>
          </a:p>
          <a:p>
            <a:pPr marL="108000" indent="0">
              <a:buNone/>
            </a:pPr>
            <a:r>
              <a:rPr lang="cs-CZ" dirty="0" smtClean="0"/>
              <a:t>5) Jaký hospodářský vliv může mít organizace OH na pořádající stát? Uveď příklady.</a:t>
            </a:r>
            <a:endParaRPr lang="cs-CZ" dirty="0"/>
          </a:p>
          <a:p>
            <a:pPr marL="1080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247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1289720"/>
            <a:ext cx="9143280" cy="5832648"/>
          </a:xfrm>
        </p:spPr>
        <p:txBody>
          <a:bodyPr/>
          <a:lstStyle/>
          <a:p>
            <a:pPr marL="108000" indent="0">
              <a:buNone/>
            </a:pPr>
            <a:r>
              <a:rPr lang="cs-CZ" dirty="0" smtClean="0"/>
              <a:t>1) Světový pohár v cyklokrosu</a:t>
            </a:r>
          </a:p>
          <a:p>
            <a:pPr marL="108000" indent="0">
              <a:buNone/>
            </a:pPr>
            <a:r>
              <a:rPr lang="cs-CZ" dirty="0" smtClean="0"/>
              <a:t>2) Roman </a:t>
            </a:r>
            <a:r>
              <a:rPr lang="cs-CZ" dirty="0" err="1" smtClean="0"/>
              <a:t>Kreuziger</a:t>
            </a:r>
            <a:r>
              <a:rPr lang="cs-CZ" dirty="0" smtClean="0"/>
              <a:t>, </a:t>
            </a:r>
            <a:r>
              <a:rPr lang="cs-CZ" dirty="0"/>
              <a:t>Team </a:t>
            </a:r>
            <a:r>
              <a:rPr lang="cs-CZ" dirty="0" err="1" smtClean="0"/>
              <a:t>Saxo</a:t>
            </a:r>
            <a:r>
              <a:rPr lang="cs-CZ" dirty="0" smtClean="0"/>
              <a:t> - </a:t>
            </a:r>
            <a:r>
              <a:rPr lang="cs-CZ" dirty="0" err="1" smtClean="0"/>
              <a:t>Tinkoff</a:t>
            </a:r>
            <a:r>
              <a:rPr lang="cs-CZ" dirty="0" smtClean="0"/>
              <a:t>, 5. místo</a:t>
            </a:r>
          </a:p>
          <a:p>
            <a:pPr marL="108000" indent="0">
              <a:buNone/>
            </a:pPr>
            <a:r>
              <a:rPr lang="cs-CZ" dirty="0" smtClean="0"/>
              <a:t>3) ZOH 2014 Soči, LOH 2016 Rio de </a:t>
            </a:r>
            <a:r>
              <a:rPr lang="cs-CZ" dirty="0" err="1" smtClean="0"/>
              <a:t>Janeiro</a:t>
            </a:r>
            <a:endParaRPr lang="cs-CZ" dirty="0" smtClean="0"/>
          </a:p>
          <a:p>
            <a:pPr marL="108000" indent="0">
              <a:buNone/>
            </a:pPr>
            <a:r>
              <a:rPr lang="cs-CZ" dirty="0" smtClean="0"/>
              <a:t>4) 2010</a:t>
            </a:r>
          </a:p>
          <a:p>
            <a:pPr marL="108000" indent="0">
              <a:buNone/>
            </a:pPr>
            <a:r>
              <a:rPr lang="cs-CZ" dirty="0" smtClean="0"/>
              <a:t>5) Finanční výdaje na výstavbu </a:t>
            </a:r>
            <a:r>
              <a:rPr lang="cs-CZ" dirty="0"/>
              <a:t>sportovních objektů a </a:t>
            </a:r>
            <a:r>
              <a:rPr lang="cs-CZ" dirty="0" smtClean="0"/>
              <a:t>zařízení, výrobu </a:t>
            </a:r>
            <a:r>
              <a:rPr lang="cs-CZ" dirty="0"/>
              <a:t>nářadí a </a:t>
            </a:r>
            <a:r>
              <a:rPr lang="cs-CZ" dirty="0" smtClean="0"/>
              <a:t>náčiní. Rozvoj obchodu </a:t>
            </a:r>
            <a:r>
              <a:rPr lang="cs-CZ" dirty="0"/>
              <a:t>se sportovním zbožím, </a:t>
            </a:r>
            <a:r>
              <a:rPr lang="cs-CZ" dirty="0" smtClean="0"/>
              <a:t> dopravy (sportovců </a:t>
            </a:r>
            <a:r>
              <a:rPr lang="cs-CZ" dirty="0"/>
              <a:t>a </a:t>
            </a:r>
            <a:r>
              <a:rPr lang="cs-CZ" dirty="0" smtClean="0"/>
              <a:t>diváků), rozvoj cestovního ruchu, rozvoj infrastruktury, vznik nových pracovních příležitostí, medializace a propagace státu, atd. Výdaje nemusí být pokryty. </a:t>
            </a:r>
            <a:endParaRPr lang="cs-CZ" dirty="0"/>
          </a:p>
          <a:p>
            <a:pPr marL="10800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53619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Libuše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err="1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szutakova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@gymtacz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říjen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ovéPole 3"/>
          <p:cNvSpPr/>
          <p:nvPr/>
        </p:nvSpPr>
        <p:spPr>
          <a:xfrm>
            <a:off x="2448000" y="4618080"/>
            <a:ext cx="5231880" cy="63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Objekty, použité k vytvoření sešitu, jsou součástí SW Smart Notebook nebo pocházejí z veřejných knihoven obrázků (public domain) nebo jsou vlastní originální tvorbou autora.</a:t>
            </a: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327472" y="571680"/>
            <a:ext cx="9536527" cy="11854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lvl="0" algn="r"/>
            <a:endParaRPr lang="cs-CZ" sz="1200" dirty="0" smtClean="0"/>
          </a:p>
          <a:p>
            <a:pPr lvl="0"/>
            <a:r>
              <a:rPr lang="cs-CZ" sz="1200" i="1" dirty="0"/>
              <a:t>Wikipedie: Otevřená encyklopedie: Sport</a:t>
            </a:r>
            <a:r>
              <a:rPr lang="cs-CZ" sz="1200" dirty="0"/>
              <a:t> [online]. c2013 [citováno 28. 10. 2013]. Dostupný z WWW: &lt;</a:t>
            </a:r>
            <a:r>
              <a:rPr lang="cs-CZ" sz="1200" dirty="0">
                <a:hlinkClick r:id="rId3"/>
              </a:rPr>
              <a:t>http://cs.wikipedia.org/w/</a:t>
            </a:r>
            <a:r>
              <a:rPr lang="cs-CZ" sz="1200" dirty="0" err="1">
                <a:hlinkClick r:id="rId3"/>
              </a:rPr>
              <a:t>index.php?title</a:t>
            </a:r>
            <a:r>
              <a:rPr lang="cs-CZ" sz="1200" dirty="0">
                <a:hlinkClick r:id="rId3"/>
              </a:rPr>
              <a:t>=</a:t>
            </a:r>
            <a:r>
              <a:rPr lang="cs-CZ" sz="1200" dirty="0" err="1">
                <a:hlinkClick r:id="rId3"/>
              </a:rPr>
              <a:t>Sport&amp;oldid</a:t>
            </a:r>
            <a:r>
              <a:rPr lang="cs-CZ" sz="1200" dirty="0">
                <a:hlinkClick r:id="rId3"/>
              </a:rPr>
              <a:t>=10392828</a:t>
            </a:r>
            <a:r>
              <a:rPr lang="cs-CZ" sz="1200" dirty="0"/>
              <a:t>&gt; </a:t>
            </a:r>
            <a:endParaRPr lang="cs-CZ" sz="1200" dirty="0" smtClean="0"/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2487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6240</TotalTime>
  <Words>495</Words>
  <Application>Microsoft Office PowerPoint</Application>
  <PresentationFormat>Vlastní</PresentationFormat>
  <Paragraphs>76</Paragraphs>
  <Slides>7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Výchozí</vt:lpstr>
      <vt:lpstr>Prezentace aplikace PowerPoint</vt:lpstr>
      <vt:lpstr>Mezinárodní celosvětové soutěže</vt:lpstr>
      <vt:lpstr>Mezinárodní soutěže lokálního charakteru</vt:lpstr>
      <vt:lpstr>Významné soutěže ve vybraných sportech</vt:lpstr>
      <vt:lpstr>Závěrečný úkol</vt:lpstr>
      <vt:lpstr>Řešení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167</cp:revision>
  <dcterms:modified xsi:type="dcterms:W3CDTF">2014-06-10T13:12:11Z</dcterms:modified>
</cp:coreProperties>
</file>