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84" r:id="rId5"/>
    <p:sldId id="286" r:id="rId6"/>
    <p:sldId id="285" r:id="rId7"/>
    <p:sldId id="259" r:id="rId8"/>
    <p:sldId id="282" r:id="rId9"/>
    <p:sldId id="283" r:id="rId10"/>
    <p:sldId id="274" r:id="rId11"/>
  </p:sldIdLst>
  <p:sldSz cx="10160000" cy="7620000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D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70" y="-58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1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D057CEDC-DFBC-4F50-BCD4-F1C421B6D408}" type="slidenum">
              <a:t>‹#›</a:t>
            </a:fld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42420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C9A4EFAD-40F8-48EF-B82F-5E95321924A3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8628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5201392-71EE-4E1D-AB74-19CB456146CC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15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6DE825-09D9-435B-872A-A05421577668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146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03213"/>
            <a:ext cx="2286000" cy="650875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303213"/>
            <a:ext cx="6705600" cy="65087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E4C1A4-3C73-4F63-859D-C90123B0A6E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85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16C3D5-A87C-45A7-ADF0-2708759AEC2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171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05509E-27C9-436C-92E6-94B525231B22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2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562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012BECF-ADEA-480F-A778-C517B16D919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93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54F309-98D6-418B-A211-282DF237C045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454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FFEFA5-012B-47C6-BF26-6025666EB5F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11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D0FF9A-628D-439D-90CB-73E9E8B9CD0F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145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9E8E406-4643-4B74-B037-A8B96416D47A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451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CB9FBD-8838-4408-B9D6-7D8A4CFEF270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9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7959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5BAC2B9-6489-4766-9D9D-2A61DAD17CC7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3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71839" y="7062840"/>
            <a:ext cx="3215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cs-CZ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81720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FA9F32F-C477-442F-AB76-9124B8D11EEA}" type="slidenum">
              <a:t>‹#›</a:t>
            </a:fld>
            <a:endParaRPr lang="cs-CZ"/>
          </a:p>
        </p:txBody>
      </p:sp>
      <p:sp>
        <p:nvSpPr>
          <p:cNvPr id="5" name="Zástupný symbol pro nadpis 4"/>
          <p:cNvSpPr txBox="1">
            <a:spLocks noGrp="1"/>
          </p:cNvSpPr>
          <p:nvPr>
            <p:ph type="title"/>
          </p:nvPr>
        </p:nvSpPr>
        <p:spPr>
          <a:xfrm>
            <a:off x="507959" y="303840"/>
            <a:ext cx="9143280" cy="1271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6" name="Zástupný symbol pro text 5"/>
          <p:cNvSpPr txBox="1">
            <a:spLocks noGrp="1"/>
          </p:cNvSpPr>
          <p:nvPr>
            <p:ph type="body" idx="1"/>
          </p:nvPr>
        </p:nvSpPr>
        <p:spPr>
          <a:xfrm>
            <a:off x="507959" y="1783080"/>
            <a:ext cx="9143280" cy="5028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hangingPunct="1">
        <a:tabLst/>
        <a:defRPr lang="cs-CZ" sz="4400" b="0" i="0" u="none" strike="noStrike" kern="1200" spc="0">
          <a:ln>
            <a:noFill/>
          </a:ln>
          <a:solidFill>
            <a:srgbClr val="000000"/>
          </a:solidFill>
          <a:latin typeface="Arial" pitchFamily="34"/>
          <a:ea typeface="Microsoft YaHei" pitchFamily="2"/>
          <a:cs typeface="Arial" pitchFamily="34"/>
        </a:defRPr>
      </a:lvl1pPr>
    </p:titleStyle>
    <p:bodyStyle>
      <a:lvl1pPr marL="0" marR="0" indent="0" algn="l" rtl="0" hangingPunct="1">
        <a:spcBef>
          <a:spcPts val="0"/>
        </a:spcBef>
        <a:spcAft>
          <a:spcPts val="1417"/>
        </a:spcAft>
        <a:tabLst/>
        <a:defRPr lang="cs-CZ" sz="32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" pitchFamily="34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/>
          <p:nvPr/>
        </p:nvSpPr>
        <p:spPr>
          <a:xfrm>
            <a:off x="1828800" y="190440"/>
            <a:ext cx="65019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Inovace vybavení  registrační číslo projektu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CZ.1.07/1.5.00/34.0325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Times New Roman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787320" y="482760"/>
            <a:ext cx="85849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95520" y="5880240"/>
            <a:ext cx="6968880" cy="13428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</p:pic>
      <p:sp>
        <p:nvSpPr>
          <p:cNvPr id="5" name="TextovéPole 4"/>
          <p:cNvSpPr/>
          <p:nvPr/>
        </p:nvSpPr>
        <p:spPr>
          <a:xfrm>
            <a:off x="876239" y="5410079"/>
            <a:ext cx="8407080" cy="242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Tento výukový materiál vznikl v rámci Operačního programu Vzdělání pro konkurenceschopnost.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0" y="4838760"/>
            <a:ext cx="10337400" cy="39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Materiál je určen k bezplatnému používání pro potřeby výuky a vzdělávání na všech typech škol a školských zařízení.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Jakékoliv další používání podléhá autorskému zákonu.</a:t>
            </a:r>
          </a:p>
        </p:txBody>
      </p:sp>
      <p:sp>
        <p:nvSpPr>
          <p:cNvPr id="7" name="TextovéPole 6"/>
          <p:cNvSpPr/>
          <p:nvPr/>
        </p:nvSpPr>
        <p:spPr>
          <a:xfrm>
            <a:off x="355680" y="1295280"/>
            <a:ext cx="19047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Autor materiálu:</a:t>
            </a:r>
          </a:p>
        </p:txBody>
      </p:sp>
      <p:sp>
        <p:nvSpPr>
          <p:cNvPr id="8" name="TextovéPole 7"/>
          <p:cNvSpPr/>
          <p:nvPr/>
        </p:nvSpPr>
        <p:spPr>
          <a:xfrm>
            <a:off x="368279" y="1003320"/>
            <a:ext cx="21585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Název materiálu:	</a:t>
            </a:r>
          </a:p>
        </p:txBody>
      </p:sp>
      <p:sp>
        <p:nvSpPr>
          <p:cNvPr id="9" name="TextovéPole 8"/>
          <p:cNvSpPr/>
          <p:nvPr/>
        </p:nvSpPr>
        <p:spPr>
          <a:xfrm>
            <a:off x="355680" y="2413080"/>
            <a:ext cx="86327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Sada:</a:t>
            </a:r>
          </a:p>
        </p:txBody>
      </p:sp>
      <p:sp>
        <p:nvSpPr>
          <p:cNvPr id="10" name="TextovéPole 9"/>
          <p:cNvSpPr/>
          <p:nvPr/>
        </p:nvSpPr>
        <p:spPr>
          <a:xfrm>
            <a:off x="6121260" y="2108760"/>
            <a:ext cx="116820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Předmět:</a:t>
            </a:r>
          </a:p>
        </p:txBody>
      </p:sp>
      <p:sp>
        <p:nvSpPr>
          <p:cNvPr id="11" name="TextovéPole 10"/>
          <p:cNvSpPr/>
          <p:nvPr/>
        </p:nvSpPr>
        <p:spPr>
          <a:xfrm>
            <a:off x="355680" y="1828800"/>
            <a:ext cx="22093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Zařazení materiálu:</a:t>
            </a:r>
          </a:p>
        </p:txBody>
      </p:sp>
      <p:sp>
        <p:nvSpPr>
          <p:cNvPr id="12" name="TextovéPole 11"/>
          <p:cNvSpPr/>
          <p:nvPr/>
        </p:nvSpPr>
        <p:spPr>
          <a:xfrm>
            <a:off x="355680" y="2120760"/>
            <a:ext cx="114264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Šablona:</a:t>
            </a:r>
          </a:p>
        </p:txBody>
      </p:sp>
      <p:sp>
        <p:nvSpPr>
          <p:cNvPr id="13" name="TextovéPole 12"/>
          <p:cNvSpPr/>
          <p:nvPr/>
        </p:nvSpPr>
        <p:spPr>
          <a:xfrm>
            <a:off x="6121260" y="2425680"/>
            <a:ext cx="137124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  Číslo 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DUM: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15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4" name="TextovéPole 13"/>
          <p:cNvSpPr/>
          <p:nvPr/>
        </p:nvSpPr>
        <p:spPr>
          <a:xfrm>
            <a:off x="355680" y="2946239"/>
            <a:ext cx="30729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Ověření materiálu ve výuce:</a:t>
            </a:r>
          </a:p>
        </p:txBody>
      </p:sp>
      <p:sp>
        <p:nvSpPr>
          <p:cNvPr id="15" name="TextovéPole 14"/>
          <p:cNvSpPr/>
          <p:nvPr/>
        </p:nvSpPr>
        <p:spPr>
          <a:xfrm>
            <a:off x="355680" y="3238560"/>
            <a:ext cx="17269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Datum ověření:</a:t>
            </a:r>
          </a:p>
        </p:txBody>
      </p:sp>
      <p:sp>
        <p:nvSpPr>
          <p:cNvPr id="16" name="TextovéPole 15"/>
          <p:cNvSpPr/>
          <p:nvPr/>
        </p:nvSpPr>
        <p:spPr>
          <a:xfrm>
            <a:off x="-228176" y="3827290"/>
            <a:ext cx="3796007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           Třída   :                                           V8G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7" name="TextovéPole 16"/>
          <p:cNvSpPr/>
          <p:nvPr/>
        </p:nvSpPr>
        <p:spPr>
          <a:xfrm>
            <a:off x="355680" y="3554410"/>
            <a:ext cx="175211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Ověřující učitel:</a:t>
            </a:r>
          </a:p>
        </p:txBody>
      </p:sp>
      <p:sp>
        <p:nvSpPr>
          <p:cNvPr id="18" name="TextovéPole 17"/>
          <p:cNvSpPr/>
          <p:nvPr/>
        </p:nvSpPr>
        <p:spPr>
          <a:xfrm>
            <a:off x="2346571" y="1013642"/>
            <a:ext cx="3327594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Média a sport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9" name="TextovéPole 18"/>
          <p:cNvSpPr/>
          <p:nvPr/>
        </p:nvSpPr>
        <p:spPr>
          <a:xfrm>
            <a:off x="2400479" y="1295280"/>
            <a:ext cx="17776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Mgr. Libuše </a:t>
            </a:r>
            <a:r>
              <a:rPr lang="cs-CZ" sz="12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Szutáková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0" name="TextovéPole 19"/>
          <p:cNvSpPr/>
          <p:nvPr/>
        </p:nvSpPr>
        <p:spPr>
          <a:xfrm>
            <a:off x="1244520" y="2120760"/>
            <a:ext cx="51811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Inovace a zkvalitnění výuky prostřednictvím ICT (III/2)</a:t>
            </a:r>
          </a:p>
        </p:txBody>
      </p:sp>
      <p:sp>
        <p:nvSpPr>
          <p:cNvPr id="21" name="TextovéPole 20"/>
          <p:cNvSpPr/>
          <p:nvPr/>
        </p:nvSpPr>
        <p:spPr>
          <a:xfrm>
            <a:off x="7073640" y="2120760"/>
            <a:ext cx="2542864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t</a:t>
            </a: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ělesná výchova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</a:t>
            </a:r>
            <a:r>
              <a:rPr lang="cs-CZ" sz="12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ročník: třetí a </a:t>
            </a:r>
            <a:r>
              <a:rPr lang="cs-CZ" sz="12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čtvrý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2" name="TextovéPole 21"/>
          <p:cNvSpPr/>
          <p:nvPr/>
        </p:nvSpPr>
        <p:spPr>
          <a:xfrm>
            <a:off x="1244520" y="2413080"/>
            <a:ext cx="93960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Bi_3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2_3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3" name="TextovéPole 22"/>
          <p:cNvSpPr/>
          <p:nvPr/>
        </p:nvSpPr>
        <p:spPr>
          <a:xfrm>
            <a:off x="8051760" y="2387520"/>
            <a:ext cx="1320480" cy="455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4" name="TextovéPole 23"/>
          <p:cNvSpPr/>
          <p:nvPr/>
        </p:nvSpPr>
        <p:spPr>
          <a:xfrm>
            <a:off x="2400479" y="3535267"/>
            <a:ext cx="1777680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Mgr. Libuše </a:t>
            </a:r>
            <a:r>
              <a:rPr lang="cs-CZ" sz="1200" dirty="0" err="1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Szutáková</a:t>
            </a: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6" name="TextovéPole 25"/>
          <p:cNvSpPr/>
          <p:nvPr/>
        </p:nvSpPr>
        <p:spPr>
          <a:xfrm>
            <a:off x="2565000" y="3238560"/>
            <a:ext cx="1146848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4.11.2013</a:t>
            </a:r>
            <a:r>
              <a:rPr lang="cs-CZ" sz="12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928959" y="5535360"/>
            <a:ext cx="4343040" cy="1561680"/>
          </a:xfrm>
          <a:custGeom>
            <a:avLst/>
            <a:gdLst>
              <a:gd name="f0" fmla="val 0"/>
              <a:gd name="f1" fmla="val 1562100"/>
              <a:gd name="f2" fmla="val 434213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4342131" h="1562101">
                <a:moveTo>
                  <a:pt x="f0" y="f1"/>
                </a:moveTo>
                <a:lnTo>
                  <a:pt x="f0" y="f0"/>
                </a:lnTo>
                <a:lnTo>
                  <a:pt x="f2" y="f0"/>
                </a:lnTo>
                <a:lnTo>
                  <a:pt x="f2" y="f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2600">
            <a:solidFill>
              <a:srgbClr val="000000"/>
            </a:solidFill>
            <a:prstDash val="solid"/>
            <a:round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3096000" y="5832000"/>
            <a:ext cx="3962160" cy="820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Autor: Mgr.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Libuše </a:t>
            </a:r>
            <a:r>
              <a:rPr lang="cs-CZ" sz="12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Szutáková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Gymnázium Pierra de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Coubertina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, Tábor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err="1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szutakova@gymtacz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říjen 2013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extovéPole 3"/>
          <p:cNvSpPr/>
          <p:nvPr/>
        </p:nvSpPr>
        <p:spPr>
          <a:xfrm>
            <a:off x="2448000" y="4618080"/>
            <a:ext cx="5231880" cy="637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Objekty, použité k vytvoření sešitu, jsou součástí SW Smart Notebook nebo pocházejí z veřejných knihoven obrázků (public domain) nebo jsou vlastní originální tvorbou autora.</a:t>
            </a:r>
          </a:p>
        </p:txBody>
      </p:sp>
      <p:sp>
        <p:nvSpPr>
          <p:cNvPr id="5" name="TextovéPole 4"/>
          <p:cNvSpPr/>
          <p:nvPr/>
        </p:nvSpPr>
        <p:spPr>
          <a:xfrm>
            <a:off x="228600" y="203040"/>
            <a:ext cx="4927320" cy="318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5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20" pitchFamily="18"/>
                <a:ea typeface="Microsoft YaHei" pitchFamily="2"/>
                <a:cs typeface="Mangal" pitchFamily="2"/>
              </a:rPr>
              <a:t>Seznam použité literatury a pramenů: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503999" y="571680"/>
            <a:ext cx="9360000" cy="269928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lvl="0" algn="r"/>
            <a:endParaRPr lang="cs-CZ" sz="1200" dirty="0" smtClean="0"/>
          </a:p>
          <a:p>
            <a:pPr lvl="0"/>
            <a:r>
              <a:rPr lang="cs-CZ" sz="1200" dirty="0"/>
              <a:t>DĚKANOVSKÝ, Jan. </a:t>
            </a:r>
            <a:r>
              <a:rPr lang="cs-CZ" sz="1200" i="1" dirty="0"/>
              <a:t>Sport, média a mýty : zlatí hoši, královna bílé stopy a další moderní hrdinové</a:t>
            </a:r>
            <a:r>
              <a:rPr lang="cs-CZ" sz="1200" dirty="0"/>
              <a:t>. 1. vyd. Praha: Dokořán, 2008. 183 s. ISBN 978-80-7363-131-4. </a:t>
            </a:r>
            <a:endParaRPr lang="cs-CZ" sz="1200" dirty="0" smtClean="0"/>
          </a:p>
          <a:p>
            <a:pPr lvl="0"/>
            <a:endParaRPr lang="cs-CZ" sz="1200" dirty="0" smtClean="0"/>
          </a:p>
          <a:p>
            <a:pPr lvl="0"/>
            <a:r>
              <a:rPr lang="cs-CZ" sz="1200" dirty="0" smtClean="0"/>
              <a:t>Zvyšování </a:t>
            </a:r>
            <a:r>
              <a:rPr lang="cs-CZ" sz="1200" dirty="0"/>
              <a:t>mediální gramotnosti v ČR. [online]. [cit. 2013-10-20]. Dostupné z: http://www.mediapodlupou.cz/lekce/celebrity-media-a-reklama-na-prikladu-sportu </a:t>
            </a:r>
            <a:endParaRPr lang="cs-CZ" sz="1200" dirty="0" smtClean="0"/>
          </a:p>
          <a:p>
            <a:pPr lvl="0"/>
            <a:endParaRPr lang="cs-CZ" sz="1200" dirty="0" smtClean="0"/>
          </a:p>
          <a:p>
            <a:pPr lvl="0"/>
            <a:r>
              <a:rPr lang="cs-CZ" sz="1200" dirty="0"/>
              <a:t>WIKILEAKS.svetu.cz. [online]. [cit. 2013-10-20]. Dostupné z: http://wikileaks.svetu.cz/214-media-a-sport.html </a:t>
            </a:r>
          </a:p>
          <a:p>
            <a:pPr lvl="0"/>
            <a:endParaRPr lang="cs-CZ" sz="1200" dirty="0" smtClean="0"/>
          </a:p>
          <a:p>
            <a:pPr lvl="0"/>
            <a:endParaRPr lang="cs-CZ" sz="1200" dirty="0" smtClean="0"/>
          </a:p>
          <a:p>
            <a:pPr lvl="0"/>
            <a:endParaRPr lang="cs-CZ" sz="1200" b="1" dirty="0"/>
          </a:p>
          <a:p>
            <a:pPr lvl="0"/>
            <a:endParaRPr lang="cs-CZ" sz="1200" b="1" dirty="0" smtClean="0"/>
          </a:p>
          <a:p>
            <a:pPr lvl="0"/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2487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471488" y="353616"/>
            <a:ext cx="914328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dirty="0" smtClean="0"/>
              <a:t>Sport a média</a:t>
            </a:r>
            <a:endParaRPr lang="cs-CZ" dirty="0"/>
          </a:p>
        </p:txBody>
      </p:sp>
      <p:sp>
        <p:nvSpPr>
          <p:cNvPr id="3" name="Podnadpis 2"/>
          <p:cNvSpPr txBox="1">
            <a:spLocks noGrp="1"/>
          </p:cNvSpPr>
          <p:nvPr>
            <p:ph type="subTitle" idx="4294967295"/>
          </p:nvPr>
        </p:nvSpPr>
        <p:spPr>
          <a:xfrm>
            <a:off x="471488" y="1577752"/>
            <a:ext cx="9073008" cy="4968552"/>
          </a:xfrm>
        </p:spPr>
        <p:txBody>
          <a:bodyPr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indent="0" hangingPunct="0">
              <a:lnSpc>
                <a:spcPct val="150000"/>
              </a:lnSpc>
              <a:buSzPct val="60000"/>
              <a:buNone/>
            </a:pPr>
            <a:r>
              <a:rPr lang="cs-CZ" dirty="0" smtClean="0">
                <a:latin typeface="Arial" pitchFamily="18"/>
                <a:cs typeface="Mangal" pitchFamily="2"/>
              </a:rPr>
              <a:t>Sport je divácky velmi atraktivní</a:t>
            </a:r>
          </a:p>
          <a:p>
            <a:pPr marL="0" indent="0" hangingPunct="0">
              <a:lnSpc>
                <a:spcPct val="150000"/>
              </a:lnSpc>
              <a:buSzPct val="60000"/>
              <a:buNone/>
            </a:pPr>
            <a:r>
              <a:rPr lang="cs-CZ" dirty="0" smtClean="0">
                <a:latin typeface="Arial" pitchFamily="18"/>
                <a:cs typeface="Mangal" pitchFamily="2"/>
              </a:rPr>
              <a:t>Této vlastnosti využívají hromadné sdělovací prostředky</a:t>
            </a:r>
          </a:p>
          <a:p>
            <a:pPr marL="0" indent="0" hangingPunct="0">
              <a:lnSpc>
                <a:spcPct val="150000"/>
              </a:lnSpc>
              <a:buSzPct val="60000"/>
              <a:buNone/>
            </a:pPr>
            <a:r>
              <a:rPr lang="cs-CZ" dirty="0" smtClean="0">
                <a:latin typeface="Arial" pitchFamily="18"/>
                <a:cs typeface="Mangal" pitchFamily="2"/>
              </a:rPr>
              <a:t>Díky nim se sport stal zdrojem zábavy</a:t>
            </a:r>
            <a:endParaRPr lang="cs-CZ" dirty="0">
              <a:latin typeface="Arial" pitchFamily="18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7959" y="601226"/>
            <a:ext cx="914328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dirty="0" smtClean="0"/>
              <a:t>Masová média</a:t>
            </a:r>
            <a:endParaRPr lang="cs-CZ" dirty="0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327472" y="1361728"/>
            <a:ext cx="9577064" cy="4001095"/>
          </a:xfrm>
        </p:spPr>
        <p:txBody>
          <a:bodyPr wrap="square">
            <a:spAutoFit/>
          </a:bodyPr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marL="108000" indent="0">
              <a:lnSpc>
                <a:spcPct val="150000"/>
              </a:lnSpc>
              <a:spcAft>
                <a:spcPts val="600"/>
              </a:spcAft>
              <a:buSzPct val="55000"/>
              <a:buNone/>
            </a:pPr>
            <a:r>
              <a:rPr lang="cs-CZ" dirty="0" smtClean="0">
                <a:latin typeface="" pitchFamily="18"/>
              </a:rPr>
              <a:t>Televize </a:t>
            </a:r>
          </a:p>
          <a:p>
            <a:pPr marL="108000" indent="0">
              <a:lnSpc>
                <a:spcPct val="150000"/>
              </a:lnSpc>
              <a:spcAft>
                <a:spcPts val="600"/>
              </a:spcAft>
              <a:buSzPct val="55000"/>
              <a:buNone/>
            </a:pPr>
            <a:r>
              <a:rPr lang="cs-CZ" dirty="0" smtClean="0">
                <a:latin typeface="" pitchFamily="18"/>
              </a:rPr>
              <a:t>Noviny a časopisy</a:t>
            </a:r>
          </a:p>
          <a:p>
            <a:pPr marL="108000" indent="0">
              <a:lnSpc>
                <a:spcPct val="150000"/>
              </a:lnSpc>
              <a:spcAft>
                <a:spcPts val="600"/>
              </a:spcAft>
              <a:buSzPct val="55000"/>
              <a:buNone/>
            </a:pPr>
            <a:r>
              <a:rPr lang="cs-CZ" dirty="0" smtClean="0">
                <a:latin typeface="" pitchFamily="18"/>
              </a:rPr>
              <a:t>Rozhlas </a:t>
            </a:r>
          </a:p>
          <a:p>
            <a:pPr marL="108000" indent="0">
              <a:lnSpc>
                <a:spcPct val="150000"/>
              </a:lnSpc>
              <a:spcAft>
                <a:spcPts val="600"/>
              </a:spcAft>
              <a:buSzPct val="55000"/>
              <a:buNone/>
            </a:pPr>
            <a:r>
              <a:rPr lang="cs-CZ" dirty="0" smtClean="0">
                <a:latin typeface="" pitchFamily="18"/>
              </a:rPr>
              <a:t>Internet, knihy, filmy, billboardy atd.</a:t>
            </a:r>
          </a:p>
          <a:p>
            <a:pPr marL="108000" indent="0">
              <a:lnSpc>
                <a:spcPct val="150000"/>
              </a:lnSpc>
              <a:spcAft>
                <a:spcPts val="600"/>
              </a:spcAft>
              <a:buSzPct val="55000"/>
              <a:buNone/>
            </a:pPr>
            <a:endParaRPr lang="cs-CZ" dirty="0" smtClean="0">
              <a:latin typeface="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Funkce médií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3496" y="1433736"/>
            <a:ext cx="9217024" cy="5400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s-CZ" dirty="0">
                <a:latin typeface="" pitchFamily="18"/>
              </a:rPr>
              <a:t>J</a:t>
            </a:r>
            <a:r>
              <a:rPr lang="cs-CZ" dirty="0" smtClean="0">
                <a:latin typeface="" pitchFamily="18"/>
              </a:rPr>
              <a:t>ednosměrné </a:t>
            </a:r>
            <a:r>
              <a:rPr lang="cs-CZ" dirty="0">
                <a:latin typeface="" pitchFamily="18"/>
              </a:rPr>
              <a:t>předávání velkého množství informací anonymnímu příjemci</a:t>
            </a:r>
            <a:r>
              <a:rPr lang="cs-CZ" dirty="0" smtClean="0">
                <a:latin typeface="" pitchFamily="18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cs-CZ" i="1" dirty="0" smtClean="0"/>
              <a:t>Informuje</a:t>
            </a:r>
            <a:r>
              <a:rPr lang="cs-CZ" dirty="0" smtClean="0"/>
              <a:t> - prezentují zajímavé události a  vytváří příběhy</a:t>
            </a:r>
          </a:p>
          <a:p>
            <a:pPr>
              <a:lnSpc>
                <a:spcPct val="150000"/>
              </a:lnSpc>
            </a:pPr>
            <a:r>
              <a:rPr lang="cs-CZ" i="1" dirty="0" smtClean="0"/>
              <a:t>Ovlivňuje názory</a:t>
            </a:r>
            <a:r>
              <a:rPr lang="cs-CZ" dirty="0" smtClean="0"/>
              <a:t> -  formou prezentace událostí</a:t>
            </a:r>
          </a:p>
          <a:p>
            <a:pPr>
              <a:lnSpc>
                <a:spcPct val="150000"/>
              </a:lnSpc>
            </a:pPr>
            <a:r>
              <a:rPr lang="cs-CZ" i="1" dirty="0"/>
              <a:t>P</a:t>
            </a:r>
            <a:r>
              <a:rPr lang="cs-CZ" i="1" dirty="0" smtClean="0"/>
              <a:t>oskytuje zábavu</a:t>
            </a:r>
            <a:r>
              <a:rPr lang="cs-CZ" dirty="0" smtClean="0"/>
              <a:t> -  naplnění volného času</a:t>
            </a:r>
          </a:p>
          <a:p>
            <a:pPr marL="108000" indent="0">
              <a:lnSpc>
                <a:spcPct val="150000"/>
              </a:lnSpc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916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Sport v tisku a rozhlase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1488" y="1361728"/>
            <a:ext cx="9143280" cy="5904656"/>
          </a:xfrm>
        </p:spPr>
        <p:txBody>
          <a:bodyPr/>
          <a:lstStyle/>
          <a:p>
            <a:pPr marL="108000" indent="0">
              <a:buNone/>
            </a:pPr>
            <a:r>
              <a:rPr lang="cs-CZ" dirty="0" smtClean="0"/>
              <a:t>Tisk</a:t>
            </a:r>
          </a:p>
          <a:p>
            <a:r>
              <a:rPr lang="cs-CZ" dirty="0" smtClean="0"/>
              <a:t>Sportovní rubriky v denících, deník, který se věnuje výhradně sportu</a:t>
            </a:r>
          </a:p>
          <a:p>
            <a:pPr marL="108000" indent="0">
              <a:buNone/>
            </a:pPr>
            <a:r>
              <a:rPr lang="cs-CZ" dirty="0" smtClean="0"/>
              <a:t>Obsahují výsledky, komentáře, rozbory, fotografie, články o sportovcích atd.</a:t>
            </a:r>
          </a:p>
          <a:p>
            <a:pPr marL="108000" indent="0">
              <a:buNone/>
            </a:pPr>
            <a:r>
              <a:rPr lang="cs-CZ" dirty="0" smtClean="0"/>
              <a:t>Rozhlas</a:t>
            </a:r>
          </a:p>
          <a:p>
            <a:pPr marL="108000" indent="0">
              <a:buNone/>
            </a:pPr>
            <a:r>
              <a:rPr lang="cs-CZ" dirty="0" smtClean="0"/>
              <a:t>První elektronické médium, které zprostředkovávalo přímé přenosy sportovních utkání – 3. 10. 1926</a:t>
            </a:r>
          </a:p>
          <a:p>
            <a:pPr marL="108000" indent="0">
              <a:buNone/>
            </a:pPr>
            <a:r>
              <a:rPr lang="cs-CZ" dirty="0" smtClean="0"/>
              <a:t>V současnosti zastíněn televizí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764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Sport a televize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71488" y="1361728"/>
            <a:ext cx="9143280" cy="5976664"/>
          </a:xfrm>
        </p:spPr>
        <p:txBody>
          <a:bodyPr/>
          <a:lstStyle/>
          <a:p>
            <a:pPr marL="108000" indent="0">
              <a:buNone/>
            </a:pPr>
            <a:r>
              <a:rPr lang="cs-CZ" dirty="0" smtClean="0"/>
              <a:t>Divák nemusí být přítomen na sportovišti, televize mu zprostředkovává:</a:t>
            </a:r>
          </a:p>
          <a:p>
            <a:pPr marL="108000" indent="0">
              <a:buNone/>
            </a:pPr>
            <a:r>
              <a:rPr lang="cs-CZ" sz="2800" dirty="0" smtClean="0"/>
              <a:t>Obraz - širší záběr prostředí, sledování z pohledu různých kamer, opakované a zpomalené záběry</a:t>
            </a:r>
          </a:p>
          <a:p>
            <a:pPr marL="108000" indent="0">
              <a:buNone/>
            </a:pPr>
            <a:r>
              <a:rPr lang="cs-CZ" sz="2800" dirty="0" smtClean="0"/>
              <a:t>Zvuk – přenos zvuků typických pro jednotlivé sporty, reakce diváků, hudba ….</a:t>
            </a:r>
          </a:p>
          <a:p>
            <a:pPr marL="108000" indent="0">
              <a:buNone/>
            </a:pPr>
            <a:r>
              <a:rPr lang="cs-CZ" sz="2800" dirty="0" smtClean="0"/>
              <a:t>Grafika – průběžné grafické zpracování výsledků, rozbory situací</a:t>
            </a:r>
          </a:p>
          <a:p>
            <a:pPr marL="108000" indent="0">
              <a:buNone/>
            </a:pPr>
            <a:r>
              <a:rPr lang="cs-CZ" sz="2800" dirty="0" smtClean="0"/>
              <a:t>Komentář – charisma komentátorů, vtipné „hlášky“</a:t>
            </a:r>
          </a:p>
          <a:p>
            <a:pPr marL="108000" indent="0">
              <a:buNone/>
            </a:pPr>
            <a:r>
              <a:rPr lang="cs-CZ" dirty="0" smtClean="0"/>
              <a:t>První živý přenos – 1936 OH v Berlíně</a:t>
            </a:r>
          </a:p>
          <a:p>
            <a:pPr marL="108000" indent="0">
              <a:buNone/>
            </a:pPr>
            <a:r>
              <a:rPr lang="cs-CZ" dirty="0" smtClean="0"/>
              <a:t>První televizní přenos v Československu – 11. 2. 1955</a:t>
            </a:r>
          </a:p>
          <a:p>
            <a:pPr marL="108000" indent="0">
              <a:buNone/>
            </a:pPr>
            <a:endParaRPr lang="cs-CZ" dirty="0" smtClean="0"/>
          </a:p>
          <a:p>
            <a:pPr marL="10800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0392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5464" y="303840"/>
            <a:ext cx="9721080" cy="985880"/>
          </a:xfrm>
        </p:spPr>
        <p:txBody>
          <a:bodyPr/>
          <a:lstStyle/>
          <a:p>
            <a:pPr algn="ctr">
              <a:buNone/>
            </a:pPr>
            <a:r>
              <a:rPr lang="cs-CZ" dirty="0" smtClean="0">
                <a:latin typeface="" pitchFamily="18"/>
              </a:rPr>
              <a:t>Vztah  médií a sportu</a:t>
            </a:r>
            <a:endParaRPr lang="cs-CZ" dirty="0"/>
          </a:p>
        </p:txBody>
      </p:sp>
      <p:sp>
        <p:nvSpPr>
          <p:cNvPr id="3" name="Zástupný symbol pro text 2"/>
          <p:cNvSpPr txBox="1">
            <a:spLocks noGrp="1"/>
          </p:cNvSpPr>
          <p:nvPr>
            <p:ph idx="1"/>
          </p:nvPr>
        </p:nvSpPr>
        <p:spPr>
          <a:xfrm>
            <a:off x="327472" y="1217712"/>
            <a:ext cx="9433048" cy="6264696"/>
          </a:xfrm>
        </p:spPr>
        <p:txBody>
          <a:bodyPr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>
                <a:latin typeface="" pitchFamily="18"/>
              </a:rPr>
              <a:t>Propagace a popularizace sportu – významné sportovní události, méně známé sporty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>
                <a:latin typeface="" pitchFamily="18"/>
              </a:rPr>
              <a:t>Atraktivita (úprava pravidel - zkrácení hry (tenis), hromadný start (běh na lyžích), nové disciplíny – </a:t>
            </a:r>
            <a:r>
              <a:rPr lang="cs-CZ" sz="2800" dirty="0" err="1" smtClean="0">
                <a:latin typeface="" pitchFamily="18"/>
              </a:rPr>
              <a:t>skikros</a:t>
            </a:r>
            <a:r>
              <a:rPr lang="cs-CZ" sz="2800" dirty="0" smtClean="0">
                <a:latin typeface="" pitchFamily="18"/>
              </a:rPr>
              <a:t>) 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>
                <a:latin typeface="" pitchFamily="18"/>
              </a:rPr>
              <a:t>Rozpisy soutěží se přizpůsobují mediím (vysílací čas, sportoviště…)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sz="2800" dirty="0" smtClean="0">
                <a:latin typeface="" pitchFamily="18"/>
              </a:rPr>
              <a:t>Ekonomická provázanost - reklama , komerční značky, sponzoring, vysílací práva, podíl na financování sportů</a:t>
            </a:r>
          </a:p>
          <a:p>
            <a:pPr marL="108000" indent="0">
              <a:lnSpc>
                <a:spcPct val="150000"/>
              </a:lnSpc>
              <a:buNone/>
            </a:pPr>
            <a:endParaRPr lang="cs-CZ" sz="2800" dirty="0" smtClean="0">
              <a:latin typeface="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/>
              <a:t>V</a:t>
            </a:r>
            <a:r>
              <a:rPr lang="cs-CZ" dirty="0" smtClean="0"/>
              <a:t>liv médií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9480" y="1505744"/>
            <a:ext cx="9324569" cy="5760640"/>
          </a:xfrm>
        </p:spPr>
        <p:txBody>
          <a:bodyPr/>
          <a:lstStyle/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Média by měla poskytovat objektivní a všestranné informace pro svobodné vytváření názorů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Intepretace informací může mít pozitivní i negativní vliv na společnost (negativní titulky, neúplné informace…)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Interpretace je vždy subjektivním produktem</a:t>
            </a: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/>
              <a:t>Pravdivost a objektivita je dána legislativně (ústava, zákon o ČTK, rozhlase, televizi, tisku…)  </a:t>
            </a:r>
          </a:p>
          <a:p>
            <a:pPr marL="108000" indent="0">
              <a:lnSpc>
                <a:spcPct val="150000"/>
              </a:lnSpc>
              <a:buNone/>
            </a:pPr>
            <a:endParaRPr lang="cs-CZ" dirty="0" smtClean="0"/>
          </a:p>
          <a:p>
            <a:pPr marL="108000" indent="0">
              <a:lnSpc>
                <a:spcPct val="150000"/>
              </a:lnSpc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43137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Závěrečný úkol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71488" y="1433736"/>
            <a:ext cx="9143280" cy="583264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s-CZ" dirty="0" smtClean="0"/>
              <a:t>Vyhledej veřejnoprávní a soukromá média dostupná V ČR</a:t>
            </a:r>
          </a:p>
          <a:p>
            <a:pPr>
              <a:lnSpc>
                <a:spcPct val="150000"/>
              </a:lnSpc>
            </a:pPr>
            <a:r>
              <a:rPr lang="cs-CZ" dirty="0" smtClean="0"/>
              <a:t>Navrhni titulek sportovního článku (negativní i pozitivní)</a:t>
            </a:r>
          </a:p>
          <a:p>
            <a:pPr>
              <a:lnSpc>
                <a:spcPct val="150000"/>
              </a:lnSpc>
            </a:pPr>
            <a:r>
              <a:rPr lang="cs-CZ" dirty="0" smtClean="0"/>
              <a:t>Které sporty jsou v médiích nejvíce prezentovány, zkus vysvětlit příčiny.</a:t>
            </a:r>
            <a:endParaRPr lang="cs-CZ" dirty="0"/>
          </a:p>
          <a:p>
            <a:pPr marL="108000" indent="0">
              <a:lnSpc>
                <a:spcPct val="150000"/>
              </a:lnSpc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33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4658</TotalTime>
  <Words>602</Words>
  <Application>Microsoft Office PowerPoint</Application>
  <PresentationFormat>Vlastní</PresentationFormat>
  <Paragraphs>82</Paragraphs>
  <Slides>10</Slides>
  <Notes>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Výchozí</vt:lpstr>
      <vt:lpstr>Prezentace aplikace PowerPoint</vt:lpstr>
      <vt:lpstr>Sport a média</vt:lpstr>
      <vt:lpstr>Masová média</vt:lpstr>
      <vt:lpstr>Funkce médií</vt:lpstr>
      <vt:lpstr>Sport v tisku a rozhlase</vt:lpstr>
      <vt:lpstr>Sport a televize</vt:lpstr>
      <vt:lpstr>Vztah  médií a sportu</vt:lpstr>
      <vt:lpstr>Vliv médií </vt:lpstr>
      <vt:lpstr>Závěrečný úkol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124</cp:revision>
  <dcterms:modified xsi:type="dcterms:W3CDTF">2014-06-10T13:11:11Z</dcterms:modified>
</cp:coreProperties>
</file>