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59" r:id="rId5"/>
    <p:sldId id="282" r:id="rId6"/>
    <p:sldId id="279" r:id="rId7"/>
    <p:sldId id="260" r:id="rId8"/>
    <p:sldId id="261" r:id="rId9"/>
    <p:sldId id="278" r:id="rId10"/>
    <p:sldId id="280" r:id="rId11"/>
    <p:sldId id="283" r:id="rId12"/>
    <p:sldId id="274" r:id="rId13"/>
  </p:sldIdLst>
  <p:sldSz cx="10160000" cy="7620000"/>
  <p:notesSz cx="7559675" cy="106918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DF9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00" y="-58"/>
      </p:cViewPr>
      <p:guideLst>
        <p:guide orient="horz" pos="2400"/>
        <p:guide pos="32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Zástupný symbol pro datum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ctr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4" name="Zástupný symbol pro zápatí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Zástupný symbol pro číslo snímku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1" compatLnSpc="0"/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D057CEDC-DFBC-4F50-BCD4-F1C421B6D408}" type="slidenum">
              <a:t>‹#›</a:t>
            </a:fld>
            <a:endParaRPr lang="cs-CZ" sz="14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342420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  <p:sp>
        <p:nvSpPr>
          <p:cNvPr id="4" name="Zástupný symbol pro záhlaví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5" name="Zástupný symbol pro datum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6" name="Zástupný symbol pro zápatí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7" name="Zástupný symbol pro číslo snímku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/>
          <a:lstStyle>
            <a:lvl1pPr lvl="0" algn="r" rtl="0" hangingPunct="0">
              <a:buNone/>
              <a:tabLst/>
              <a:defRPr lang="cs-CZ" sz="1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C9A4EFAD-40F8-48EF-B82F-5E95321924A3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8628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cs-CZ" sz="2000" b="0" i="0" u="none" strike="noStrike" kern="1200">
        <a:ln>
          <a:noFill/>
        </a:ln>
        <a:latin typeface="Arial" pitchFamily="18"/>
        <a:ea typeface="Microsoft YaHei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5201392-71EE-4E1D-AB74-19CB456146CC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015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C6DE825-09D9-435B-872A-A05421577668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4146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303213"/>
            <a:ext cx="2286000" cy="650875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303213"/>
            <a:ext cx="6705600" cy="65087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4C1A4-3C73-4F63-859D-C90123B0A6E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685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16C3D5-A87C-45A7-ADF0-2708759AEC2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1710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E05509E-27C9-436C-92E6-94B525231B22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56200" y="1782763"/>
            <a:ext cx="44958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012BECF-ADEA-480F-A778-C517B16D9197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930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B54F309-98D6-418B-A211-282DF237C045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74540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FFEFA5-012B-47C6-BF26-6025666EB5F1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11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5D0FF9A-628D-439D-90CB-73E9E8B9CD0F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1454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9E8E406-4643-4B74-B037-A8B96416D47A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451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fld id="{35BAC2B9-6489-4766-9D9D-2A61DAD17CC7}" type="datetime1">
              <a:rPr lang="cs-CZ" smtClean="0"/>
              <a:pPr lvl="0"/>
              <a:t>10.6.2014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BCB9FBD-8838-4408-B9D6-7D8A4CFEF270}" type="slidenum"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1980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DF9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3"/>
          <p:cNvSpPr txBox="1">
            <a:spLocks noGrp="1"/>
          </p:cNvSpPr>
          <p:nvPr>
            <p:ph type="dt" sz="half" idx="2"/>
          </p:nvPr>
        </p:nvSpPr>
        <p:spPr>
          <a:xfrm>
            <a:off x="507959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5BAC2B9-6489-4766-9D9D-2A61DAD17CC7}" type="datetime1">
              <a:rPr lang="cs-CZ"/>
              <a:pPr lvl="0"/>
              <a:t>10.6.2014</a:t>
            </a:fld>
            <a:endParaRPr lang="cs-CZ"/>
          </a:p>
        </p:txBody>
      </p:sp>
      <p:sp>
        <p:nvSpPr>
          <p:cNvPr id="3" name="Zástupný symbol pro zápatí 4"/>
          <p:cNvSpPr txBox="1">
            <a:spLocks noGrp="1"/>
          </p:cNvSpPr>
          <p:nvPr>
            <p:ph type="ftr" sz="quarter" idx="3"/>
          </p:nvPr>
        </p:nvSpPr>
        <p:spPr>
          <a:xfrm>
            <a:off x="3471839" y="7062840"/>
            <a:ext cx="3215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lvl="0" rtl="0" hangingPunct="0">
              <a:buNone/>
              <a:tabLst/>
              <a:defRPr lang="cs-CZ" sz="2400" kern="1200"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cs-CZ"/>
          </a:p>
        </p:txBody>
      </p:sp>
      <p:sp>
        <p:nvSpPr>
          <p:cNvPr id="4" name="Zástupný symbol pro číslo snímku 5"/>
          <p:cNvSpPr txBox="1">
            <a:spLocks noGrp="1"/>
          </p:cNvSpPr>
          <p:nvPr>
            <p:ph type="sldNum" sz="quarter" idx="4"/>
          </p:nvPr>
        </p:nvSpPr>
        <p:spPr>
          <a:xfrm>
            <a:off x="7281720" y="7062840"/>
            <a:ext cx="2369880" cy="404280"/>
          </a:xfrm>
          <a:prstGeom prst="rect">
            <a:avLst/>
          </a:prstGeom>
          <a:noFill/>
          <a:ln>
            <a:noFill/>
          </a:ln>
        </p:spPr>
        <p:txBody>
          <a:bodyPr wrap="square" lIns="90000" tIns="45000" rIns="90000" bIns="45000" anchor="t" anchorCtr="0"/>
          <a:lstStyle>
            <a:lvl1pPr marL="0" marR="0" lvl="0" indent="0" algn="l" rtl="0" hangingPunct="1">
              <a:spcBef>
                <a:spcPts val="0"/>
              </a:spcBef>
              <a:spcAft>
                <a:spcPts val="0"/>
              </a:spcAft>
              <a:buNone/>
              <a:tabLst/>
              <a:defRPr lang="cs-CZ" sz="1800" b="0" i="0" u="none" strike="noStrike" kern="1200" spc="0">
                <a:solidFill>
                  <a:srgbClr val="000000"/>
                </a:solidFill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1FA9F32F-C477-442F-AB76-9124B8D11EEA}" type="slidenum">
              <a:t>‹#›</a:t>
            </a:fld>
            <a:endParaRPr lang="cs-CZ"/>
          </a:p>
        </p:txBody>
      </p:sp>
      <p:sp>
        <p:nvSpPr>
          <p:cNvPr id="5" name="Zástupný symbol pro nadpis 4"/>
          <p:cNvSpPr txBox="1">
            <a:spLocks noGrp="1"/>
          </p:cNvSpPr>
          <p:nvPr>
            <p:ph type="title"/>
          </p:nvPr>
        </p:nvSpPr>
        <p:spPr>
          <a:xfrm>
            <a:off x="507959" y="303840"/>
            <a:ext cx="9143280" cy="12718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endParaRPr lang="cs-CZ"/>
          </a:p>
        </p:txBody>
      </p:sp>
      <p:sp>
        <p:nvSpPr>
          <p:cNvPr id="6" name="Zástupný symbol pro text 5"/>
          <p:cNvSpPr txBox="1">
            <a:spLocks noGrp="1"/>
          </p:cNvSpPr>
          <p:nvPr>
            <p:ph type="body" idx="1"/>
          </p:nvPr>
        </p:nvSpPr>
        <p:spPr>
          <a:xfrm>
            <a:off x="507959" y="1783080"/>
            <a:ext cx="9143280" cy="50288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l" rtl="0" hangingPunct="1">
        <a:tabLst/>
        <a:defRPr lang="cs-CZ" sz="4400" b="0" i="0" u="none" strike="noStrike" kern="1200" spc="0">
          <a:ln>
            <a:noFill/>
          </a:ln>
          <a:solidFill>
            <a:srgbClr val="000000"/>
          </a:solidFill>
          <a:latin typeface="Arial" pitchFamily="34"/>
          <a:ea typeface="Microsoft YaHei" pitchFamily="2"/>
          <a:cs typeface="Arial" pitchFamily="34"/>
        </a:defRPr>
      </a:lvl1pPr>
    </p:titleStyle>
    <p:bodyStyle>
      <a:lvl1pPr marL="0" marR="0" indent="0" algn="l" rtl="0" hangingPunct="1">
        <a:spcBef>
          <a:spcPts val="0"/>
        </a:spcBef>
        <a:spcAft>
          <a:spcPts val="1417"/>
        </a:spcAft>
        <a:tabLst/>
        <a:defRPr lang="cs-CZ" sz="3200" b="0" i="0" u="none" strike="noStrike" kern="1200" spc="0">
          <a:ln>
            <a:noFill/>
          </a:ln>
          <a:solidFill>
            <a:srgbClr val="000000"/>
          </a:solidFill>
          <a:latin typeface="Calibri" pitchFamily="18"/>
          <a:ea typeface="Microsoft YaHei" pitchFamily="2"/>
          <a:cs typeface="Arial" pitchFamily="34"/>
        </a:defRPr>
      </a:lvl1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/index.php?title=Sport&amp;oldid=10392828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cs.wikipedia.org/w/index.php?title=Fair_play&amp;oldid=10364424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828800" y="190440"/>
            <a:ext cx="6501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Inovace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vybavení, 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registrační číslo projektu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CZ.1.07/1.5.00/34.0325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Times New Roman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482760"/>
            <a:ext cx="8584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6" pitchFamily="18"/>
                <a:ea typeface="Microsoft YaHei" pitchFamily="2"/>
                <a:cs typeface="Mangal" pitchFamily="2"/>
              </a:rPr>
              <a:t>Příjemce: Gymnázium Pierra de Coubertina,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39" y="5410079"/>
            <a:ext cx="8407080" cy="2426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39492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Materiál je určen k bezplatnému používání pro potřeby výuky a vzdělávání na všech typech škol a školských zařízení.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000" b="1" i="0" u="none" strike="noStrike" kern="1200" spc="0" baseline="0">
                <a:ln>
                  <a:noFill/>
                </a:ln>
                <a:solidFill>
                  <a:srgbClr val="FF0000"/>
                </a:solidFill>
                <a:latin typeface="Times New Roman - 14" pitchFamily="18"/>
                <a:ea typeface="Microsoft YaHei" pitchFamily="2"/>
                <a:cs typeface="Mangal" pitchFamily="2"/>
              </a:rPr>
              <a:t>Jakékoliv další používání podléhá autorskému zákonu.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0"/>
            <a:ext cx="19047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 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79" y="1003320"/>
            <a:ext cx="21585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Název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-1372512" y="2425680"/>
            <a:ext cx="5084360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Sada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3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2_Tv_3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0" name="TextovéPole 9"/>
          <p:cNvSpPr/>
          <p:nvPr/>
        </p:nvSpPr>
        <p:spPr>
          <a:xfrm>
            <a:off x="5872088" y="2120760"/>
            <a:ext cx="2179672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Předmět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 tělesná výchova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1" name="TextovéPole 10"/>
          <p:cNvSpPr/>
          <p:nvPr/>
        </p:nvSpPr>
        <p:spPr>
          <a:xfrm>
            <a:off x="253979" y="1828800"/>
            <a:ext cx="22093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Zařazení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0" y="2120760"/>
            <a:ext cx="11426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Šablona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5872088" y="2442341"/>
            <a:ext cx="137124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 Číslo 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DUM: </a:t>
            </a: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12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378" y="2946239"/>
            <a:ext cx="307296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1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    Ověření </a:t>
            </a:r>
            <a:r>
              <a:rPr lang="cs-CZ" sz="1200" b="1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495360" y="3809880"/>
            <a:ext cx="86327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0" y="3530520"/>
            <a:ext cx="1752119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1092630" y="998981"/>
            <a:ext cx="332759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Vznik sportu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19" name="TextovéPole 18"/>
          <p:cNvSpPr/>
          <p:nvPr/>
        </p:nvSpPr>
        <p:spPr>
          <a:xfrm>
            <a:off x="2044875" y="1276200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</a:p>
        </p:txBody>
      </p:sp>
      <p:sp>
        <p:nvSpPr>
          <p:cNvPr id="20" name="TextovéPole 19"/>
          <p:cNvSpPr/>
          <p:nvPr/>
        </p:nvSpPr>
        <p:spPr>
          <a:xfrm>
            <a:off x="655012" y="2120760"/>
            <a:ext cx="4966824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8051760" y="2120760"/>
            <a:ext cx="18028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ročník::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</a:t>
            </a: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pr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vní a druhý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0"/>
            <a:ext cx="1320480" cy="45539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35267"/>
            <a:ext cx="177768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Mgr. Lea Doudová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5" name="TextovéPole 24"/>
          <p:cNvSpPr/>
          <p:nvPr/>
        </p:nvSpPr>
        <p:spPr>
          <a:xfrm>
            <a:off x="2493438" y="3809880"/>
            <a:ext cx="736200" cy="27288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2. C 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26" name="TextovéPole 25"/>
          <p:cNvSpPr/>
          <p:nvPr/>
        </p:nvSpPr>
        <p:spPr>
          <a:xfrm>
            <a:off x="2565000" y="3238560"/>
            <a:ext cx="1146848" cy="26785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10.</a:t>
            </a:r>
            <a:r>
              <a:rPr lang="cs-CZ" sz="1200" b="0" i="0" u="none" strike="noStrike" kern="1200" spc="0" dirty="0" smtClean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 10. 2013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Rozdělení sportu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2225824"/>
            <a:ext cx="9143280" cy="3467080"/>
          </a:xfrm>
        </p:spPr>
        <p:txBody>
          <a:bodyPr/>
          <a:lstStyle/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cs-CZ" dirty="0" smtClean="0"/>
              <a:t>Vrcholový sport </a:t>
            </a:r>
          </a:p>
          <a:p>
            <a:pPr marL="108000" indent="0">
              <a:buSzPct val="100000"/>
              <a:buNone/>
            </a:pPr>
            <a:endParaRPr lang="cs-CZ" dirty="0" smtClean="0"/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cs-CZ" dirty="0" smtClean="0"/>
              <a:t>Výkonnostní sport </a:t>
            </a:r>
          </a:p>
          <a:p>
            <a:pPr marL="108000" indent="0">
              <a:buSzPct val="100000"/>
              <a:buNone/>
            </a:pPr>
            <a:endParaRPr lang="cs-CZ" dirty="0" smtClean="0"/>
          </a:p>
          <a:p>
            <a:pPr>
              <a:buSzPct val="100000"/>
              <a:buFont typeface="Wingdings" panose="05000000000000000000" pitchFamily="2" charset="2"/>
              <a:buChar char="Ø"/>
            </a:pPr>
            <a:r>
              <a:rPr lang="cs-CZ" dirty="0" smtClean="0"/>
              <a:t>Rekreační sport</a:t>
            </a:r>
          </a:p>
          <a:p>
            <a:pPr marL="108000" indent="0">
              <a:buSzPct val="100000"/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4436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Opakování</a:t>
            </a:r>
            <a:endParaRPr lang="cs-CZ" dirty="0"/>
          </a:p>
        </p:txBody>
      </p:sp>
      <p:graphicFrame>
        <p:nvGraphicFramePr>
          <p:cNvPr id="6" name="Zástupný symbol pro obsah 5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19426906"/>
              </p:ext>
            </p:extLst>
          </p:nvPr>
        </p:nvGraphicFramePr>
        <p:xfrm>
          <a:off x="1911648" y="2657872"/>
          <a:ext cx="6084168" cy="2907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Objekt prostředí balíčkovače" showAsIcon="1" r:id="rId3" imgW="1435320" imgH="685800" progId="Package">
                  <p:embed/>
                </p:oleObj>
              </mc:Choice>
              <mc:Fallback>
                <p:oleObj name="Objekt prostředí balíčkovače" showAsIcon="1" r:id="rId3" imgW="1435320" imgH="685800" progId="Package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11648" y="2657872"/>
                        <a:ext cx="6084168" cy="2907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3390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928959" y="5535360"/>
            <a:ext cx="4343040" cy="1561680"/>
          </a:xfrm>
          <a:custGeom>
            <a:avLst/>
            <a:gdLst>
              <a:gd name="f0" fmla="val 0"/>
              <a:gd name="f1" fmla="val 1562100"/>
              <a:gd name="f2" fmla="val 434213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4342131" h="1562101">
                <a:moveTo>
                  <a:pt x="f0" y="f1"/>
                </a:moveTo>
                <a:lnTo>
                  <a:pt x="f0" y="f0"/>
                </a:lnTo>
                <a:lnTo>
                  <a:pt x="f2" y="f0"/>
                </a:lnTo>
                <a:lnTo>
                  <a:pt x="f2" y="f1"/>
                </a:lnTo>
                <a:close/>
              </a:path>
            </a:pathLst>
          </a:custGeom>
          <a:solidFill>
            <a:srgbClr val="00B050"/>
          </a:solidFill>
          <a:ln w="12600">
            <a:solidFill>
              <a:srgbClr val="000000"/>
            </a:solidFill>
            <a:prstDash val="solid"/>
            <a:round/>
          </a:ln>
        </p:spPr>
        <p:txBody>
          <a:bodyPr vert="horz" wrap="square" lIns="90000" tIns="45000" rIns="90000" bIns="45000" anchor="ctr" anchorCtr="1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800" b="0" i="0" u="none" strike="noStrike" kern="1200" spc="0" baseline="0">
              <a:ln>
                <a:noFill/>
              </a:ln>
              <a:latin typeface="Arial" pitchFamily="18"/>
              <a:ea typeface="Microsoft YaHei" pitchFamily="2"/>
              <a:cs typeface="Mangal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3096000" y="5832000"/>
            <a:ext cx="3962160" cy="82044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Autor: Mgr. Lea Doudová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Gymnázium Pierra de </a:t>
            </a: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Coubertina</a:t>
            </a:r>
            <a:r>
              <a:rPr lang="cs-CZ" sz="1200" b="0" i="0" u="none" strike="noStrike" kern="1200" spc="0" baseline="0" dirty="0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, Tábor</a:t>
            </a: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b="0" i="0" u="none" strike="noStrike" kern="1200" spc="0" baseline="0" dirty="0" err="1">
                <a:ln>
                  <a:noFill/>
                </a:ln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doudova@gymtacz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ctr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200" dirty="0" smtClean="0">
                <a:solidFill>
                  <a:srgbClr val="000000"/>
                </a:solidFill>
                <a:latin typeface="Arial - 16" pitchFamily="18"/>
                <a:ea typeface="Microsoft YaHei" pitchFamily="2"/>
                <a:cs typeface="Mangal" pitchFamily="2"/>
              </a:rPr>
              <a:t>říjen 2013</a:t>
            </a: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  <p:sp>
        <p:nvSpPr>
          <p:cNvPr id="5" name="TextovéPole 4"/>
          <p:cNvSpPr/>
          <p:nvPr/>
        </p:nvSpPr>
        <p:spPr>
          <a:xfrm>
            <a:off x="228600" y="203040"/>
            <a:ext cx="4927320" cy="3186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cs-CZ" sz="1500" b="1" i="0" u="none" strike="noStrike" kern="1200" spc="0" baseline="0">
                <a:ln>
                  <a:noFill/>
                </a:ln>
                <a:solidFill>
                  <a:srgbClr val="000000"/>
                </a:solidFill>
                <a:latin typeface="Arial - 20" pitchFamily="18"/>
                <a:ea typeface="Microsoft YaHei" pitchFamily="2"/>
                <a:cs typeface="Mangal" pitchFamily="2"/>
              </a:rPr>
              <a:t>Seznam použité literatury a pramenů: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503999" y="571680"/>
            <a:ext cx="9360000" cy="4556204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0000" tIns="45000" rIns="90000" bIns="45000" anchor="t" anchorCtr="1" compatLnSpc="0">
            <a:spAutoFit/>
          </a:bodyPr>
          <a:lstStyle/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r>
              <a:rPr lang="cs-CZ" sz="1200" dirty="0"/>
              <a:t>KÖSSL, J. - KRATKÝ, F. - MAREK, J.: </a:t>
            </a:r>
            <a:r>
              <a:rPr lang="cs-CZ" sz="1200" i="1" dirty="0"/>
              <a:t>Dějiny tělesné výchovy II. (1848 do současnosti). </a:t>
            </a:r>
            <a:r>
              <a:rPr lang="cs-CZ" sz="1200" dirty="0"/>
              <a:t>Praha 1986. </a:t>
            </a:r>
          </a:p>
          <a:p>
            <a:pPr lvl="0"/>
            <a:endParaRPr lang="cs-CZ" sz="1200" dirty="0" smtClean="0"/>
          </a:p>
          <a:p>
            <a:pPr lvl="0"/>
            <a:r>
              <a:rPr lang="cs-CZ" sz="1200" dirty="0" smtClean="0"/>
              <a:t>KRÁTKÝ</a:t>
            </a:r>
            <a:r>
              <a:rPr lang="cs-CZ" sz="1200" dirty="0"/>
              <a:t>, F.: </a:t>
            </a:r>
            <a:r>
              <a:rPr lang="cs-CZ" sz="1200" i="1" dirty="0"/>
              <a:t>Dějiny tělesné výchovy I. </a:t>
            </a:r>
            <a:r>
              <a:rPr lang="cs-CZ" sz="1200" dirty="0"/>
              <a:t>Praha </a:t>
            </a:r>
            <a:r>
              <a:rPr lang="cs-CZ" sz="1200" dirty="0" smtClean="0"/>
              <a:t>1974</a:t>
            </a:r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lvl="0"/>
            <a:r>
              <a:rPr lang="cs-CZ" sz="1200" dirty="0"/>
              <a:t>OLIVOVÁ, V.: </a:t>
            </a:r>
            <a:r>
              <a:rPr lang="cs-CZ" sz="1200" i="1" dirty="0"/>
              <a:t>Lidé a hry. Historická geneze sportu. </a:t>
            </a:r>
            <a:r>
              <a:rPr lang="cs-CZ" sz="1200" dirty="0"/>
              <a:t>Praha </a:t>
            </a:r>
            <a:r>
              <a:rPr lang="cs-CZ" sz="1200" dirty="0" smtClean="0"/>
              <a:t>1979</a:t>
            </a:r>
          </a:p>
          <a:p>
            <a:pPr lvl="0"/>
            <a:endParaRPr lang="cs-CZ" sz="1200" dirty="0" smtClean="0"/>
          </a:p>
          <a:p>
            <a:pPr lvl="0"/>
            <a:r>
              <a:rPr lang="cs-CZ" sz="1200" dirty="0"/>
              <a:t>OLIVOVÁ, V.: </a:t>
            </a:r>
            <a:r>
              <a:rPr lang="cs-CZ" sz="1200" i="1" dirty="0"/>
              <a:t>Sport a hry ve starověkém světě. </a:t>
            </a:r>
            <a:r>
              <a:rPr lang="cs-CZ" sz="1200" dirty="0"/>
              <a:t>Praha 1988. </a:t>
            </a:r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r>
              <a:rPr lang="cs-CZ" sz="1200" i="1" dirty="0"/>
              <a:t>Wikipedie: Otevřená encyklopedie: Sport</a:t>
            </a:r>
            <a:r>
              <a:rPr lang="cs-CZ" sz="1200" dirty="0"/>
              <a:t> [online]. c2013 [citováno 8. 10. 2013]. Dostupný z WWW: &lt;</a:t>
            </a:r>
            <a:r>
              <a:rPr lang="cs-CZ" sz="1200" dirty="0">
                <a:hlinkClick r:id="rId3"/>
              </a:rPr>
              <a:t>http://cs.wikipedia.org/w/</a:t>
            </a:r>
            <a:r>
              <a:rPr lang="cs-CZ" sz="1200" dirty="0" err="1">
                <a:hlinkClick r:id="rId3"/>
              </a:rPr>
              <a:t>index.php?title</a:t>
            </a:r>
            <a:r>
              <a:rPr lang="cs-CZ" sz="1200" dirty="0">
                <a:hlinkClick r:id="rId3"/>
              </a:rPr>
              <a:t>=</a:t>
            </a:r>
            <a:r>
              <a:rPr lang="cs-CZ" sz="1200" dirty="0" err="1">
                <a:hlinkClick r:id="rId3"/>
              </a:rPr>
              <a:t>Sport&amp;oldid</a:t>
            </a:r>
            <a:r>
              <a:rPr lang="cs-CZ" sz="1200" dirty="0">
                <a:hlinkClick r:id="rId3"/>
              </a:rPr>
              <a:t>=10392828</a:t>
            </a:r>
            <a:r>
              <a:rPr lang="cs-CZ" sz="1200" dirty="0"/>
              <a:t>&gt; </a:t>
            </a:r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r>
              <a:rPr lang="cs-CZ" sz="1200" i="1" dirty="0"/>
              <a:t>Wikipedie: Otevřená encyklopedie: Fair play</a:t>
            </a:r>
            <a:r>
              <a:rPr lang="cs-CZ" sz="1200" dirty="0"/>
              <a:t> [online]. c2013 [citováno 8. 10. 2013]. Dostupný z WWW: &lt;</a:t>
            </a:r>
            <a:r>
              <a:rPr lang="cs-CZ" sz="1200" dirty="0">
                <a:hlinkClick r:id="rId4"/>
              </a:rPr>
              <a:t>http://cs.wikipedia.org/w/</a:t>
            </a:r>
            <a:r>
              <a:rPr lang="cs-CZ" sz="1200" dirty="0" err="1">
                <a:hlinkClick r:id="rId4"/>
              </a:rPr>
              <a:t>index.php?title</a:t>
            </a:r>
            <a:r>
              <a:rPr lang="cs-CZ" sz="1200" dirty="0">
                <a:hlinkClick r:id="rId4"/>
              </a:rPr>
              <a:t>=</a:t>
            </a:r>
            <a:r>
              <a:rPr lang="cs-CZ" sz="1200" dirty="0" err="1">
                <a:hlinkClick r:id="rId4"/>
              </a:rPr>
              <a:t>Fair_play&amp;oldid</a:t>
            </a:r>
            <a:r>
              <a:rPr lang="cs-CZ" sz="1200" dirty="0">
                <a:hlinkClick r:id="rId4"/>
              </a:rPr>
              <a:t>=10364424</a:t>
            </a:r>
            <a:r>
              <a:rPr lang="cs-CZ" sz="1200" dirty="0"/>
              <a:t>&gt; </a:t>
            </a:r>
            <a:endParaRPr lang="cs-CZ" sz="1200" dirty="0" smtClean="0"/>
          </a:p>
          <a:p>
            <a:pPr lvl="0"/>
            <a:endParaRPr lang="cs-CZ" sz="1200" b="1" dirty="0"/>
          </a:p>
          <a:p>
            <a:pPr lvl="0"/>
            <a:r>
              <a:rPr lang="cs-CZ" sz="1200" dirty="0" err="1"/>
              <a:t>Soubor:SuzanneLenglen.jpg</a:t>
            </a:r>
            <a:r>
              <a:rPr lang="cs-CZ" sz="1200" dirty="0"/>
              <a:t>. [online]. [cit. 2013-10-08]. Dostupné z: http://cs.wikipedia.org/wiki/Soubor:SuzanneLenglen.jpg </a:t>
            </a:r>
            <a:endParaRPr lang="cs-CZ" sz="1200" dirty="0" smtClean="0"/>
          </a:p>
          <a:p>
            <a:pPr lvl="0"/>
            <a:endParaRPr lang="cs-CZ" sz="1200" dirty="0"/>
          </a:p>
          <a:p>
            <a:pPr lvl="0"/>
            <a:r>
              <a:rPr lang="de-DE" sz="1200" dirty="0" err="1"/>
              <a:t>Soubor:Fußballgeschichte</a:t>
            </a:r>
            <a:r>
              <a:rPr lang="de-DE" sz="1200" dirty="0"/>
              <a:t> (17. Jahrhundert).</a:t>
            </a:r>
            <a:r>
              <a:rPr lang="de-DE" sz="1200" dirty="0" err="1"/>
              <a:t>jpg</a:t>
            </a:r>
            <a:r>
              <a:rPr lang="de-DE" sz="1200" dirty="0"/>
              <a:t>. [online]. [</a:t>
            </a:r>
            <a:r>
              <a:rPr lang="de-DE" sz="1200" dirty="0" err="1"/>
              <a:t>cit</a:t>
            </a:r>
            <a:r>
              <a:rPr lang="de-DE" sz="1200" dirty="0"/>
              <a:t>. 2013-10-08]. </a:t>
            </a:r>
            <a:r>
              <a:rPr lang="de-DE" sz="1200" dirty="0" err="1"/>
              <a:t>Dostupné</a:t>
            </a:r>
            <a:r>
              <a:rPr lang="de-DE" sz="1200" dirty="0"/>
              <a:t> z: http://cs.wikipedia.org/wiki/Soubor:Fu%C3%9Fballgeschichte_%2817._Jahrhundert%29.jpg </a:t>
            </a:r>
            <a:endParaRPr lang="cs-CZ" sz="1200" dirty="0" smtClean="0"/>
          </a:p>
          <a:p>
            <a:pPr lvl="0"/>
            <a:endParaRPr lang="cs-CZ" sz="1200" dirty="0" smtClean="0"/>
          </a:p>
          <a:p>
            <a:pPr lvl="0"/>
            <a:endParaRPr lang="cs-CZ" sz="1200" b="1" dirty="0"/>
          </a:p>
          <a:p>
            <a:pPr lvl="0"/>
            <a:endParaRPr lang="cs-CZ" sz="1200" b="1" dirty="0" smtClean="0"/>
          </a:p>
          <a:p>
            <a:pPr lvl="0"/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  <a:p>
            <a:pPr marL="0" marR="0" lvl="0" indent="0" algn="l" rtl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cs-CZ" sz="1200" b="0" i="0" u="none" strike="noStrike" kern="1200" spc="0" baseline="0" dirty="0">
              <a:ln>
                <a:noFill/>
              </a:ln>
              <a:solidFill>
                <a:srgbClr val="000000"/>
              </a:solidFill>
              <a:latin typeface="Arial - 16" pitchFamily="18"/>
              <a:ea typeface="Microsoft YaHei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624875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Charakteristika sportu</a:t>
            </a:r>
            <a:endParaRPr lang="cs-CZ" dirty="0"/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43496" y="2297832"/>
            <a:ext cx="9143280" cy="3744416"/>
          </a:xfrm>
        </p:spPr>
        <p:txBody>
          <a:bodyPr anchor="ctr"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57200" indent="-457200" hangingPunct="0">
              <a:buSzPct val="60000"/>
              <a:buFont typeface="Courier New" panose="02070309020205020404" pitchFamily="49" charset="0"/>
              <a:buChar char="o"/>
            </a:pPr>
            <a:r>
              <a:rPr lang="cs-CZ" dirty="0" smtClean="0">
                <a:latin typeface="Arial" pitchFamily="18"/>
                <a:cs typeface="Mangal" pitchFamily="2"/>
              </a:rPr>
              <a:t>Sport je pohybová aktivita, u které jsou přesně stanovena pravidla a jejíž výkony je možné změřit, ohodnotit nebo porovnat.</a:t>
            </a:r>
            <a:endParaRPr lang="cs-CZ" dirty="0">
              <a:latin typeface="Arial" pitchFamily="18"/>
              <a:cs typeface="Mangal" pitchFamily="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176" y="5280944"/>
            <a:ext cx="2759968" cy="1983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497" y="1361728"/>
            <a:ext cx="2808311" cy="210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7959" y="601226"/>
            <a:ext cx="9143280" cy="677108"/>
          </a:xfrm>
        </p:spPr>
        <p:txBody>
          <a:bodyPr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 algn="ctr">
              <a:buNone/>
            </a:pPr>
            <a:r>
              <a:rPr lang="cs-CZ" dirty="0" smtClean="0"/>
              <a:t>Počátky sportu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327472" y="1361728"/>
            <a:ext cx="9577064" cy="6048900"/>
          </a:xfrm>
        </p:spPr>
        <p:txBody>
          <a:bodyPr wrap="square">
            <a:spAutoFit/>
          </a:bodyPr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 marL="108000" indent="0">
              <a:lnSpc>
                <a:spcPct val="150000"/>
              </a:lnSpc>
              <a:spcAft>
                <a:spcPts val="600"/>
              </a:spcAft>
              <a:buSzPct val="55000"/>
              <a:buNone/>
            </a:pPr>
            <a:r>
              <a:rPr lang="cs-CZ" dirty="0" smtClean="0">
                <a:latin typeface="" pitchFamily="18"/>
              </a:rPr>
              <a:t>Mezi první činnosti, které můžeme podle dnešních kritérií považovat za sport, patřily:</a:t>
            </a:r>
          </a:p>
          <a:p>
            <a:pPr>
              <a:lnSpc>
                <a:spcPct val="150000"/>
              </a:lnSpc>
              <a:spcAft>
                <a:spcPts val="600"/>
              </a:spcAft>
              <a:buSzPct val="55000"/>
            </a:pPr>
            <a:r>
              <a:rPr lang="cs-CZ" dirty="0" smtClean="0">
                <a:latin typeface="" pitchFamily="18"/>
              </a:rPr>
              <a:t>soutěže a souboje, které ověřovaly fyzickou připravenost starověkých armád</a:t>
            </a:r>
          </a:p>
          <a:p>
            <a:pPr>
              <a:lnSpc>
                <a:spcPct val="150000"/>
              </a:lnSpc>
              <a:spcAft>
                <a:spcPts val="600"/>
              </a:spcAft>
              <a:buSzPct val="55000"/>
            </a:pPr>
            <a:r>
              <a:rPr lang="cs-CZ" dirty="0">
                <a:latin typeface="" pitchFamily="18"/>
              </a:rPr>
              <a:t>s</a:t>
            </a:r>
            <a:r>
              <a:rPr lang="cs-CZ" dirty="0" smtClean="0">
                <a:latin typeface="" pitchFamily="18"/>
              </a:rPr>
              <a:t>tarověké olympijské hry, které </a:t>
            </a:r>
            <a:r>
              <a:rPr lang="cs-CZ" dirty="0">
                <a:latin typeface="" pitchFamily="18"/>
              </a:rPr>
              <a:t>byly </a:t>
            </a:r>
            <a:r>
              <a:rPr lang="cs-CZ" dirty="0" smtClean="0">
                <a:latin typeface="" pitchFamily="18"/>
              </a:rPr>
              <a:t>původně součástí náboženských slavností </a:t>
            </a:r>
          </a:p>
          <a:p>
            <a:pPr>
              <a:lnSpc>
                <a:spcPct val="150000"/>
              </a:lnSpc>
              <a:spcAft>
                <a:spcPts val="600"/>
              </a:spcAft>
              <a:buSzPct val="55000"/>
            </a:pPr>
            <a:r>
              <a:rPr lang="cs-CZ" dirty="0">
                <a:latin typeface="" pitchFamily="18"/>
              </a:rPr>
              <a:t>h</a:t>
            </a:r>
            <a:r>
              <a:rPr lang="cs-CZ" dirty="0" smtClean="0">
                <a:latin typeface="" pitchFamily="18"/>
              </a:rPr>
              <a:t>ry a slavnosti provozované na </a:t>
            </a:r>
            <a:r>
              <a:rPr lang="cs-CZ" dirty="0">
                <a:latin typeface="" pitchFamily="18"/>
              </a:rPr>
              <a:t>území </a:t>
            </a:r>
            <a:r>
              <a:rPr lang="cs-CZ" dirty="0" smtClean="0">
                <a:latin typeface="" pitchFamily="18"/>
              </a:rPr>
              <a:t>Číny, mexickými indiány atd.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>
          <a:xfrm>
            <a:off x="255464" y="303840"/>
            <a:ext cx="9721080" cy="1271880"/>
          </a:xfrm>
        </p:spPr>
        <p:txBody>
          <a:bodyPr/>
          <a:lstStyle/>
          <a:p>
            <a:pPr algn="ctr">
              <a:buNone/>
            </a:pPr>
            <a:r>
              <a:rPr lang="cs-CZ" dirty="0" smtClean="0">
                <a:latin typeface="" pitchFamily="18"/>
              </a:rPr>
              <a:t>Vznik moderního sportu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idx="1"/>
          </p:nvPr>
        </p:nvSpPr>
        <p:spPr>
          <a:xfrm>
            <a:off x="255464" y="1433736"/>
            <a:ext cx="9649072" cy="5904656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>
              <a:lnSpc>
                <a:spcPct val="150000"/>
              </a:lnSpc>
              <a:spcAft>
                <a:spcPts val="30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" pitchFamily="18"/>
              </a:rPr>
              <a:t>Začátek 19. st.  Anglie</a:t>
            </a:r>
          </a:p>
          <a:p>
            <a:pPr>
              <a:lnSpc>
                <a:spcPct val="150000"/>
              </a:lnSpc>
              <a:spcAft>
                <a:spcPts val="30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" pitchFamily="18"/>
              </a:rPr>
              <a:t>Využití volného času k fyzické námaze přestává být výsadou aristokracie</a:t>
            </a:r>
          </a:p>
          <a:p>
            <a:pPr>
              <a:lnSpc>
                <a:spcPct val="150000"/>
              </a:lnSpc>
              <a:spcAft>
                <a:spcPts val="30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" pitchFamily="18"/>
              </a:rPr>
              <a:t>V prostředí středních a vysokých škol vzniká nová podoba lidových her a šlechtických zábav, provozovaná podle nové sportovní filozofie – myšlenka fair play (stejné podmínky pro všechny sportovce, čistá a čestná hra)</a:t>
            </a:r>
          </a:p>
          <a:p>
            <a:pPr marL="108000" indent="0">
              <a:lnSpc>
                <a:spcPct val="150000"/>
              </a:lnSpc>
              <a:buNone/>
            </a:pPr>
            <a:endParaRPr lang="cs-CZ" dirty="0">
              <a:latin typeface="" pitchFamily="18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425624"/>
            <a:ext cx="9143280" cy="6696744"/>
          </a:xfrm>
        </p:spPr>
        <p:txBody>
          <a:bodyPr/>
          <a:lstStyle/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K provozování určitého sportu jsou zakládány sportovní kluby </a:t>
            </a:r>
            <a:endParaRPr lang="cs-CZ" dirty="0">
              <a:latin typeface="" pitchFamily="18"/>
            </a:endParaRPr>
          </a:p>
          <a:p>
            <a:pPr marL="108000" indent="0">
              <a:lnSpc>
                <a:spcPct val="150000"/>
              </a:lnSpc>
              <a:buNone/>
            </a:pPr>
            <a:r>
              <a:rPr lang="cs-CZ" dirty="0">
                <a:latin typeface="" pitchFamily="18"/>
              </a:rPr>
              <a:t>- uzavřené – </a:t>
            </a:r>
            <a:r>
              <a:rPr lang="cs-CZ" dirty="0" err="1">
                <a:latin typeface="" pitchFamily="18"/>
              </a:rPr>
              <a:t>Jockey</a:t>
            </a:r>
            <a:r>
              <a:rPr lang="cs-CZ" dirty="0">
                <a:latin typeface="" pitchFamily="18"/>
              </a:rPr>
              <a:t> club (1750), Golf club (1754), školní </a:t>
            </a:r>
            <a:r>
              <a:rPr lang="cs-CZ" dirty="0" smtClean="0">
                <a:latin typeface="" pitchFamily="18"/>
              </a:rPr>
              <a:t>kluby (</a:t>
            </a:r>
            <a:r>
              <a:rPr lang="cs-CZ" dirty="0" err="1" smtClean="0">
                <a:latin typeface="" pitchFamily="18"/>
              </a:rPr>
              <a:t>Rugby</a:t>
            </a:r>
            <a:r>
              <a:rPr lang="cs-CZ" dirty="0">
                <a:latin typeface="" pitchFamily="18"/>
              </a:rPr>
              <a:t>, Cambridge, Oxforde </a:t>
            </a:r>
            <a:r>
              <a:rPr lang="cs-CZ" dirty="0" smtClean="0">
                <a:latin typeface="" pitchFamily="18"/>
              </a:rPr>
              <a:t>….)</a:t>
            </a:r>
            <a:endParaRPr lang="cs-CZ" dirty="0">
              <a:latin typeface="" pitchFamily="18"/>
            </a:endParaRPr>
          </a:p>
          <a:p>
            <a:pPr marL="108000" indent="0">
              <a:lnSpc>
                <a:spcPct val="150000"/>
              </a:lnSpc>
              <a:buNone/>
            </a:pPr>
            <a:r>
              <a:rPr lang="cs-CZ" dirty="0" smtClean="0">
                <a:latin typeface="" pitchFamily="18"/>
              </a:rPr>
              <a:t>- veřejné </a:t>
            </a:r>
            <a:r>
              <a:rPr lang="cs-CZ" dirty="0">
                <a:latin typeface="" pitchFamily="18"/>
              </a:rPr>
              <a:t>– zakládány studenty po ukončení </a:t>
            </a:r>
            <a:r>
              <a:rPr lang="cs-CZ" dirty="0" smtClean="0">
                <a:latin typeface="" pitchFamily="18"/>
              </a:rPr>
              <a:t>školy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S přibývajícím počtem klubů vzniká potřeba  organizace na vyšší úrovni – &gt; sportovní svazy</a:t>
            </a:r>
          </a:p>
          <a:p>
            <a:pPr>
              <a:lnSpc>
                <a:spcPct val="150000"/>
              </a:lnSpc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Vznikají jednotná pravidla</a:t>
            </a:r>
            <a:endParaRPr lang="cs-CZ" dirty="0">
              <a:latin typeface="" pitchFamily="18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31370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cs-CZ" dirty="0" smtClean="0"/>
              <a:t>Nejstarší sportovní svazy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71488" y="2585864"/>
            <a:ext cx="9143280" cy="3899128"/>
          </a:xfrm>
        </p:spPr>
        <p:txBody>
          <a:bodyPr/>
          <a:lstStyle/>
          <a:p>
            <a:r>
              <a:rPr lang="cs-CZ" dirty="0" err="1"/>
              <a:t>Football</a:t>
            </a:r>
            <a:r>
              <a:rPr lang="cs-CZ" dirty="0"/>
              <a:t> </a:t>
            </a:r>
            <a:r>
              <a:rPr lang="cs-CZ" dirty="0" err="1" smtClean="0"/>
              <a:t>Association</a:t>
            </a:r>
            <a:r>
              <a:rPr lang="cs-CZ" dirty="0" smtClean="0"/>
              <a:t> - 1863</a:t>
            </a:r>
          </a:p>
          <a:p>
            <a:r>
              <a:rPr lang="cs-CZ" dirty="0" err="1" smtClean="0"/>
              <a:t>Amateur</a:t>
            </a:r>
            <a:r>
              <a:rPr lang="cs-CZ" dirty="0" smtClean="0"/>
              <a:t> </a:t>
            </a:r>
            <a:r>
              <a:rPr lang="cs-CZ" dirty="0" err="1"/>
              <a:t>Athletic</a:t>
            </a:r>
            <a:r>
              <a:rPr lang="cs-CZ" dirty="0"/>
              <a:t> </a:t>
            </a:r>
            <a:r>
              <a:rPr lang="cs-CZ" dirty="0" err="1" smtClean="0"/>
              <a:t>Association</a:t>
            </a:r>
            <a:r>
              <a:rPr lang="cs-CZ" dirty="0" smtClean="0"/>
              <a:t> – 1866</a:t>
            </a:r>
          </a:p>
          <a:p>
            <a:r>
              <a:rPr lang="cs-CZ" dirty="0" err="1" smtClean="0"/>
              <a:t>Swimming</a:t>
            </a:r>
            <a:r>
              <a:rPr lang="cs-CZ" dirty="0" smtClean="0"/>
              <a:t> </a:t>
            </a:r>
            <a:r>
              <a:rPr lang="cs-CZ" dirty="0" err="1" smtClean="0"/>
              <a:t>Association</a:t>
            </a:r>
            <a:r>
              <a:rPr lang="cs-CZ" dirty="0" smtClean="0"/>
              <a:t> - 1869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76861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183456" y="863760"/>
            <a:ext cx="9865096" cy="6093976"/>
          </a:xfrm>
        </p:spPr>
        <p:txBody>
          <a:bodyPr wrap="square" anchor="ctr">
            <a:spAutoFit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marL="457200" indent="-457200" hangingPunct="0">
              <a:lnSpc>
                <a:spcPct val="15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Arial" pitchFamily="18"/>
                <a:cs typeface="Mangal" pitchFamily="2"/>
              </a:rPr>
              <a:t>V 50. – 60. letech 19. st. </a:t>
            </a:r>
            <a:r>
              <a:rPr lang="cs-CZ" dirty="0">
                <a:latin typeface="Arial" pitchFamily="18"/>
                <a:cs typeface="Mangal" pitchFamily="2"/>
              </a:rPr>
              <a:t>s</a:t>
            </a:r>
            <a:r>
              <a:rPr lang="cs-CZ" dirty="0" smtClean="0">
                <a:latin typeface="Arial" pitchFamily="18"/>
                <a:cs typeface="Mangal" pitchFamily="2"/>
              </a:rPr>
              <a:t>e sport šíří mimo Anglii</a:t>
            </a:r>
          </a:p>
          <a:p>
            <a:pPr marL="457200" indent="-457200" hangingPunct="0">
              <a:lnSpc>
                <a:spcPct val="15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Arial" pitchFamily="18"/>
                <a:cs typeface="Mangal" pitchFamily="2"/>
              </a:rPr>
              <a:t>Z lidových her nebo činností, v těchto zemích používaných, vznikají nové druhy sportů (lyžování..)</a:t>
            </a:r>
          </a:p>
          <a:p>
            <a:pPr marL="457200" indent="-457200" hangingPunct="0">
              <a:lnSpc>
                <a:spcPct val="15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Arial" pitchFamily="18"/>
                <a:cs typeface="Mangal" pitchFamily="2"/>
              </a:rPr>
              <a:t>Od 70. let se organizují mezinárodní soutěže</a:t>
            </a:r>
          </a:p>
          <a:p>
            <a:pPr marL="0" indent="0" hangingPunct="0">
              <a:lnSpc>
                <a:spcPct val="150000"/>
              </a:lnSpc>
              <a:spcAft>
                <a:spcPts val="0"/>
              </a:spcAft>
              <a:buSzPct val="100000"/>
              <a:buNone/>
            </a:pPr>
            <a:r>
              <a:rPr lang="cs-CZ" sz="2400" dirty="0" smtClean="0">
                <a:latin typeface="Arial" pitchFamily="18"/>
                <a:cs typeface="Mangal" pitchFamily="2"/>
              </a:rPr>
              <a:t>(1877 Wimbledon)</a:t>
            </a:r>
          </a:p>
          <a:p>
            <a:pPr marL="457200" indent="-457200" hangingPunct="0">
              <a:lnSpc>
                <a:spcPct val="150000"/>
              </a:lnSpc>
              <a:spcAft>
                <a:spcPts val="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Arial" pitchFamily="18"/>
                <a:cs typeface="Mangal" pitchFamily="2"/>
              </a:rPr>
              <a:t>Vznikají mezinárodní sportovní federace 	</a:t>
            </a:r>
            <a:endParaRPr lang="cs-CZ" dirty="0">
              <a:latin typeface="Arial" pitchFamily="18"/>
              <a:cs typeface="Mangal" pitchFamily="2"/>
            </a:endParaRPr>
          </a:p>
          <a:p>
            <a:pPr marL="0" indent="0" hangingPunct="0">
              <a:lnSpc>
                <a:spcPct val="150000"/>
              </a:lnSpc>
              <a:spcAft>
                <a:spcPts val="0"/>
              </a:spcAft>
              <a:buSzPct val="100000"/>
              <a:buNone/>
            </a:pPr>
            <a:r>
              <a:rPr lang="cs-CZ" sz="2400" dirty="0" smtClean="0"/>
              <a:t>(1881 </a:t>
            </a:r>
            <a:r>
              <a:rPr lang="cs-CZ" sz="2400" dirty="0"/>
              <a:t>Evropská federace </a:t>
            </a:r>
            <a:r>
              <a:rPr lang="cs-CZ" sz="2400" dirty="0" smtClean="0"/>
              <a:t>gymnastiky, </a:t>
            </a:r>
            <a:r>
              <a:rPr lang="cs-CZ" sz="2400" dirty="0"/>
              <a:t>1892 Mezinárodní </a:t>
            </a:r>
            <a:r>
              <a:rPr lang="cs-CZ" sz="2400" dirty="0" smtClean="0"/>
              <a:t>federace veslování a </a:t>
            </a:r>
            <a:r>
              <a:rPr lang="cs-CZ" sz="2400" dirty="0"/>
              <a:t>Mezinárodní bruslařská </a:t>
            </a:r>
            <a:r>
              <a:rPr lang="cs-CZ" sz="2400" dirty="0" smtClean="0"/>
              <a:t>unie, 1894 MOV)</a:t>
            </a:r>
          </a:p>
          <a:p>
            <a:pPr marL="0" indent="0" hangingPunct="0">
              <a:lnSpc>
                <a:spcPct val="150000"/>
              </a:lnSpc>
              <a:spcAft>
                <a:spcPts val="0"/>
              </a:spcAft>
              <a:buSzPct val="100000"/>
              <a:buNone/>
            </a:pPr>
            <a:r>
              <a:rPr lang="cs-CZ" sz="2400" dirty="0" smtClean="0">
                <a:latin typeface="Arial" pitchFamily="18"/>
                <a:cs typeface="Mangal" pitchFamily="2"/>
              </a:rPr>
              <a:t>     </a:t>
            </a:r>
            <a:r>
              <a:rPr lang="cs-CZ" dirty="0" smtClean="0">
                <a:latin typeface="Arial" pitchFamily="18"/>
                <a:cs typeface="Mangal" pitchFamily="2"/>
              </a:rPr>
              <a:t> a mezinárodně platná pravidla</a:t>
            </a:r>
            <a:endParaRPr lang="cs-CZ" dirty="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dirty="0" smtClean="0"/>
              <a:t>M</a:t>
            </a:r>
            <a:r>
              <a:rPr lang="cs-CZ" dirty="0" smtClean="0">
                <a:latin typeface="" pitchFamily="18"/>
              </a:rPr>
              <a:t>ezinárodní </a:t>
            </a:r>
            <a:r>
              <a:rPr lang="cs-CZ" dirty="0">
                <a:latin typeface="" pitchFamily="18"/>
              </a:rPr>
              <a:t>olympijský výbor</a:t>
            </a:r>
            <a:br>
              <a:rPr lang="cs-CZ" dirty="0">
                <a:latin typeface="" pitchFamily="18"/>
              </a:rPr>
            </a:br>
            <a:r>
              <a:rPr lang="cs-CZ" dirty="0" smtClean="0">
                <a:latin typeface="" pitchFamily="18"/>
              </a:rPr>
              <a:t>M</a:t>
            </a:r>
            <a:r>
              <a:rPr lang="cs-CZ" dirty="0" smtClean="0"/>
              <a:t>OV</a:t>
            </a:r>
            <a:endParaRPr lang="cs-CZ" dirty="0"/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255464" y="2009800"/>
            <a:ext cx="9721080" cy="4608512"/>
          </a:xfrm>
        </p:spPr>
        <p:txBody>
          <a:bodyPr/>
          <a:lstStyle>
            <a:def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defPPr>
            <a:lvl1pPr marL="432000" marR="0" lvl="0" indent="-324000" algn="l" hangingPunct="1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cs-CZ" sz="32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1pPr>
            <a:lvl2pPr marL="864000" marR="0" lvl="1" indent="-324000" algn="l" hangingPunct="1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cs-CZ" sz="24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2pPr>
            <a:lvl3pPr marL="1295999" marR="0" lvl="2" indent="-288000" algn="l" hangingPunct="1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3pPr>
            <a:lvl4pPr marL="1728000" marR="0" lvl="3" indent="-216000" algn="l" hangingPunct="1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4pPr>
            <a:lvl5pPr marL="2160000" marR="0" lvl="4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5pPr>
            <a:lvl6pPr marL="2592000" marR="0" lvl="5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6pPr>
            <a:lvl7pPr marL="3024000" marR="0" lvl="6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7pPr>
            <a:lvl8pPr marL="3456000" marR="0" lvl="7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8pPr>
            <a:lvl9pPr marL="3887999" marR="0" lvl="8" indent="-216000" algn="l" hangingPunct="1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cs-CZ" sz="2000" b="0" i="0" u="none" strike="noStrike" kern="1200" spc="0">
                <a:ln>
                  <a:noFill/>
                </a:ln>
                <a:solidFill>
                  <a:srgbClr val="000000"/>
                </a:solidFill>
                <a:latin typeface="Calibri"/>
                <a:ea typeface="Microsoft YaHei" pitchFamily="2"/>
                <a:cs typeface="Arial" pitchFamily="32"/>
              </a:defRPr>
            </a:lvl9pPr>
          </a:lstStyle>
          <a:p>
            <a:pPr>
              <a:lnSpc>
                <a:spcPct val="150000"/>
              </a:lnSpc>
              <a:spcAft>
                <a:spcPts val="24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Mezinárodní organizace založená roku 1894</a:t>
            </a:r>
          </a:p>
          <a:p>
            <a:pPr>
              <a:lnSpc>
                <a:spcPct val="150000"/>
              </a:lnSpc>
              <a:spcAft>
                <a:spcPts val="24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Zakladatel francouzský pedagog </a:t>
            </a:r>
            <a:r>
              <a:rPr lang="cs-CZ" dirty="0" err="1" smtClean="0">
                <a:latin typeface="" pitchFamily="18"/>
              </a:rPr>
              <a:t>Pierre</a:t>
            </a:r>
            <a:r>
              <a:rPr lang="cs-CZ" dirty="0" smtClean="0">
                <a:latin typeface="" pitchFamily="18"/>
              </a:rPr>
              <a:t> de </a:t>
            </a:r>
            <a:r>
              <a:rPr lang="cs-CZ" dirty="0" err="1" smtClean="0">
                <a:latin typeface="" pitchFamily="18"/>
              </a:rPr>
              <a:t>Coubertin</a:t>
            </a:r>
            <a:endParaRPr lang="cs-CZ" dirty="0" smtClean="0">
              <a:latin typeface="" pitchFamily="18"/>
            </a:endParaRPr>
          </a:p>
          <a:p>
            <a:pPr>
              <a:lnSpc>
                <a:spcPct val="150000"/>
              </a:lnSpc>
              <a:spcAft>
                <a:spcPts val="24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Cílem organizace bylo obnovení olympijských her</a:t>
            </a:r>
          </a:p>
          <a:p>
            <a:pPr>
              <a:lnSpc>
                <a:spcPct val="150000"/>
              </a:lnSpc>
              <a:spcAft>
                <a:spcPts val="2400"/>
              </a:spcAft>
              <a:buSzPct val="100000"/>
              <a:buFont typeface="Wingdings" panose="05000000000000000000" pitchFamily="2" charset="2"/>
              <a:buChar char="Ø"/>
            </a:pPr>
            <a:r>
              <a:rPr lang="cs-CZ" dirty="0" smtClean="0">
                <a:latin typeface="" pitchFamily="18"/>
              </a:rPr>
              <a:t>Založení OH napomohlo masovému rozvoji sportu</a:t>
            </a:r>
          </a:p>
          <a:p>
            <a:pPr>
              <a:lnSpc>
                <a:spcPct val="150000"/>
              </a:lnSpc>
              <a:spcAft>
                <a:spcPts val="2400"/>
              </a:spcAft>
              <a:buSzPct val="100000"/>
              <a:buFont typeface="Wingdings" panose="05000000000000000000" pitchFamily="2" charset="2"/>
              <a:buChar char="Ø"/>
            </a:pPr>
            <a:endParaRPr lang="cs-CZ" dirty="0" smtClean="0">
              <a:latin typeface="" pitchFamily="18"/>
            </a:endParaRPr>
          </a:p>
          <a:p>
            <a:pPr marL="108000" lvl="0" indent="0">
              <a:buNone/>
            </a:pPr>
            <a:endParaRPr lang="cs-CZ" dirty="0" smtClean="0">
              <a:latin typeface="" pitchFamily="18"/>
            </a:endParaRPr>
          </a:p>
          <a:p>
            <a:pPr marL="108000" lvl="0" indent="0">
              <a:buNone/>
            </a:pPr>
            <a:r>
              <a:rPr lang="cs-CZ" dirty="0" smtClean="0">
                <a:latin typeface="" pitchFamily="18"/>
              </a:rPr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Nadpis 6"/>
          <p:cNvSpPr>
            <a:spLocks noGrp="1"/>
          </p:cNvSpPr>
          <p:nvPr>
            <p:ph type="title"/>
          </p:nvPr>
        </p:nvSpPr>
        <p:spPr>
          <a:xfrm>
            <a:off x="399480" y="209600"/>
            <a:ext cx="9361040" cy="1080120"/>
          </a:xfrm>
        </p:spPr>
        <p:txBody>
          <a:bodyPr/>
          <a:lstStyle/>
          <a:p>
            <a:pPr marL="108000" indent="0">
              <a:buNone/>
            </a:pPr>
            <a:r>
              <a:rPr lang="cs-CZ" dirty="0"/>
              <a:t>Současné zásady chování Fair </a:t>
            </a:r>
            <a:r>
              <a:rPr lang="cs-CZ" dirty="0" smtClean="0"/>
              <a:t>Play</a:t>
            </a:r>
            <a:endParaRPr lang="cs-CZ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>
          <a:xfrm>
            <a:off x="183456" y="1217712"/>
            <a:ext cx="9804077" cy="597666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cs-CZ" sz="2800" dirty="0" smtClean="0"/>
              <a:t>V </a:t>
            </a:r>
            <a:r>
              <a:rPr lang="cs-CZ" sz="2800" dirty="0"/>
              <a:t>soutěži bojuji čestně a podle pravidel.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Uznám</a:t>
            </a:r>
            <a:r>
              <a:rPr lang="cs-CZ" sz="2800" dirty="0"/>
              <a:t>, že soupeř je lepší, v cíli nebo po zápase mu podám ruku, vzdám mu tím čest.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Vítězství </a:t>
            </a:r>
            <a:r>
              <a:rPr lang="cs-CZ" sz="2800" dirty="0"/>
              <a:t>není důvodem k nadřazenosti.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I </a:t>
            </a:r>
            <a:r>
              <a:rPr lang="cs-CZ" sz="2800" dirty="0"/>
              <a:t>poražený zaslouží uznání, není terčem posměchu, ani skrytého.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Soutěž </a:t>
            </a:r>
            <a:r>
              <a:rPr lang="cs-CZ" sz="2800" dirty="0"/>
              <a:t>má rovné podmínky pro všechny hráče či závodníky.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V </a:t>
            </a:r>
            <a:r>
              <a:rPr lang="cs-CZ" sz="2800" dirty="0"/>
              <a:t>soutěži respektuji pokyny a nařízení rozhodčích a pořadatelů, řídím se jimi.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Chci </a:t>
            </a:r>
            <a:r>
              <a:rPr lang="cs-CZ" sz="2800" dirty="0"/>
              <a:t>vyhrát, ale nikoli však za každou cenu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Diváci </a:t>
            </a:r>
            <a:r>
              <a:rPr lang="cs-CZ" sz="2800" dirty="0"/>
              <a:t>jsou součástí sportovní akce, potleskem vzdají čest vítězi i poraženému.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Férové </a:t>
            </a:r>
            <a:r>
              <a:rPr lang="cs-CZ" sz="2800" dirty="0"/>
              <a:t>sportovní chování je mi vlastní i v každodenních životních situacích.</a:t>
            </a:r>
          </a:p>
          <a:p>
            <a:pPr>
              <a:spcAft>
                <a:spcPts val="0"/>
              </a:spcAft>
            </a:pPr>
            <a:r>
              <a:rPr lang="cs-CZ" sz="2800" dirty="0" smtClean="0"/>
              <a:t>Svým </a:t>
            </a:r>
            <a:r>
              <a:rPr lang="cs-CZ" sz="2800" dirty="0"/>
              <a:t>chováním jdu příkladem mladším sportovcům</a:t>
            </a:r>
          </a:p>
          <a:p>
            <a:pPr marL="108000" indent="0">
              <a:buNone/>
            </a:pPr>
            <a:r>
              <a:rPr lang="cs-CZ" sz="1800" dirty="0" smtClean="0"/>
              <a:t>								Zdroj</a:t>
            </a:r>
            <a:r>
              <a:rPr lang="cs-CZ" sz="1800" dirty="0"/>
              <a:t>: </a:t>
            </a:r>
            <a:r>
              <a:rPr lang="cs-CZ" sz="1800" dirty="0" smtClean="0"/>
              <a:t>cs.wikipedia.org</a:t>
            </a:r>
            <a:endParaRPr lang="cs-CZ" sz="1800" dirty="0"/>
          </a:p>
        </p:txBody>
      </p:sp>
    </p:spTree>
    <p:extLst>
      <p:ext uri="{BB962C8B-B14F-4D97-AF65-F5344CB8AC3E}">
        <p14:creationId xmlns:p14="http://schemas.microsoft.com/office/powerpoint/2010/main" val="110321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4180</TotalTime>
  <Words>637</Words>
  <Application>Microsoft Office PowerPoint</Application>
  <PresentationFormat>Vlastní</PresentationFormat>
  <Paragraphs>101</Paragraphs>
  <Slides>12</Slides>
  <Notes>7</Notes>
  <HiddenSlides>0</HiddenSlides>
  <MMClips>0</MMClips>
  <ScaleCrop>false</ScaleCrop>
  <HeadingPairs>
    <vt:vector size="6" baseType="variant">
      <vt:variant>
        <vt:lpstr>Motiv</vt:lpstr>
      </vt:variant>
      <vt:variant>
        <vt:i4>1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4" baseType="lpstr">
      <vt:lpstr>Výchozí</vt:lpstr>
      <vt:lpstr>Objekt prostředí balíčkovače</vt:lpstr>
      <vt:lpstr>Prezentace aplikace PowerPoint</vt:lpstr>
      <vt:lpstr>Charakteristika sportu</vt:lpstr>
      <vt:lpstr>Počátky sportu</vt:lpstr>
      <vt:lpstr>Vznik moderního sportu</vt:lpstr>
      <vt:lpstr>Prezentace aplikace PowerPoint</vt:lpstr>
      <vt:lpstr>Nejstarší sportovní svazy</vt:lpstr>
      <vt:lpstr>Prezentace aplikace PowerPoint</vt:lpstr>
      <vt:lpstr>Mezinárodní olympijský výbor MOV</vt:lpstr>
      <vt:lpstr>Současné zásady chování Fair Play</vt:lpstr>
      <vt:lpstr>Rozdělení sportu</vt:lpstr>
      <vt:lpstr>Opakování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83</cp:revision>
  <dcterms:modified xsi:type="dcterms:W3CDTF">2014-06-10T13:09:38Z</dcterms:modified>
</cp:coreProperties>
</file>