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78" r:id="rId6"/>
    <p:sldId id="279" r:id="rId7"/>
    <p:sldId id="260" r:id="rId8"/>
    <p:sldId id="261" r:id="rId9"/>
    <p:sldId id="280" r:id="rId10"/>
    <p:sldId id="269" r:id="rId11"/>
    <p:sldId id="281" r:id="rId12"/>
    <p:sldId id="270" r:id="rId13"/>
    <p:sldId id="271" r:id="rId14"/>
    <p:sldId id="272" r:id="rId15"/>
    <p:sldId id="274" r:id="rId16"/>
  </p:sldIdLst>
  <p:sldSz cx="10160000" cy="7620000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C7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67" y="-77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891" cy="511395"/>
          </a:xfrm>
          <a:prstGeom prst="rect">
            <a:avLst/>
          </a:prstGeom>
          <a:noFill/>
          <a:ln>
            <a:noFill/>
          </a:ln>
        </p:spPr>
        <p:txBody>
          <a:bodyPr vert="horz" wrap="none" lIns="85473" tIns="42737" rIns="85473" bIns="42737" anchor="ctr" anchorCtr="1" compatLnSpc="0"/>
          <a:lstStyle/>
          <a:p>
            <a:pPr algn="ctr" hangingPunct="0">
              <a:defRPr sz="1400"/>
            </a:pPr>
            <a:endParaRPr lang="cs-CZ" sz="13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018376" y="0"/>
            <a:ext cx="3080891" cy="511395"/>
          </a:xfrm>
          <a:prstGeom prst="rect">
            <a:avLst/>
          </a:prstGeom>
          <a:noFill/>
          <a:ln>
            <a:noFill/>
          </a:ln>
        </p:spPr>
        <p:txBody>
          <a:bodyPr vert="horz" wrap="none" lIns="85473" tIns="42737" rIns="85473" bIns="42737" anchor="ctr" anchorCtr="1" compatLnSpc="0"/>
          <a:lstStyle/>
          <a:p>
            <a:pPr algn="r" hangingPunct="0">
              <a:defRPr sz="1400"/>
            </a:pPr>
            <a:endParaRPr lang="cs-CZ" sz="13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9723052"/>
            <a:ext cx="3080891" cy="511395"/>
          </a:xfrm>
          <a:prstGeom prst="rect">
            <a:avLst/>
          </a:prstGeom>
          <a:noFill/>
          <a:ln>
            <a:noFill/>
          </a:ln>
        </p:spPr>
        <p:txBody>
          <a:bodyPr vert="horz" wrap="none" lIns="85473" tIns="42737" rIns="85473" bIns="42737" anchor="b" anchorCtr="1" compatLnSpc="0"/>
          <a:lstStyle/>
          <a:p>
            <a:pPr algn="ctr" hangingPunct="0">
              <a:defRPr sz="1400"/>
            </a:pPr>
            <a:endParaRPr lang="cs-CZ" sz="13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018376" y="9723052"/>
            <a:ext cx="3080891" cy="511395"/>
          </a:xfrm>
          <a:prstGeom prst="rect">
            <a:avLst/>
          </a:prstGeom>
          <a:noFill/>
          <a:ln>
            <a:noFill/>
          </a:ln>
        </p:spPr>
        <p:txBody>
          <a:bodyPr vert="horz" wrap="none" lIns="85473" tIns="42737" rIns="85473" bIns="42737" anchor="b" anchorCtr="1" compatLnSpc="0"/>
          <a:lstStyle/>
          <a:p>
            <a:pPr algn="r" hangingPunct="0">
              <a:defRPr sz="1400"/>
            </a:pPr>
            <a:fld id="{D057CEDC-DFBC-4F50-BCD4-F1C421B6D408}" type="slidenum">
              <a:pPr algn="r" hangingPunct="0">
                <a:defRPr sz="1400"/>
              </a:pPr>
              <a:t>‹#›</a:t>
            </a:fld>
            <a:endParaRPr lang="cs-CZ" sz="1300"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42420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77875"/>
            <a:ext cx="5114925" cy="383698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09961" y="4861354"/>
            <a:ext cx="5679346" cy="46053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891" cy="51139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3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018376" y="0"/>
            <a:ext cx="3080891" cy="51139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3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9723052"/>
            <a:ext cx="3080891" cy="51139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3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018376" y="9723052"/>
            <a:ext cx="3080891" cy="51139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3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C9A4EFAD-40F8-48EF-B82F-5E95321924A3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8628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92188" y="777875"/>
            <a:ext cx="5114925" cy="383698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09961" y="4861354"/>
            <a:ext cx="5679346" cy="307777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92188" y="777875"/>
            <a:ext cx="5114925" cy="383698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09961" y="4861354"/>
            <a:ext cx="5679346" cy="307777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92188" y="777875"/>
            <a:ext cx="5114925" cy="383698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09961" y="4861354"/>
            <a:ext cx="5679346" cy="307777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92188" y="777875"/>
            <a:ext cx="5114925" cy="383698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92188" y="777875"/>
            <a:ext cx="5114925" cy="383698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92188" y="777875"/>
            <a:ext cx="5114925" cy="383698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92188" y="777875"/>
            <a:ext cx="5114925" cy="383698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09961" y="4861354"/>
            <a:ext cx="5679346" cy="307777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5201392-71EE-4E1D-AB74-19CB456146CC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015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C6DE825-09D9-435B-872A-A05421577668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146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03213"/>
            <a:ext cx="2286000" cy="650875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303213"/>
            <a:ext cx="6705600" cy="65087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E4C1A4-3C73-4F63-859D-C90123B0A6E7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85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16C3D5-A87C-45A7-ADF0-2708759AEC21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171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05509E-27C9-436C-92E6-94B525231B22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2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782763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56200" y="1782763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012BECF-ADEA-480F-A778-C517B16D9197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893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54F309-98D6-418B-A211-282DF237C045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454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FFEFA5-012B-47C6-BF26-6025666EB5F1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11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5D0FF9A-628D-439D-90CB-73E9E8B9CD0F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145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9E8E406-4643-4B74-B037-A8B96416D47A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451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CB9FBD-8838-4408-B9D6-7D8A4CFEF270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9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7959" y="7062840"/>
            <a:ext cx="2369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cs-CZ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35BAC2B9-6489-4766-9D9D-2A61DAD17CC7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3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71839" y="7062840"/>
            <a:ext cx="3215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cs-CZ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81720" y="7062840"/>
            <a:ext cx="2369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cs-CZ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FA9F32F-C477-442F-AB76-9124B8D11EEA}" type="slidenum">
              <a:t>‹#›</a:t>
            </a:fld>
            <a:endParaRPr lang="cs-CZ"/>
          </a:p>
        </p:txBody>
      </p:sp>
      <p:sp>
        <p:nvSpPr>
          <p:cNvPr id="5" name="Zástupný symbol pro nadpis 4"/>
          <p:cNvSpPr txBox="1">
            <a:spLocks noGrp="1"/>
          </p:cNvSpPr>
          <p:nvPr>
            <p:ph type="title"/>
          </p:nvPr>
        </p:nvSpPr>
        <p:spPr>
          <a:xfrm>
            <a:off x="507959" y="303840"/>
            <a:ext cx="9143280" cy="1271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6" name="Zástupný symbol pro text 5"/>
          <p:cNvSpPr txBox="1">
            <a:spLocks noGrp="1"/>
          </p:cNvSpPr>
          <p:nvPr>
            <p:ph type="body" idx="1"/>
          </p:nvPr>
        </p:nvSpPr>
        <p:spPr>
          <a:xfrm>
            <a:off x="507959" y="1783080"/>
            <a:ext cx="9143280" cy="5028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hangingPunct="1">
        <a:tabLst/>
        <a:defRPr lang="cs-CZ" sz="4400" b="0" i="0" u="none" strike="noStrike" kern="1200" spc="0">
          <a:ln>
            <a:noFill/>
          </a:ln>
          <a:solidFill>
            <a:srgbClr val="000000"/>
          </a:solidFill>
          <a:latin typeface="Arial" pitchFamily="34"/>
          <a:ea typeface="Microsoft YaHei" pitchFamily="2"/>
          <a:cs typeface="Arial" pitchFamily="34"/>
        </a:defRPr>
      </a:lvl1pPr>
    </p:titleStyle>
    <p:bodyStyle>
      <a:lvl1pPr marL="0" marR="0" indent="0" algn="l" rtl="0" hangingPunct="1">
        <a:spcBef>
          <a:spcPts val="0"/>
        </a:spcBef>
        <a:spcAft>
          <a:spcPts val="1417"/>
        </a:spcAft>
        <a:tabLst/>
        <a:defRPr lang="cs-CZ" sz="32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Arial" pitchFamily="34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Manly_Peeke_-_Devonshire_characters_and_strange_events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/>
          <p:nvPr/>
        </p:nvSpPr>
        <p:spPr>
          <a:xfrm>
            <a:off x="1828800" y="190440"/>
            <a:ext cx="65019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Inovace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vybavení,  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registrační číslo </a:t>
            </a: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projektu </a:t>
            </a:r>
            <a:r>
              <a:rPr lang="cs-CZ" sz="1200" b="0" i="0" u="none" strike="noStrike" kern="1200" spc="0" baseline="0" smtClean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CZ.1.07/1.5.00/34.0325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Times New Roman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787320" y="482760"/>
            <a:ext cx="85849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95520" y="5880240"/>
            <a:ext cx="6968880" cy="13428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</p:pic>
      <p:sp>
        <p:nvSpPr>
          <p:cNvPr id="5" name="TextovéPole 4"/>
          <p:cNvSpPr/>
          <p:nvPr/>
        </p:nvSpPr>
        <p:spPr>
          <a:xfrm>
            <a:off x="876239" y="5410079"/>
            <a:ext cx="8407080" cy="242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Tento výukový materiál vznikl v rámci Operačního programu Vzdělání pro konkurenceschopnost.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0" y="4838760"/>
            <a:ext cx="10337400" cy="394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Materiál je určen k bezplatnému používání pro potřeby výuky a vzdělávání na všech typech škol a školských zařízení.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Jakékoliv další používání podléhá autorskému zákonu.</a:t>
            </a:r>
          </a:p>
        </p:txBody>
      </p:sp>
      <p:sp>
        <p:nvSpPr>
          <p:cNvPr id="7" name="TextovéPole 6"/>
          <p:cNvSpPr/>
          <p:nvPr/>
        </p:nvSpPr>
        <p:spPr>
          <a:xfrm>
            <a:off x="70918" y="1276200"/>
            <a:ext cx="19047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Autor </a:t>
            </a:r>
            <a:r>
              <a:rPr lang="cs-CZ" sz="12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materiálu:</a:t>
            </a:r>
          </a:p>
        </p:txBody>
      </p:sp>
      <p:sp>
        <p:nvSpPr>
          <p:cNvPr id="8" name="TextovéPole 7"/>
          <p:cNvSpPr/>
          <p:nvPr/>
        </p:nvSpPr>
        <p:spPr>
          <a:xfrm>
            <a:off x="368279" y="1003320"/>
            <a:ext cx="21585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Název materiálu:	</a:t>
            </a:r>
          </a:p>
        </p:txBody>
      </p:sp>
      <p:sp>
        <p:nvSpPr>
          <p:cNvPr id="9" name="TextovéPole 8"/>
          <p:cNvSpPr/>
          <p:nvPr/>
        </p:nvSpPr>
        <p:spPr>
          <a:xfrm>
            <a:off x="-1688752" y="2368680"/>
            <a:ext cx="4608512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                 Sada: 3</a:t>
            </a: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2_Tv_3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TextovéPole 9"/>
          <p:cNvSpPr/>
          <p:nvPr/>
        </p:nvSpPr>
        <p:spPr>
          <a:xfrm>
            <a:off x="6089400" y="2109110"/>
            <a:ext cx="2266200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Předmět:  tělesná výchova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1" name="TextovéPole 10"/>
          <p:cNvSpPr/>
          <p:nvPr/>
        </p:nvSpPr>
        <p:spPr>
          <a:xfrm>
            <a:off x="50759" y="1812840"/>
            <a:ext cx="22093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Zařazení </a:t>
            </a:r>
            <a:r>
              <a:rPr lang="cs-CZ" sz="12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materiálu:</a:t>
            </a:r>
          </a:p>
        </p:txBody>
      </p:sp>
      <p:sp>
        <p:nvSpPr>
          <p:cNvPr id="12" name="TextovéPole 11"/>
          <p:cNvSpPr/>
          <p:nvPr/>
        </p:nvSpPr>
        <p:spPr>
          <a:xfrm>
            <a:off x="223798" y="2139000"/>
            <a:ext cx="114264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Šablona:</a:t>
            </a:r>
          </a:p>
        </p:txBody>
      </p:sp>
      <p:sp>
        <p:nvSpPr>
          <p:cNvPr id="13" name="TextovéPole 12"/>
          <p:cNvSpPr/>
          <p:nvPr/>
        </p:nvSpPr>
        <p:spPr>
          <a:xfrm>
            <a:off x="6232128" y="2425680"/>
            <a:ext cx="137124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Číslo DUM: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11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4" name="TextovéPole 13"/>
          <p:cNvSpPr/>
          <p:nvPr/>
        </p:nvSpPr>
        <p:spPr>
          <a:xfrm>
            <a:off x="-326249" y="2946239"/>
            <a:ext cx="3460407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Ověření </a:t>
            </a:r>
            <a:r>
              <a:rPr lang="cs-CZ" sz="12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materiálu ve výuce:</a:t>
            </a:r>
          </a:p>
        </p:txBody>
      </p:sp>
      <p:sp>
        <p:nvSpPr>
          <p:cNvPr id="15" name="TextovéPole 14"/>
          <p:cNvSpPr/>
          <p:nvPr/>
        </p:nvSpPr>
        <p:spPr>
          <a:xfrm>
            <a:off x="-176584" y="3238560"/>
            <a:ext cx="2259184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Datum 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ověření:</a:t>
            </a:r>
          </a:p>
        </p:txBody>
      </p:sp>
      <p:sp>
        <p:nvSpPr>
          <p:cNvPr id="16" name="TextovéPole 15"/>
          <p:cNvSpPr/>
          <p:nvPr/>
        </p:nvSpPr>
        <p:spPr>
          <a:xfrm>
            <a:off x="203399" y="3809880"/>
            <a:ext cx="1020722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Třída:</a:t>
            </a:r>
          </a:p>
        </p:txBody>
      </p:sp>
      <p:sp>
        <p:nvSpPr>
          <p:cNvPr id="17" name="TextovéPole 16"/>
          <p:cNvSpPr/>
          <p:nvPr/>
        </p:nvSpPr>
        <p:spPr>
          <a:xfrm>
            <a:off x="102120" y="3530520"/>
            <a:ext cx="1752119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Ověřující 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učitel:</a:t>
            </a:r>
          </a:p>
        </p:txBody>
      </p:sp>
      <p:sp>
        <p:nvSpPr>
          <p:cNvPr id="18" name="TextovéPole 17"/>
          <p:cNvSpPr/>
          <p:nvPr/>
        </p:nvSpPr>
        <p:spPr>
          <a:xfrm>
            <a:off x="2346571" y="1013642"/>
            <a:ext cx="3327594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Tělesná kultura starověkého Řecka a Říma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9" name="TextovéPole 18"/>
          <p:cNvSpPr/>
          <p:nvPr/>
        </p:nvSpPr>
        <p:spPr>
          <a:xfrm>
            <a:off x="2400479" y="1295280"/>
            <a:ext cx="177768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Mgr. Lea Doudová</a:t>
            </a:r>
          </a:p>
        </p:txBody>
      </p:sp>
      <p:sp>
        <p:nvSpPr>
          <p:cNvPr id="20" name="TextovéPole 19"/>
          <p:cNvSpPr/>
          <p:nvPr/>
        </p:nvSpPr>
        <p:spPr>
          <a:xfrm>
            <a:off x="1244520" y="2120760"/>
            <a:ext cx="51811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Inovace a zkvalitnění výuky prostřednictvím ICT (III/2)</a:t>
            </a:r>
          </a:p>
        </p:txBody>
      </p:sp>
      <p:sp>
        <p:nvSpPr>
          <p:cNvPr id="21" name="TextovéPole 20"/>
          <p:cNvSpPr/>
          <p:nvPr/>
        </p:nvSpPr>
        <p:spPr>
          <a:xfrm>
            <a:off x="8051760" y="2120760"/>
            <a:ext cx="180288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r</a:t>
            </a: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očník: první a druhý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3" name="TextovéPole 22"/>
          <p:cNvSpPr/>
          <p:nvPr/>
        </p:nvSpPr>
        <p:spPr>
          <a:xfrm>
            <a:off x="8051760" y="2387520"/>
            <a:ext cx="1320480" cy="4553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4" name="TextovéPole 23"/>
          <p:cNvSpPr/>
          <p:nvPr/>
        </p:nvSpPr>
        <p:spPr>
          <a:xfrm>
            <a:off x="2346571" y="3517920"/>
            <a:ext cx="177768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Mgr. Lea Doudová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5" name="TextovéPole 24"/>
          <p:cNvSpPr/>
          <p:nvPr/>
        </p:nvSpPr>
        <p:spPr>
          <a:xfrm>
            <a:off x="2400479" y="3809880"/>
            <a:ext cx="73620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2. B 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6" name="TextovéPole 25"/>
          <p:cNvSpPr/>
          <p:nvPr/>
        </p:nvSpPr>
        <p:spPr>
          <a:xfrm>
            <a:off x="2565000" y="3238560"/>
            <a:ext cx="914039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7</a:t>
            </a:r>
            <a:r>
              <a:rPr lang="cs-CZ" sz="1200" b="0" i="0" u="none" strike="noStrike" kern="1200" spc="0" baseline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.10</a:t>
            </a:r>
            <a:r>
              <a:rPr lang="cs-CZ" sz="1200" b="0" i="0" u="none" strike="noStrike" kern="1200" spc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. </a:t>
            </a:r>
            <a:r>
              <a:rPr lang="cs-CZ" sz="12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2013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464" y="209600"/>
            <a:ext cx="9577063" cy="864096"/>
          </a:xfrm>
        </p:spPr>
        <p:txBody>
          <a:bodyPr/>
          <a:lstStyle/>
          <a:p>
            <a:pPr algn="ctr">
              <a:buNone/>
            </a:pPr>
            <a:r>
              <a:rPr lang="cs-CZ" sz="3600" dirty="0" smtClean="0"/>
              <a:t>Tělesná výchova v době Perikla (5. st. př. Kr.)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3456" y="1001688"/>
            <a:ext cx="9865096" cy="6336704"/>
          </a:xfrm>
        </p:spPr>
        <p:txBody>
          <a:bodyPr/>
          <a:lstStyle/>
          <a:p>
            <a:r>
              <a:rPr lang="cs-CZ" dirty="0" smtClean="0"/>
              <a:t>Možnost zastávat veřejné úřady bez ohledu na majetek, vedla k potřebě výchovy vzdělaných občanů</a:t>
            </a:r>
          </a:p>
          <a:p>
            <a:r>
              <a:rPr lang="cs-CZ" dirty="0" smtClean="0"/>
              <a:t>Vrcholem života se stal ideál kalokagathie</a:t>
            </a:r>
          </a:p>
          <a:p>
            <a:r>
              <a:rPr lang="cs-CZ" dirty="0" smtClean="0"/>
              <a:t>Zajištění vzdělání bylo věcí polis</a:t>
            </a:r>
          </a:p>
          <a:p>
            <a:r>
              <a:rPr lang="cs-CZ" dirty="0" smtClean="0"/>
              <a:t>Ke vzdělání sloužila veřejná gymnasia podporovaná mecenáši</a:t>
            </a:r>
          </a:p>
          <a:p>
            <a:r>
              <a:rPr lang="cs-CZ" dirty="0" smtClean="0"/>
              <a:t>Vzdělání obsahovalo cvičení gymnastické (cvičení těla), </a:t>
            </a:r>
            <a:r>
              <a:rPr lang="cs-CZ" dirty="0" err="1" smtClean="0"/>
              <a:t>gramatiké</a:t>
            </a:r>
            <a:r>
              <a:rPr lang="cs-CZ" dirty="0" smtClean="0"/>
              <a:t> (čtení, psaní) a </a:t>
            </a:r>
            <a:r>
              <a:rPr lang="cs-CZ" dirty="0" err="1" smtClean="0"/>
              <a:t>múziké</a:t>
            </a:r>
            <a:r>
              <a:rPr lang="cs-CZ" dirty="0" smtClean="0"/>
              <a:t> (hudba)</a:t>
            </a:r>
          </a:p>
          <a:p>
            <a:r>
              <a:rPr lang="cs-CZ" dirty="0" smtClean="0"/>
              <a:t>Tělesný výcvik – </a:t>
            </a:r>
            <a:r>
              <a:rPr lang="cs-CZ" dirty="0" err="1" smtClean="0"/>
              <a:t>gymnastiké</a:t>
            </a:r>
            <a:r>
              <a:rPr lang="cs-CZ" dirty="0" smtClean="0"/>
              <a:t>, základem byl pětiboj – </a:t>
            </a:r>
            <a:r>
              <a:rPr lang="cs-CZ" dirty="0" err="1" smtClean="0"/>
              <a:t>pentathlón</a:t>
            </a:r>
            <a:r>
              <a:rPr lang="cs-CZ" dirty="0" smtClean="0"/>
              <a:t> ( běh, skok do dálky, hod oštěpem, hod diskem, zápas), šplhání, boxování, plavání, otužování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0879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sz="3600" dirty="0" smtClean="0"/>
              <a:t>Tělesná výchova po peloponéské válce (konec 5. st – 4 st. př. Kr.)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3456" y="1783080"/>
            <a:ext cx="9721080" cy="5028840"/>
          </a:xfrm>
        </p:spPr>
        <p:txBody>
          <a:bodyPr/>
          <a:lstStyle/>
          <a:p>
            <a:r>
              <a:rPr lang="cs-CZ" dirty="0" smtClean="0"/>
              <a:t>Hospodářský úpadek vede k rozdělení na bohaté a chudé</a:t>
            </a:r>
          </a:p>
          <a:p>
            <a:r>
              <a:rPr lang="cs-CZ" dirty="0" smtClean="0"/>
              <a:t>Chudí občané věnují všechen čas obživě</a:t>
            </a:r>
          </a:p>
          <a:p>
            <a:r>
              <a:rPr lang="cs-CZ" dirty="0" smtClean="0"/>
              <a:t>Z gymnasií vznikají filosofické školy – duševní vzdělání se stává významnějším</a:t>
            </a:r>
          </a:p>
          <a:p>
            <a:r>
              <a:rPr lang="cs-CZ" dirty="0" smtClean="0"/>
              <a:t>Pod vlivem rozvíjející se medicíny se tělesná cvičení mění na pasivní (lázně, masáže) vzniká péče o tělo</a:t>
            </a:r>
          </a:p>
        </p:txBody>
      </p:sp>
    </p:spTree>
    <p:extLst>
      <p:ext uri="{BB962C8B-B14F-4D97-AF65-F5344CB8AC3E}">
        <p14:creationId xmlns:p14="http://schemas.microsoft.com/office/powerpoint/2010/main" val="164739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Význam tělesné kultury v Athénách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7472" y="1577752"/>
            <a:ext cx="9505056" cy="4536504"/>
          </a:xfrm>
        </p:spPr>
        <p:txBody>
          <a:bodyPr/>
          <a:lstStyle/>
          <a:p>
            <a:pPr marL="108000" lvl="0" indent="0">
              <a:buNone/>
            </a:pPr>
            <a:endParaRPr lang="cs-CZ" dirty="0">
              <a:latin typeface="" pitchFamily="18"/>
            </a:endParaRPr>
          </a:p>
          <a:p>
            <a:pPr marL="108000" indent="0">
              <a:buNone/>
            </a:pPr>
            <a:r>
              <a:rPr lang="cs-CZ" dirty="0" smtClean="0">
                <a:latin typeface="" pitchFamily="18"/>
              </a:rPr>
              <a:t>Rozvoji tělesné výchovy předcházelo uvědomění </a:t>
            </a:r>
            <a:r>
              <a:rPr lang="cs-CZ" dirty="0">
                <a:latin typeface="" pitchFamily="18"/>
              </a:rPr>
              <a:t>si důležitosti volného času</a:t>
            </a:r>
          </a:p>
          <a:p>
            <a:pPr marL="108000" lvl="0" indent="0">
              <a:buNone/>
            </a:pPr>
            <a:r>
              <a:rPr lang="cs-CZ" dirty="0" smtClean="0">
                <a:latin typeface="" pitchFamily="18"/>
              </a:rPr>
              <a:t>Výchova byla zaměřena na rozvoj </a:t>
            </a:r>
            <a:r>
              <a:rPr lang="cs-CZ" dirty="0">
                <a:latin typeface="" pitchFamily="18"/>
              </a:rPr>
              <a:t>vlastní osobnosti </a:t>
            </a:r>
            <a:endParaRPr lang="cs-CZ" dirty="0" smtClean="0">
              <a:latin typeface="" pitchFamily="18"/>
            </a:endParaRPr>
          </a:p>
          <a:p>
            <a:pPr marL="108000" lvl="0" indent="0">
              <a:buNone/>
            </a:pPr>
            <a:r>
              <a:rPr lang="cs-CZ" dirty="0" smtClean="0">
                <a:latin typeface="" pitchFamily="18"/>
              </a:rPr>
              <a:t>Obsahovala tělesnou i duševní výchovu</a:t>
            </a:r>
          </a:p>
          <a:p>
            <a:pPr marL="108000" lvl="0" indent="0">
              <a:buNone/>
            </a:pPr>
            <a:r>
              <a:rPr lang="cs-CZ" dirty="0" smtClean="0">
                <a:latin typeface="" pitchFamily="18"/>
              </a:rPr>
              <a:t>Ideálem bylo dosažení kalokagathie </a:t>
            </a:r>
            <a:r>
              <a:rPr lang="cs-CZ" dirty="0">
                <a:latin typeface="" pitchFamily="18"/>
              </a:rPr>
              <a:t>– </a:t>
            </a:r>
            <a:r>
              <a:rPr lang="cs-CZ" dirty="0" smtClean="0">
                <a:latin typeface="" pitchFamily="18"/>
              </a:rPr>
              <a:t>harmonie </a:t>
            </a:r>
            <a:r>
              <a:rPr lang="cs-CZ" dirty="0">
                <a:latin typeface="" pitchFamily="18"/>
              </a:rPr>
              <a:t>ducha a </a:t>
            </a:r>
            <a:r>
              <a:rPr lang="cs-CZ" dirty="0" smtClean="0">
                <a:latin typeface="" pitchFamily="18"/>
              </a:rPr>
              <a:t>těla</a:t>
            </a:r>
          </a:p>
          <a:p>
            <a:pPr marL="108000" indent="0">
              <a:buNone/>
            </a:pPr>
            <a:r>
              <a:rPr lang="cs-CZ" dirty="0" smtClean="0">
                <a:latin typeface="" pitchFamily="18"/>
              </a:rPr>
              <a:t> </a:t>
            </a:r>
          </a:p>
          <a:p>
            <a:pPr lvl="0"/>
            <a:endParaRPr lang="cs-CZ" dirty="0">
              <a:latin typeface="" pitchFamily="18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382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/>
              <a:t>T</a:t>
            </a:r>
            <a:r>
              <a:rPr lang="cs-CZ" dirty="0" smtClean="0"/>
              <a:t>ělesná kultura Říma v době republiky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3496" y="1865784"/>
            <a:ext cx="9143280" cy="4608512"/>
          </a:xfrm>
        </p:spPr>
        <p:txBody>
          <a:bodyPr/>
          <a:lstStyle/>
          <a:p>
            <a:r>
              <a:rPr lang="cs-CZ" dirty="0" smtClean="0"/>
              <a:t>Tělesná kultura byla ovlivněna Etrusky a od 3. st. př. Kr. také Řeky</a:t>
            </a:r>
          </a:p>
          <a:p>
            <a:r>
              <a:rPr lang="cs-CZ" dirty="0" smtClean="0"/>
              <a:t>Při snaze ovládnout svět přejali od Řeků systém vojenského výcviku</a:t>
            </a:r>
          </a:p>
          <a:p>
            <a:r>
              <a:rPr lang="cs-CZ" dirty="0" smtClean="0"/>
              <a:t>Služba v armádě byla povinností každého občana, proto tělesným výcvikem prošel každý římský muž</a:t>
            </a:r>
          </a:p>
          <a:p>
            <a:r>
              <a:rPr lang="cs-CZ" dirty="0" smtClean="0"/>
              <a:t>Hlavní náplní byly pochody v „plné polní“, běh, skok, zdolávání překážek, šerm, zápas a běh ve zbroji.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516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7472" y="303840"/>
            <a:ext cx="9505056" cy="1271880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Tělesná kultura Říma v době císařství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3456" y="1433736"/>
            <a:ext cx="9721080" cy="5832648"/>
          </a:xfrm>
        </p:spPr>
        <p:txBody>
          <a:bodyPr/>
          <a:lstStyle/>
          <a:p>
            <a:r>
              <a:rPr lang="cs-CZ" dirty="0" smtClean="0"/>
              <a:t>S koncem povinné služby v armádě (žoldnéři) končí tělesný výcvik v rámci vojenské přípravy</a:t>
            </a:r>
          </a:p>
          <a:p>
            <a:r>
              <a:rPr lang="cs-CZ" dirty="0" smtClean="0"/>
              <a:t>Pro římského občana jsou tělesná cvičení pod vedením níže postaveného člověka (většinou otroka) nedůstojná</a:t>
            </a:r>
          </a:p>
          <a:p>
            <a:r>
              <a:rPr lang="cs-CZ" dirty="0" smtClean="0"/>
              <a:t>Odsuzují Řeky propagovanou nahotu</a:t>
            </a:r>
          </a:p>
          <a:p>
            <a:r>
              <a:rPr lang="cs-CZ" dirty="0" smtClean="0"/>
              <a:t>Od Řeků přebírají poznatky v péči o tělo - rozmáhají se lázně</a:t>
            </a:r>
          </a:p>
          <a:p>
            <a:r>
              <a:rPr lang="cs-CZ" dirty="0" smtClean="0"/>
              <a:t>Velkou oblibu získávají různé hry, organizované pro pobavení širokých vrstev – např. gladiátorské hry</a:t>
            </a:r>
          </a:p>
          <a:p>
            <a:r>
              <a:rPr lang="cs-CZ" dirty="0" smtClean="0"/>
              <a:t>Kultivaci těla nahrazuje pasivní „diváctví“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4920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928959" y="5535360"/>
            <a:ext cx="4343040" cy="1561680"/>
          </a:xfrm>
          <a:custGeom>
            <a:avLst/>
            <a:gdLst>
              <a:gd name="f0" fmla="val 0"/>
              <a:gd name="f1" fmla="val 1562100"/>
              <a:gd name="f2" fmla="val 434213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4342131" h="1562101">
                <a:moveTo>
                  <a:pt x="f0" y="f1"/>
                </a:moveTo>
                <a:lnTo>
                  <a:pt x="f0" y="f0"/>
                </a:lnTo>
                <a:lnTo>
                  <a:pt x="f2" y="f0"/>
                </a:lnTo>
                <a:lnTo>
                  <a:pt x="f2" y="f1"/>
                </a:lnTo>
                <a:close/>
              </a:path>
            </a:pathLst>
          </a:custGeom>
          <a:solidFill>
            <a:srgbClr val="C5C76F"/>
          </a:solidFill>
          <a:ln w="12600">
            <a:solidFill>
              <a:srgbClr val="000000"/>
            </a:solidFill>
            <a:prstDash val="solid"/>
            <a:round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3096000" y="5832000"/>
            <a:ext cx="3962160" cy="820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Autor: Mgr. Lea Doudová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Gymnázium Pierra de </a:t>
            </a: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Coubertina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, Tábor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doudova@gymtacz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k</a:t>
            </a: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věten 2013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ovéPole 4"/>
          <p:cNvSpPr/>
          <p:nvPr/>
        </p:nvSpPr>
        <p:spPr>
          <a:xfrm>
            <a:off x="228600" y="203040"/>
            <a:ext cx="4927320" cy="318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5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20" pitchFamily="18"/>
                <a:ea typeface="Microsoft YaHei" pitchFamily="2"/>
                <a:cs typeface="Mangal" pitchFamily="2"/>
              </a:rPr>
              <a:t>Seznam použité literatury a pramenů: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503999" y="571680"/>
            <a:ext cx="9360000" cy="31974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lvl="0"/>
            <a:r>
              <a:rPr lang="cs-CZ" sz="1200" dirty="0"/>
              <a:t>KRÁTKÝ, F.: </a:t>
            </a:r>
            <a:r>
              <a:rPr lang="cs-CZ" sz="1200" i="1" dirty="0"/>
              <a:t>Dějiny tělesné výchovy I</a:t>
            </a:r>
            <a:r>
              <a:rPr lang="cs-CZ" sz="1200" dirty="0"/>
              <a:t>. Praha </a:t>
            </a:r>
            <a:r>
              <a:rPr lang="cs-CZ" sz="1200" dirty="0" smtClean="0"/>
              <a:t>1974</a:t>
            </a:r>
          </a:p>
          <a:p>
            <a:pPr lvl="0"/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lvl="0"/>
            <a:r>
              <a:rPr lang="cs-CZ" sz="1200" dirty="0"/>
              <a:t>OLIVOVÁ, V.: </a:t>
            </a:r>
            <a:r>
              <a:rPr lang="cs-CZ" sz="1200" i="1" dirty="0"/>
              <a:t>Lidé a hry. Historická geneze sportu</a:t>
            </a:r>
            <a:r>
              <a:rPr lang="cs-CZ" sz="1200" dirty="0"/>
              <a:t>. Praha </a:t>
            </a:r>
            <a:r>
              <a:rPr lang="cs-CZ" sz="1200" dirty="0" smtClean="0"/>
              <a:t>1979</a:t>
            </a:r>
          </a:p>
          <a:p>
            <a:pPr lvl="0"/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lvl="0"/>
            <a:r>
              <a:rPr lang="cs-CZ" sz="1200" dirty="0" err="1" smtClean="0"/>
              <a:t>Soubor:Meyerheim</a:t>
            </a:r>
            <a:r>
              <a:rPr lang="cs-CZ" sz="1200" dirty="0" smtClean="0"/>
              <a:t> </a:t>
            </a:r>
            <a:r>
              <a:rPr lang="cs-CZ" sz="1200" dirty="0"/>
              <a:t>Versteckspiel.jpg. [online]. 3.1.2006. [cit. 2013-05-18]. Dostupné z: http://cs.wikipedia.org/wiki/Soubor:Meyerheim_Versteckspiel.jpg 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lvl="0"/>
            <a:endParaRPr lang="cs-CZ" sz="1200" dirty="0"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lvl="0"/>
            <a:r>
              <a:rPr lang="en-US" sz="1200" dirty="0"/>
              <a:t>File:Manly </a:t>
            </a:r>
            <a:r>
              <a:rPr lang="en-US" sz="1200" dirty="0" err="1"/>
              <a:t>Peeke</a:t>
            </a:r>
            <a:r>
              <a:rPr lang="en-US" sz="1200" dirty="0"/>
              <a:t> - Devonshire characters and strange events.jpg. [online]. 6.10.2010. [cit. 2013-05-18]. </a:t>
            </a:r>
            <a:r>
              <a:rPr lang="en-US" sz="1200" dirty="0" err="1"/>
              <a:t>Dostupné</a:t>
            </a:r>
            <a:r>
              <a:rPr lang="en-US" sz="1200" dirty="0"/>
              <a:t> z: </a:t>
            </a:r>
            <a:r>
              <a:rPr lang="en-US" sz="1200" dirty="0">
                <a:hlinkClick r:id="rId3"/>
              </a:rPr>
              <a:t>http://commons.wikimedia.org/wiki/File:Manly_Peeke_-_</a:t>
            </a:r>
            <a:r>
              <a:rPr lang="en-US" sz="1200" dirty="0" smtClean="0">
                <a:hlinkClick r:id="rId3"/>
              </a:rPr>
              <a:t>Devonshire_characters_and_strange_events.jpg</a:t>
            </a:r>
            <a:endParaRPr lang="cs-CZ" sz="1200" dirty="0" smtClean="0"/>
          </a:p>
          <a:p>
            <a:pPr lvl="0"/>
            <a:endParaRPr lang="cs-CZ" sz="1200" dirty="0"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lvl="0"/>
            <a:r>
              <a:rPr lang="cs-CZ" sz="1200" dirty="0"/>
              <a:t>File:Surcoat (PSF).</a:t>
            </a:r>
            <a:r>
              <a:rPr lang="cs-CZ" sz="1200" dirty="0" err="1"/>
              <a:t>svg</a:t>
            </a:r>
            <a:r>
              <a:rPr lang="cs-CZ" sz="1200" dirty="0"/>
              <a:t>. [online]. 2.12.2007. [cit. 2013-05-18]. Dostupné z: http://commons.wikimedia.org/wiki/File:Surcoat_%28PSF%29.svg </a:t>
            </a:r>
            <a:endParaRPr lang="cs-CZ" sz="1200" dirty="0" smtClean="0"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lvl="0"/>
            <a:endParaRPr lang="cs-CZ" sz="1200" b="0" i="0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r>
              <a:rPr lang="cs-CZ" sz="1200" dirty="0"/>
              <a:t>File:Tournament </a:t>
            </a:r>
            <a:r>
              <a:rPr lang="cs-CZ" sz="1200" dirty="0" err="1"/>
              <a:t>bavarian</a:t>
            </a:r>
            <a:r>
              <a:rPr lang="cs-CZ" sz="1200" dirty="0"/>
              <a:t> engraving.png. [online]. 4. 12. 2005, 15:24. [cit. 2013-05-18]. Dostupné z: http://commons.wikimedia.org/wiki/File:Tournament_bavarian_engraving.png?uselang=cs#file </a:t>
            </a:r>
            <a:endParaRPr lang="cs-CZ" sz="1200" b="1" dirty="0"/>
          </a:p>
          <a:p>
            <a:pPr lvl="0"/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2487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07959" y="262672"/>
            <a:ext cx="9143280" cy="1354217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 dirty="0" smtClean="0"/>
              <a:t>Tělesná kultura starověkého Řecka a Říma</a:t>
            </a:r>
            <a:endParaRPr lang="cs-CZ" dirty="0"/>
          </a:p>
        </p:txBody>
      </p:sp>
      <p:sp>
        <p:nvSpPr>
          <p:cNvPr id="3" name="Podnadpis 2"/>
          <p:cNvSpPr txBox="1">
            <a:spLocks noGrp="1"/>
          </p:cNvSpPr>
          <p:nvPr>
            <p:ph type="subTitle" idx="4294967295"/>
          </p:nvPr>
        </p:nvSpPr>
        <p:spPr>
          <a:xfrm>
            <a:off x="543496" y="1865784"/>
            <a:ext cx="9143280" cy="5472608"/>
          </a:xfrm>
        </p:spPr>
        <p:txBody>
          <a:bodyPr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hangingPunct="0">
              <a:buNone/>
            </a:pPr>
            <a:r>
              <a:rPr lang="cs-CZ" b="1" dirty="0" smtClean="0">
                <a:latin typeface="Arial" pitchFamily="18"/>
                <a:cs typeface="Mangal" pitchFamily="2"/>
              </a:rPr>
              <a:t>Řecko</a:t>
            </a:r>
            <a:r>
              <a:rPr lang="cs-CZ" dirty="0" smtClean="0">
                <a:latin typeface="Arial" pitchFamily="18"/>
                <a:cs typeface="Mangal" pitchFamily="2"/>
              </a:rPr>
              <a:t> </a:t>
            </a:r>
          </a:p>
          <a:p>
            <a:pPr marL="457200" indent="-457200" hangingPunct="0">
              <a:buSzPct val="60000"/>
              <a:buFont typeface="Courier New" panose="02070309020205020404" pitchFamily="49" charset="0"/>
              <a:buChar char="o"/>
            </a:pPr>
            <a:r>
              <a:rPr lang="cs-CZ" dirty="0" smtClean="0">
                <a:latin typeface="Arial" pitchFamily="18"/>
                <a:cs typeface="Mangal" pitchFamily="2"/>
              </a:rPr>
              <a:t>Sparta</a:t>
            </a:r>
          </a:p>
          <a:p>
            <a:pPr marL="457200" indent="-457200" hangingPunct="0">
              <a:buSzPct val="60000"/>
              <a:buFont typeface="Courier New" panose="02070309020205020404" pitchFamily="49" charset="0"/>
              <a:buChar char="o"/>
            </a:pPr>
            <a:r>
              <a:rPr lang="cs-CZ" dirty="0" smtClean="0">
                <a:latin typeface="Arial" pitchFamily="18"/>
                <a:cs typeface="Mangal" pitchFamily="2"/>
              </a:rPr>
              <a:t>Athény</a:t>
            </a:r>
          </a:p>
          <a:p>
            <a:pPr marL="457200" indent="-457200" hangingPunct="0">
              <a:buSzPct val="60000"/>
              <a:buFont typeface="Courier New" panose="02070309020205020404" pitchFamily="49" charset="0"/>
              <a:buChar char="o"/>
            </a:pPr>
            <a:endParaRPr lang="cs-CZ" dirty="0" smtClean="0">
              <a:latin typeface="Arial" pitchFamily="18"/>
              <a:cs typeface="Mangal" pitchFamily="2"/>
            </a:endParaRPr>
          </a:p>
          <a:p>
            <a:pPr marL="0" indent="0" hangingPunct="0">
              <a:buSzPct val="60000"/>
              <a:buNone/>
            </a:pPr>
            <a:r>
              <a:rPr lang="cs-CZ" b="1" dirty="0" smtClean="0">
                <a:latin typeface="Arial" pitchFamily="18"/>
                <a:cs typeface="Mangal" pitchFamily="2"/>
              </a:rPr>
              <a:t>Řím</a:t>
            </a:r>
          </a:p>
          <a:p>
            <a:pPr marL="457200" indent="-457200" hangingPunct="0">
              <a:buSzPct val="60000"/>
              <a:buFont typeface="Courier New" panose="02070309020205020404" pitchFamily="49" charset="0"/>
              <a:buChar char="o"/>
            </a:pPr>
            <a:r>
              <a:rPr lang="cs-CZ" dirty="0" smtClean="0">
                <a:latin typeface="Arial" pitchFamily="18"/>
                <a:cs typeface="Mangal" pitchFamily="2"/>
              </a:rPr>
              <a:t>Období republiky</a:t>
            </a:r>
          </a:p>
          <a:p>
            <a:pPr marL="457200" indent="-457200" hangingPunct="0">
              <a:buSzPct val="60000"/>
              <a:buFont typeface="Courier New" panose="02070309020205020404" pitchFamily="49" charset="0"/>
              <a:buChar char="o"/>
            </a:pPr>
            <a:r>
              <a:rPr lang="cs-CZ" dirty="0" smtClean="0">
                <a:latin typeface="Arial" pitchFamily="18"/>
                <a:cs typeface="Mangal" pitchFamily="2"/>
              </a:rPr>
              <a:t>Období císařství</a:t>
            </a:r>
            <a:endParaRPr lang="cs-CZ" dirty="0">
              <a:latin typeface="Arial" pitchFamily="18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07959" y="601226"/>
            <a:ext cx="914328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 dirty="0" smtClean="0"/>
              <a:t>Tělesná kultura ve Spartě</a:t>
            </a:r>
            <a:endParaRPr lang="cs-CZ" dirty="0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327472" y="1433736"/>
            <a:ext cx="9577064" cy="5709255"/>
          </a:xfrm>
        </p:spPr>
        <p:txBody>
          <a:bodyPr wrap="square">
            <a:spAutoFit/>
          </a:bodyPr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>
              <a:lnSpc>
                <a:spcPct val="150000"/>
              </a:lnSpc>
              <a:buSzPct val="55000"/>
              <a:buFontTx/>
              <a:buChar char="−"/>
            </a:pPr>
            <a:r>
              <a:rPr lang="cs-CZ" dirty="0" smtClean="0">
                <a:latin typeface="" pitchFamily="18"/>
              </a:rPr>
              <a:t>Sparta byla osídlena Dóry, kteří si podmanili původní obyvatele – </a:t>
            </a:r>
            <a:r>
              <a:rPr lang="cs-CZ" dirty="0" err="1" smtClean="0">
                <a:latin typeface="" pitchFamily="18"/>
              </a:rPr>
              <a:t>Heilóty</a:t>
            </a:r>
            <a:endParaRPr lang="cs-CZ" dirty="0" smtClean="0">
              <a:latin typeface="" pitchFamily="18"/>
            </a:endParaRPr>
          </a:p>
          <a:p>
            <a:pPr>
              <a:lnSpc>
                <a:spcPct val="150000"/>
              </a:lnSpc>
              <a:buSzPct val="55000"/>
              <a:buFontTx/>
              <a:buChar char="−"/>
            </a:pPr>
            <a:r>
              <a:rPr lang="cs-CZ" dirty="0" smtClean="0">
                <a:latin typeface="" pitchFamily="18"/>
              </a:rPr>
              <a:t>Počet </a:t>
            </a:r>
            <a:r>
              <a:rPr lang="cs-CZ" dirty="0" err="1" smtClean="0">
                <a:latin typeface="" pitchFamily="18"/>
              </a:rPr>
              <a:t>Heilótů</a:t>
            </a:r>
            <a:r>
              <a:rPr lang="cs-CZ" dirty="0" smtClean="0">
                <a:latin typeface="" pitchFamily="18"/>
              </a:rPr>
              <a:t> byl mnohonásobně vyšší </a:t>
            </a:r>
          </a:p>
          <a:p>
            <a:pPr>
              <a:lnSpc>
                <a:spcPct val="150000"/>
              </a:lnSpc>
              <a:buSzPct val="55000"/>
              <a:buFontTx/>
              <a:buChar char="−"/>
            </a:pPr>
            <a:r>
              <a:rPr lang="cs-CZ" dirty="0" smtClean="0">
                <a:latin typeface="" pitchFamily="18"/>
              </a:rPr>
              <a:t>K udržení převahy potřebovali Sparťané silné vojsko</a:t>
            </a:r>
          </a:p>
          <a:p>
            <a:pPr>
              <a:lnSpc>
                <a:spcPct val="150000"/>
              </a:lnSpc>
              <a:buSzPct val="55000"/>
              <a:buFontTx/>
              <a:buChar char="−"/>
            </a:pPr>
            <a:r>
              <a:rPr lang="cs-CZ" dirty="0" smtClean="0">
                <a:latin typeface="" pitchFamily="18"/>
              </a:rPr>
              <a:t>Vojenská připravenost byla dosahována pravidelnou a systematickou tělesnou výchovou</a:t>
            </a:r>
            <a:endParaRPr lang="cs-CZ" dirty="0">
              <a:latin typeface="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5464" y="303840"/>
            <a:ext cx="9721080" cy="1271880"/>
          </a:xfrm>
        </p:spPr>
        <p:txBody>
          <a:bodyPr/>
          <a:lstStyle/>
          <a:p>
            <a:pPr algn="ctr">
              <a:buNone/>
            </a:pPr>
            <a:r>
              <a:rPr lang="cs-CZ" dirty="0" err="1" smtClean="0">
                <a:latin typeface="" pitchFamily="18"/>
              </a:rPr>
              <a:t>Tv</a:t>
            </a:r>
            <a:r>
              <a:rPr lang="cs-CZ" dirty="0" smtClean="0">
                <a:latin typeface="" pitchFamily="18"/>
              </a:rPr>
              <a:t> pro chlapce i dívky</a:t>
            </a:r>
            <a:endParaRPr lang="cs-CZ" dirty="0"/>
          </a:p>
        </p:txBody>
      </p:sp>
      <p:sp>
        <p:nvSpPr>
          <p:cNvPr id="3" name="Zástupný symbol pro text 2"/>
          <p:cNvSpPr txBox="1">
            <a:spLocks noGrp="1"/>
          </p:cNvSpPr>
          <p:nvPr>
            <p:ph idx="1"/>
          </p:nvPr>
        </p:nvSpPr>
        <p:spPr>
          <a:xfrm>
            <a:off x="471488" y="1361728"/>
            <a:ext cx="9143280" cy="6048672"/>
          </a:xfrm>
        </p:spPr>
        <p:txBody>
          <a:bodyPr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>
              <a:lnSpc>
                <a:spcPct val="150000"/>
              </a:lnSpc>
            </a:pPr>
            <a:r>
              <a:rPr lang="cs-CZ" dirty="0" smtClean="0">
                <a:latin typeface="" pitchFamily="18"/>
              </a:rPr>
              <a:t>Po narození slabí jednici ponecháni v horách</a:t>
            </a:r>
          </a:p>
          <a:p>
            <a:pPr>
              <a:lnSpc>
                <a:spcPct val="150000"/>
              </a:lnSpc>
            </a:pPr>
            <a:r>
              <a:rPr lang="cs-CZ" dirty="0" smtClean="0">
                <a:latin typeface="" pitchFamily="18"/>
              </a:rPr>
              <a:t>Do 7 let výchova v rodině</a:t>
            </a:r>
          </a:p>
          <a:p>
            <a:pPr>
              <a:lnSpc>
                <a:spcPct val="150000"/>
              </a:lnSpc>
            </a:pPr>
            <a:r>
              <a:rPr lang="cs-CZ" dirty="0" smtClean="0">
                <a:latin typeface="" pitchFamily="18"/>
              </a:rPr>
              <a:t>Od 7 let přebírá výchovu stát</a:t>
            </a:r>
          </a:p>
          <a:p>
            <a:pPr>
              <a:lnSpc>
                <a:spcPct val="150000"/>
              </a:lnSpc>
            </a:pPr>
            <a:r>
              <a:rPr lang="cs-CZ" dirty="0" smtClean="0">
                <a:latin typeface="" pitchFamily="18"/>
              </a:rPr>
              <a:t>Výchova chlapců probíhá v zařízeních </a:t>
            </a:r>
            <a:r>
              <a:rPr lang="cs-CZ" dirty="0">
                <a:latin typeface="" pitchFamily="18"/>
              </a:rPr>
              <a:t>p</a:t>
            </a:r>
            <a:r>
              <a:rPr lang="cs-CZ" dirty="0" smtClean="0">
                <a:latin typeface="" pitchFamily="18"/>
              </a:rPr>
              <a:t>odobných táborům – rozdělení podle věku</a:t>
            </a:r>
          </a:p>
          <a:p>
            <a:pPr>
              <a:lnSpc>
                <a:spcPct val="150000"/>
              </a:lnSpc>
            </a:pPr>
            <a:r>
              <a:rPr lang="cs-CZ" dirty="0" smtClean="0">
                <a:latin typeface="" pitchFamily="18"/>
              </a:rPr>
              <a:t>Dívky vychovávány doma, v nepřítomnosti mužů měly ubránit město</a:t>
            </a:r>
            <a:endParaRPr lang="cs-CZ" dirty="0">
              <a:latin typeface="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399480" y="209600"/>
            <a:ext cx="9361040" cy="1271880"/>
          </a:xfrm>
        </p:spPr>
        <p:txBody>
          <a:bodyPr/>
          <a:lstStyle/>
          <a:p>
            <a:pPr lvl="0" algn="ctr">
              <a:buNone/>
            </a:pPr>
            <a:r>
              <a:rPr lang="cs-CZ" dirty="0" err="1" smtClean="0">
                <a:latin typeface="" pitchFamily="18"/>
              </a:rPr>
              <a:t>Tv</a:t>
            </a:r>
            <a:r>
              <a:rPr lang="cs-CZ" dirty="0" smtClean="0">
                <a:latin typeface="" pitchFamily="18"/>
              </a:rPr>
              <a:t> součástí </a:t>
            </a:r>
            <a:r>
              <a:rPr lang="cs-CZ" dirty="0">
                <a:latin typeface="" pitchFamily="18"/>
              </a:rPr>
              <a:t>vojenské </a:t>
            </a:r>
            <a:r>
              <a:rPr lang="cs-CZ" dirty="0" smtClean="0">
                <a:latin typeface="" pitchFamily="18"/>
              </a:rPr>
              <a:t>připravenosti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183456" y="1433736"/>
            <a:ext cx="9804077" cy="5836920"/>
          </a:xfrm>
        </p:spPr>
        <p:txBody>
          <a:bodyPr/>
          <a:lstStyle/>
          <a:p>
            <a:r>
              <a:rPr lang="cs-CZ" dirty="0" smtClean="0"/>
              <a:t>Cvičilo se na závodištích „dromos“ mimo město, později uvnitř města na cvičištích – </a:t>
            </a:r>
            <a:r>
              <a:rPr lang="cs-CZ" dirty="0" err="1" smtClean="0"/>
              <a:t>palaistry</a:t>
            </a:r>
            <a:r>
              <a:rPr lang="cs-CZ" dirty="0" smtClean="0"/>
              <a:t>.</a:t>
            </a:r>
          </a:p>
          <a:p>
            <a:r>
              <a:rPr lang="cs-CZ" dirty="0" smtClean="0"/>
              <a:t>Součástí přípravy byl běh, skok daleký, hod oštěpem, hod diskem, zápas, otužování, plavání, tanec, míčové, lovecké a bojové hry.</a:t>
            </a:r>
          </a:p>
          <a:p>
            <a:r>
              <a:rPr lang="cs-CZ" dirty="0" smtClean="0"/>
              <a:t>Přestupky se trestaly výpraskem.</a:t>
            </a:r>
          </a:p>
          <a:p>
            <a:r>
              <a:rPr lang="cs-CZ" dirty="0"/>
              <a:t>N</a:t>
            </a:r>
            <a:r>
              <a:rPr lang="cs-CZ" dirty="0" smtClean="0"/>
              <a:t>edostatkem jídla byli chlapci nuceni ke krádežím. Kdo byl chycen, byl potrestán, nepřistižený byl pochválen.</a:t>
            </a:r>
          </a:p>
          <a:p>
            <a:r>
              <a:rPr lang="cs-CZ" dirty="0" smtClean="0"/>
              <a:t>Ubytování bylo strohé, oblečení jednoduché.</a:t>
            </a:r>
          </a:p>
          <a:p>
            <a:r>
              <a:rPr lang="cs-CZ" dirty="0" smtClean="0"/>
              <a:t>Cílem byla </a:t>
            </a:r>
            <a:r>
              <a:rPr lang="cs-CZ" dirty="0"/>
              <a:t>fyzická zdatnost a psychická </a:t>
            </a:r>
            <a:r>
              <a:rPr lang="cs-CZ" dirty="0" smtClean="0"/>
              <a:t>odolnost ve válce</a:t>
            </a:r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032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Cíl spartské výchovy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7959" y="1783080"/>
            <a:ext cx="9143280" cy="3899128"/>
          </a:xfrm>
        </p:spPr>
        <p:txBody>
          <a:bodyPr/>
          <a:lstStyle/>
          <a:p>
            <a:r>
              <a:rPr lang="cs-CZ" dirty="0" smtClean="0"/>
              <a:t>Fyzická zdatnost</a:t>
            </a:r>
          </a:p>
          <a:p>
            <a:r>
              <a:rPr lang="cs-CZ" dirty="0" smtClean="0"/>
              <a:t>Psychická odolnost</a:t>
            </a:r>
          </a:p>
          <a:p>
            <a:r>
              <a:rPr lang="cs-CZ" dirty="0" smtClean="0"/>
              <a:t>Jednoznačná příprava pro válku</a:t>
            </a:r>
          </a:p>
          <a:p>
            <a:r>
              <a:rPr lang="cs-CZ" dirty="0" smtClean="0"/>
              <a:t>Oddanost státu </a:t>
            </a:r>
            <a:endParaRPr lang="cs-CZ" dirty="0"/>
          </a:p>
          <a:p>
            <a:r>
              <a:rPr lang="cs-CZ" dirty="0" smtClean="0"/>
              <a:t>Naprostá poslušnost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686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07959" y="601226"/>
            <a:ext cx="914328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 dirty="0" smtClean="0"/>
              <a:t>Význam tělesné kultury ve Spartě</a:t>
            </a:r>
            <a:endParaRPr lang="cs-CZ" dirty="0"/>
          </a:p>
        </p:txBody>
      </p:sp>
      <p:sp>
        <p:nvSpPr>
          <p:cNvPr id="3" name="Podnadpis 2"/>
          <p:cNvSpPr txBox="1">
            <a:spLocks noGrp="1"/>
          </p:cNvSpPr>
          <p:nvPr>
            <p:ph type="subTitle" idx="4294967295"/>
          </p:nvPr>
        </p:nvSpPr>
        <p:spPr>
          <a:xfrm>
            <a:off x="471488" y="1541264"/>
            <a:ext cx="9289032" cy="5529719"/>
          </a:xfrm>
        </p:spPr>
        <p:txBody>
          <a:bodyPr wrap="square"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457200" indent="-457200" hangingPunct="0">
              <a:lnSpc>
                <a:spcPct val="150000"/>
              </a:lnSpc>
              <a:buSzPct val="70000"/>
            </a:pPr>
            <a:r>
              <a:rPr lang="cs-CZ" dirty="0" smtClean="0">
                <a:latin typeface="Arial" pitchFamily="18"/>
                <a:cs typeface="Mangal" pitchFamily="2"/>
              </a:rPr>
              <a:t>Spartský systém byl vzorem pro TK celého Řecka</a:t>
            </a:r>
          </a:p>
          <a:p>
            <a:pPr marL="457200" indent="-457200" hangingPunct="0">
              <a:lnSpc>
                <a:spcPct val="150000"/>
              </a:lnSpc>
              <a:buSzPct val="70000"/>
            </a:pPr>
            <a:r>
              <a:rPr lang="cs-CZ" dirty="0" smtClean="0">
                <a:latin typeface="Arial" pitchFamily="18"/>
                <a:cs typeface="Mangal" pitchFamily="2"/>
              </a:rPr>
              <a:t>Umožnil pravidelnou tělesnou přípravu všem Sparťanům bez ohledu na postavení ve společnosti nebo pohlaví</a:t>
            </a:r>
          </a:p>
          <a:p>
            <a:pPr marL="457200" indent="-457200" hangingPunct="0">
              <a:lnSpc>
                <a:spcPct val="150000"/>
              </a:lnSpc>
              <a:buSzPct val="70000"/>
            </a:pPr>
            <a:r>
              <a:rPr lang="cs-CZ" dirty="0" smtClean="0">
                <a:latin typeface="Arial" pitchFamily="18"/>
                <a:cs typeface="Mangal" pitchFamily="2"/>
              </a:rPr>
              <a:t>Nevýhodou však bylo jednostranné</a:t>
            </a:r>
            <a:r>
              <a:rPr lang="cs-CZ" dirty="0" smtClean="0"/>
              <a:t> </a:t>
            </a:r>
            <a:r>
              <a:rPr lang="cs-CZ" dirty="0">
                <a:latin typeface="Arial" pitchFamily="18"/>
                <a:cs typeface="Mangal" pitchFamily="2"/>
              </a:rPr>
              <a:t>vojenské</a:t>
            </a:r>
            <a:r>
              <a:rPr lang="cs-CZ" dirty="0"/>
              <a:t> </a:t>
            </a:r>
            <a:r>
              <a:rPr lang="cs-CZ" dirty="0" smtClean="0">
                <a:latin typeface="Arial" pitchFamily="18"/>
                <a:cs typeface="Mangal" pitchFamily="2"/>
              </a:rPr>
              <a:t>zaměření</a:t>
            </a:r>
            <a:endParaRPr lang="cs-CZ" dirty="0">
              <a:latin typeface="Arial" pitchFamily="18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 dirty="0" smtClean="0"/>
              <a:t>Tělesná kultura v Athénách</a:t>
            </a:r>
            <a:endParaRPr lang="cs-CZ" dirty="0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327472" y="1721768"/>
            <a:ext cx="9505056" cy="5112568"/>
          </a:xfrm>
        </p:spPr>
        <p:txBody>
          <a:bodyPr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marL="108000" lvl="0" indent="0">
              <a:buNone/>
            </a:pPr>
            <a:r>
              <a:rPr lang="cs-CZ" dirty="0" smtClean="0">
                <a:latin typeface="" pitchFamily="18"/>
              </a:rPr>
              <a:t>Vycházela ze spartského systému, ale díky odlišnému politickému vývoji se vyvíjela odlišně</a:t>
            </a:r>
          </a:p>
          <a:p>
            <a:pPr marL="108000" lvl="0" indent="0">
              <a:buNone/>
            </a:pPr>
            <a:endParaRPr lang="cs-CZ" dirty="0" smtClean="0">
              <a:latin typeface="" pitchFamily="18"/>
            </a:endParaRPr>
          </a:p>
          <a:p>
            <a:pPr marL="108000" indent="0">
              <a:buNone/>
            </a:pPr>
            <a:r>
              <a:rPr lang="cs-CZ" dirty="0">
                <a:latin typeface="" pitchFamily="18"/>
              </a:rPr>
              <a:t>Tělesná kultura souvisela s rozvojem </a:t>
            </a:r>
            <a:r>
              <a:rPr lang="cs-CZ" dirty="0" smtClean="0">
                <a:latin typeface="" pitchFamily="18"/>
              </a:rPr>
              <a:t>demokracie</a:t>
            </a:r>
          </a:p>
          <a:p>
            <a:pPr marL="108000" indent="0">
              <a:buNone/>
            </a:pPr>
            <a:endParaRPr lang="cs-CZ" dirty="0" smtClean="0">
              <a:latin typeface="" pitchFamily="18"/>
            </a:endParaRPr>
          </a:p>
          <a:p>
            <a:pPr marL="108000" indent="0">
              <a:buNone/>
            </a:pPr>
            <a:r>
              <a:rPr lang="cs-CZ" dirty="0" smtClean="0">
                <a:latin typeface="" pitchFamily="18"/>
              </a:rPr>
              <a:t>Vztahovala se pouze na plnoprávné občany – muže</a:t>
            </a:r>
          </a:p>
          <a:p>
            <a:pPr marL="108000" lvl="0" indent="0">
              <a:buNone/>
            </a:pPr>
            <a:r>
              <a:rPr lang="cs-CZ" dirty="0" smtClean="0">
                <a:latin typeface="" pitchFamily="18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Tělesná výchova v době Solóna </a:t>
            </a:r>
            <a:br>
              <a:rPr lang="cs-CZ" dirty="0" smtClean="0"/>
            </a:br>
            <a:r>
              <a:rPr lang="cs-CZ" dirty="0" smtClean="0"/>
              <a:t>(6. st. př. </a:t>
            </a:r>
            <a:r>
              <a:rPr lang="cs-CZ" dirty="0" err="1" smtClean="0"/>
              <a:t>Kr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Do 7 let </a:t>
            </a:r>
            <a:r>
              <a:rPr lang="cs-CZ" dirty="0" smtClean="0"/>
              <a:t>chlapci vychováváni </a:t>
            </a:r>
            <a:r>
              <a:rPr lang="cs-CZ" dirty="0"/>
              <a:t>chůvou společně se vzdělaným otrokem – </a:t>
            </a:r>
            <a:r>
              <a:rPr lang="cs-CZ" dirty="0" err="1"/>
              <a:t>pidagógem</a:t>
            </a:r>
            <a:endParaRPr lang="cs-CZ" dirty="0"/>
          </a:p>
          <a:p>
            <a:r>
              <a:rPr lang="cs-CZ" dirty="0"/>
              <a:t>Od 7 let výchova v soukromých školách</a:t>
            </a:r>
            <a:r>
              <a:rPr lang="cs-CZ" dirty="0" smtClean="0"/>
              <a:t> </a:t>
            </a:r>
          </a:p>
          <a:p>
            <a:r>
              <a:rPr lang="cs-CZ" dirty="0" smtClean="0"/>
              <a:t>Výchova je věcí rodičů, stát jen dohlíží</a:t>
            </a:r>
          </a:p>
          <a:p>
            <a:r>
              <a:rPr lang="cs-CZ" dirty="0" smtClean="0"/>
              <a:t>Ve školách vzdělání gymnastické (hlavně pětiboj) a múzické (následovalo v době oddechu)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443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2259</TotalTime>
  <Words>941</Words>
  <Application>Microsoft Office PowerPoint</Application>
  <PresentationFormat>Vlastní</PresentationFormat>
  <Paragraphs>120</Paragraphs>
  <Slides>15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Výchozí</vt:lpstr>
      <vt:lpstr>Prezentace aplikace PowerPoint</vt:lpstr>
      <vt:lpstr>Tělesná kultura starověkého Řecka a Říma</vt:lpstr>
      <vt:lpstr>Tělesná kultura ve Spartě</vt:lpstr>
      <vt:lpstr>Tv pro chlapce i dívky</vt:lpstr>
      <vt:lpstr>Tv součástí vojenské připravenosti</vt:lpstr>
      <vt:lpstr>Cíl spartské výchovy</vt:lpstr>
      <vt:lpstr>Význam tělesné kultury ve Spartě</vt:lpstr>
      <vt:lpstr>Tělesná kultura v Athénách</vt:lpstr>
      <vt:lpstr>Tělesná výchova v době Solóna  (6. st. př. Kr)</vt:lpstr>
      <vt:lpstr>Tělesná výchova v době Perikla (5. st. př. Kr.)</vt:lpstr>
      <vt:lpstr>Tělesná výchova po peloponéské válce (konec 5. st – 4 st. př. Kr.)</vt:lpstr>
      <vt:lpstr>Význam tělesné kultury v Athénách</vt:lpstr>
      <vt:lpstr>Tělesná kultura Říma v době republiky </vt:lpstr>
      <vt:lpstr>Tělesná kultura Říma v době císařství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63</cp:revision>
  <cp:lastPrinted>2013-11-24T18:12:30Z</cp:lastPrinted>
  <dcterms:modified xsi:type="dcterms:W3CDTF">2014-06-10T13:09:04Z</dcterms:modified>
</cp:coreProperties>
</file>