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70" r:id="rId9"/>
    <p:sldId id="271" r:id="rId10"/>
    <p:sldId id="272" r:id="rId11"/>
    <p:sldId id="273" r:id="rId12"/>
    <p:sldId id="275" r:id="rId13"/>
    <p:sldId id="276" r:id="rId14"/>
    <p:sldId id="277" r:id="rId15"/>
    <p:sldId id="268" r:id="rId16"/>
    <p:sldId id="274" r:id="rId17"/>
  </p:sldIdLst>
  <p:sldSz cx="10160000" cy="7620000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8" y="-58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891" cy="511395"/>
          </a:xfrm>
          <a:prstGeom prst="rect">
            <a:avLst/>
          </a:prstGeom>
          <a:noFill/>
          <a:ln>
            <a:noFill/>
          </a:ln>
        </p:spPr>
        <p:txBody>
          <a:bodyPr vert="horz" wrap="none" lIns="85473" tIns="42737" rIns="85473" bIns="42737" anchor="ctr" anchorCtr="1" compatLnSpc="0"/>
          <a:lstStyle/>
          <a:p>
            <a:pPr algn="ctr" hangingPunct="0">
              <a:defRPr sz="1400"/>
            </a:pPr>
            <a:endParaRPr lang="cs-CZ" sz="13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018376" y="0"/>
            <a:ext cx="3080891" cy="511395"/>
          </a:xfrm>
          <a:prstGeom prst="rect">
            <a:avLst/>
          </a:prstGeom>
          <a:noFill/>
          <a:ln>
            <a:noFill/>
          </a:ln>
        </p:spPr>
        <p:txBody>
          <a:bodyPr vert="horz" wrap="none" lIns="85473" tIns="42737" rIns="85473" bIns="42737" anchor="ctr" anchorCtr="1" compatLnSpc="0"/>
          <a:lstStyle/>
          <a:p>
            <a:pPr algn="r" hangingPunct="0">
              <a:defRPr sz="1400"/>
            </a:pPr>
            <a:endParaRPr lang="cs-CZ" sz="13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9723052"/>
            <a:ext cx="3080891" cy="511395"/>
          </a:xfrm>
          <a:prstGeom prst="rect">
            <a:avLst/>
          </a:prstGeom>
          <a:noFill/>
          <a:ln>
            <a:noFill/>
          </a:ln>
        </p:spPr>
        <p:txBody>
          <a:bodyPr vert="horz" wrap="none" lIns="85473" tIns="42737" rIns="85473" bIns="42737" anchor="b" anchorCtr="1" compatLnSpc="0"/>
          <a:lstStyle/>
          <a:p>
            <a:pPr algn="ctr" hangingPunct="0">
              <a:defRPr sz="1400"/>
            </a:pPr>
            <a:endParaRPr lang="cs-CZ" sz="13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018376" y="9723052"/>
            <a:ext cx="3080891" cy="511395"/>
          </a:xfrm>
          <a:prstGeom prst="rect">
            <a:avLst/>
          </a:prstGeom>
          <a:noFill/>
          <a:ln>
            <a:noFill/>
          </a:ln>
        </p:spPr>
        <p:txBody>
          <a:bodyPr vert="horz" wrap="none" lIns="85473" tIns="42737" rIns="85473" bIns="42737" anchor="b" anchorCtr="1" compatLnSpc="0"/>
          <a:lstStyle/>
          <a:p>
            <a:pPr algn="r" hangingPunct="0">
              <a:defRPr sz="1400"/>
            </a:pPr>
            <a:fld id="{D057CEDC-DFBC-4F50-BCD4-F1C421B6D408}" type="slidenum">
              <a:pPr algn="r" hangingPunct="0">
                <a:defRPr sz="1400"/>
              </a:pPr>
              <a:t>‹#›</a:t>
            </a:fld>
            <a:endParaRPr lang="cs-CZ" sz="1300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42420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77875"/>
            <a:ext cx="5114925" cy="383698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09961" y="4861354"/>
            <a:ext cx="5679346" cy="46053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891" cy="51139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3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018376" y="0"/>
            <a:ext cx="3080891" cy="51139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3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9723052"/>
            <a:ext cx="3080891" cy="51139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3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018376" y="9723052"/>
            <a:ext cx="3080891" cy="51139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3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C9A4EFAD-40F8-48EF-B82F-5E95321924A3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8628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09961" y="4861354"/>
            <a:ext cx="5679346" cy="307777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09961" y="4861354"/>
            <a:ext cx="5679346" cy="307777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09961" y="4861354"/>
            <a:ext cx="5679346" cy="307777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09961" y="4861354"/>
            <a:ext cx="5679346" cy="307777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201392-71EE-4E1D-AB74-19CB456146CC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15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6DE825-09D9-435B-872A-A05421577668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14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03213"/>
            <a:ext cx="2286000" cy="650875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303213"/>
            <a:ext cx="6705600" cy="65087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E4C1A4-3C73-4F63-859D-C90123B0A6E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85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16C3D5-A87C-45A7-ADF0-2708759AEC2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171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05509E-27C9-436C-92E6-94B525231B22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2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562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12BECF-ADEA-480F-A778-C517B16D919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93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54F309-98D6-418B-A211-282DF237C045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454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FFEFA5-012B-47C6-BF26-6025666EB5F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11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D0FF9A-628D-439D-90CB-73E9E8B9CD0F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145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9E8E406-4643-4B74-B037-A8B96416D47A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451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CB9FBD-8838-4408-B9D6-7D8A4CFEF270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9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7959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5BAC2B9-6489-4766-9D9D-2A61DAD17CC7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3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71839" y="7062840"/>
            <a:ext cx="3215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cs-CZ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81720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FA9F32F-C477-442F-AB76-9124B8D11EEA}" type="slidenum">
              <a:t>‹#›</a:t>
            </a:fld>
            <a:endParaRPr lang="cs-CZ"/>
          </a:p>
        </p:txBody>
      </p:sp>
      <p:sp>
        <p:nvSpPr>
          <p:cNvPr id="5" name="Zástupný symbol pro nadpis 4"/>
          <p:cNvSpPr txBox="1">
            <a:spLocks noGrp="1"/>
          </p:cNvSpPr>
          <p:nvPr>
            <p:ph type="title"/>
          </p:nvPr>
        </p:nvSpPr>
        <p:spPr>
          <a:xfrm>
            <a:off x="507959" y="303840"/>
            <a:ext cx="9143280" cy="1271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6" name="Zástupný symbol pro text 5"/>
          <p:cNvSpPr txBox="1">
            <a:spLocks noGrp="1"/>
          </p:cNvSpPr>
          <p:nvPr>
            <p:ph type="body" idx="1"/>
          </p:nvPr>
        </p:nvSpPr>
        <p:spPr>
          <a:xfrm>
            <a:off x="507959" y="1783080"/>
            <a:ext cx="9143280" cy="5028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hangingPunct="1">
        <a:tabLst/>
        <a:defRPr lang="cs-CZ" sz="4400" b="0" i="0" u="none" strike="noStrike" kern="1200" spc="0">
          <a:ln>
            <a:noFill/>
          </a:ln>
          <a:solidFill>
            <a:srgbClr val="000000"/>
          </a:solidFill>
          <a:latin typeface="Arial" pitchFamily="34"/>
          <a:ea typeface="Microsoft YaHei" pitchFamily="2"/>
          <a:cs typeface="Arial" pitchFamily="34"/>
        </a:defRPr>
      </a:lvl1pPr>
    </p:titleStyle>
    <p:bodyStyle>
      <a:lvl1pPr marL="0" marR="0" indent="0" algn="l" rtl="0" hangingPunct="1">
        <a:spcBef>
          <a:spcPts val="0"/>
        </a:spcBef>
        <a:spcAft>
          <a:spcPts val="1417"/>
        </a:spcAft>
        <a:tabLst/>
        <a:defRPr lang="cs-CZ" sz="32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" pitchFamily="34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Manly_Peeke_-_Devonshire_characters_and_strange_events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/>
          <p:nvPr/>
        </p:nvSpPr>
        <p:spPr>
          <a:xfrm>
            <a:off x="1828800" y="190440"/>
            <a:ext cx="65019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Inovace vybavení  registrační číslo projektu </a:t>
            </a:r>
            <a:r>
              <a:rPr lang="cs-CZ" sz="1200" b="0" i="0" u="none" strike="noStrike" kern="1200" spc="0" baseline="0" smtClean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CZ.1.07/1.5.00/34.0325</a:t>
            </a: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787320" y="482760"/>
            <a:ext cx="85849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95520" y="5880240"/>
            <a:ext cx="6968880" cy="13428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</p:pic>
      <p:sp>
        <p:nvSpPr>
          <p:cNvPr id="5" name="TextovéPole 4"/>
          <p:cNvSpPr/>
          <p:nvPr/>
        </p:nvSpPr>
        <p:spPr>
          <a:xfrm>
            <a:off x="876239" y="5410079"/>
            <a:ext cx="8407080" cy="242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Tento výukový materiál vznikl v rámci Operačního programu Vzdělání pro konkurenceschopnost.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0" y="4838760"/>
            <a:ext cx="10337400" cy="39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i="0" u="none" strike="noStrike" kern="1200" spc="0" baseline="0" dirty="0">
                <a:ln>
                  <a:noFill/>
                </a:ln>
                <a:latin typeface="Times New Roman - 14" pitchFamily="18"/>
                <a:ea typeface="Microsoft YaHei" pitchFamily="2"/>
                <a:cs typeface="Mangal" pitchFamily="2"/>
              </a:rPr>
              <a:t>Materiál je určen k bezplatnému používání pro potřeby výuky a vzdělávání na všech typech škol a školských zařízení.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i="0" u="none" strike="noStrike" kern="1200" spc="0" baseline="0" dirty="0">
                <a:ln>
                  <a:noFill/>
                </a:ln>
                <a:latin typeface="Times New Roman - 14" pitchFamily="18"/>
                <a:ea typeface="Microsoft YaHei" pitchFamily="2"/>
                <a:cs typeface="Mangal" pitchFamily="2"/>
              </a:rPr>
              <a:t>Jakékoliv další používání podléhá autorskému zákonu.</a:t>
            </a:r>
          </a:p>
        </p:txBody>
      </p:sp>
      <p:sp>
        <p:nvSpPr>
          <p:cNvPr id="7" name="TextovéPole 6"/>
          <p:cNvSpPr/>
          <p:nvPr/>
        </p:nvSpPr>
        <p:spPr>
          <a:xfrm>
            <a:off x="355680" y="1295280"/>
            <a:ext cx="19047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Autor materiálu:</a:t>
            </a:r>
          </a:p>
        </p:txBody>
      </p:sp>
      <p:sp>
        <p:nvSpPr>
          <p:cNvPr id="8" name="TextovéPole 7"/>
          <p:cNvSpPr/>
          <p:nvPr/>
        </p:nvSpPr>
        <p:spPr>
          <a:xfrm>
            <a:off x="368279" y="1003320"/>
            <a:ext cx="21585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Název materiálu:	</a:t>
            </a:r>
          </a:p>
        </p:txBody>
      </p:sp>
      <p:sp>
        <p:nvSpPr>
          <p:cNvPr id="9" name="TextovéPole 8"/>
          <p:cNvSpPr/>
          <p:nvPr/>
        </p:nvSpPr>
        <p:spPr>
          <a:xfrm>
            <a:off x="-248592" y="2413080"/>
            <a:ext cx="4083672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Sada: 3_Materiály pro necvičící žáky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TextovéPole 9"/>
          <p:cNvSpPr/>
          <p:nvPr/>
        </p:nvSpPr>
        <p:spPr>
          <a:xfrm>
            <a:off x="6603840" y="2120760"/>
            <a:ext cx="1960560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Předmět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: Tělesná výchova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TextovéPole 10"/>
          <p:cNvSpPr/>
          <p:nvPr/>
        </p:nvSpPr>
        <p:spPr>
          <a:xfrm>
            <a:off x="355680" y="1828800"/>
            <a:ext cx="22093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Zařazení materiálu:</a:t>
            </a:r>
          </a:p>
        </p:txBody>
      </p:sp>
      <p:sp>
        <p:nvSpPr>
          <p:cNvPr id="12" name="TextovéPole 11"/>
          <p:cNvSpPr/>
          <p:nvPr/>
        </p:nvSpPr>
        <p:spPr>
          <a:xfrm>
            <a:off x="355680" y="2120760"/>
            <a:ext cx="114264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Šablona:</a:t>
            </a:r>
          </a:p>
        </p:txBody>
      </p:sp>
      <p:sp>
        <p:nvSpPr>
          <p:cNvPr id="13" name="TextovéPole 12"/>
          <p:cNvSpPr/>
          <p:nvPr/>
        </p:nvSpPr>
        <p:spPr>
          <a:xfrm>
            <a:off x="4394159" y="2478779"/>
            <a:ext cx="137124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Číslo DUM: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10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4" name="TextovéPole 13"/>
          <p:cNvSpPr/>
          <p:nvPr/>
        </p:nvSpPr>
        <p:spPr>
          <a:xfrm>
            <a:off x="355680" y="2946239"/>
            <a:ext cx="30729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Ověření materiálu ve výuce:</a:t>
            </a:r>
          </a:p>
        </p:txBody>
      </p:sp>
      <p:sp>
        <p:nvSpPr>
          <p:cNvPr id="15" name="TextovéPole 14"/>
          <p:cNvSpPr/>
          <p:nvPr/>
        </p:nvSpPr>
        <p:spPr>
          <a:xfrm>
            <a:off x="355680" y="3238560"/>
            <a:ext cx="17269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Datum ověření:</a:t>
            </a:r>
          </a:p>
        </p:txBody>
      </p:sp>
      <p:sp>
        <p:nvSpPr>
          <p:cNvPr id="16" name="TextovéPole 15"/>
          <p:cNvSpPr/>
          <p:nvPr/>
        </p:nvSpPr>
        <p:spPr>
          <a:xfrm>
            <a:off x="355680" y="3809880"/>
            <a:ext cx="86327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     Třída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:</a:t>
            </a:r>
          </a:p>
        </p:txBody>
      </p:sp>
      <p:sp>
        <p:nvSpPr>
          <p:cNvPr id="17" name="TextovéPole 16"/>
          <p:cNvSpPr/>
          <p:nvPr/>
        </p:nvSpPr>
        <p:spPr>
          <a:xfrm>
            <a:off x="355680" y="3530520"/>
            <a:ext cx="175211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Ověřující učitel:</a:t>
            </a:r>
          </a:p>
        </p:txBody>
      </p:sp>
      <p:sp>
        <p:nvSpPr>
          <p:cNvPr id="18" name="TextovéPole 17"/>
          <p:cNvSpPr/>
          <p:nvPr/>
        </p:nvSpPr>
        <p:spPr>
          <a:xfrm>
            <a:off x="2400478" y="1003320"/>
            <a:ext cx="2535505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Tělesná kultura ve středověku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9" name="TextovéPole 18"/>
          <p:cNvSpPr/>
          <p:nvPr/>
        </p:nvSpPr>
        <p:spPr>
          <a:xfrm>
            <a:off x="2400479" y="1295280"/>
            <a:ext cx="17776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Mgr. Lea Doudová</a:t>
            </a:r>
          </a:p>
        </p:txBody>
      </p:sp>
      <p:sp>
        <p:nvSpPr>
          <p:cNvPr id="20" name="TextovéPole 19"/>
          <p:cNvSpPr/>
          <p:nvPr/>
        </p:nvSpPr>
        <p:spPr>
          <a:xfrm>
            <a:off x="1244520" y="2120760"/>
            <a:ext cx="51811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Inovace a zkvalitnění výuky prostřednictvím ICT (III/2)</a:t>
            </a:r>
          </a:p>
        </p:txBody>
      </p:sp>
      <p:sp>
        <p:nvSpPr>
          <p:cNvPr id="21" name="TextovéPole 20"/>
          <p:cNvSpPr/>
          <p:nvPr/>
        </p:nvSpPr>
        <p:spPr>
          <a:xfrm>
            <a:off x="6386685" y="2419275"/>
            <a:ext cx="16261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R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očník: první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3" name="TextovéPole 22"/>
          <p:cNvSpPr/>
          <p:nvPr/>
        </p:nvSpPr>
        <p:spPr>
          <a:xfrm>
            <a:off x="8051760" y="2387520"/>
            <a:ext cx="1320480" cy="455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4" name="TextovéPole 23"/>
          <p:cNvSpPr/>
          <p:nvPr/>
        </p:nvSpPr>
        <p:spPr>
          <a:xfrm>
            <a:off x="1892160" y="3517920"/>
            <a:ext cx="228600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Mgr. Lea Doudová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5" name="TextovéPole 24"/>
          <p:cNvSpPr/>
          <p:nvPr/>
        </p:nvSpPr>
        <p:spPr>
          <a:xfrm>
            <a:off x="2082600" y="3809880"/>
            <a:ext cx="105407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1. B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6" name="TextovéPole 25"/>
          <p:cNvSpPr/>
          <p:nvPr/>
        </p:nvSpPr>
        <p:spPr>
          <a:xfrm>
            <a:off x="2400479" y="3238560"/>
            <a:ext cx="91403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23.</a:t>
            </a:r>
            <a:r>
              <a:rPr lang="cs-CZ" sz="12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5. 2013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Výcvik v akademiích pro dvorskou šlechtu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3496" y="2585864"/>
            <a:ext cx="9143280" cy="3539088"/>
          </a:xfrm>
        </p:spPr>
        <p:txBody>
          <a:bodyPr/>
          <a:lstStyle/>
          <a:p>
            <a:r>
              <a:rPr lang="cs-CZ" dirty="0" smtClean="0"/>
              <a:t>Akademie vznikají v 16. století </a:t>
            </a:r>
          </a:p>
          <a:p>
            <a:r>
              <a:rPr lang="cs-CZ" dirty="0" smtClean="0"/>
              <a:t>Jedná se o speciální výcviková zřízení</a:t>
            </a:r>
          </a:p>
          <a:p>
            <a:r>
              <a:rPr lang="cs-CZ" dirty="0" smtClean="0"/>
              <a:t>Šlechta se zde učí jízdě na koni, šermu, střelbě a tanci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4920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Tělesná kultura rytířů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3496" y="2009800"/>
            <a:ext cx="6696744" cy="3600400"/>
          </a:xfrm>
        </p:spPr>
        <p:txBody>
          <a:bodyPr/>
          <a:lstStyle/>
          <a:p>
            <a:r>
              <a:rPr lang="cs-CZ" dirty="0" smtClean="0"/>
              <a:t>Rytíř byl člen královské vojenské družiny</a:t>
            </a:r>
          </a:p>
          <a:p>
            <a:r>
              <a:rPr lang="cs-CZ" dirty="0" smtClean="0"/>
              <a:t>Měl být zbožný, statečný, věrný králi, oddaný dámě, ochotný pomoci</a:t>
            </a:r>
          </a:p>
          <a:p>
            <a:r>
              <a:rPr lang="cs-CZ" dirty="0" smtClean="0"/>
              <a:t>Jeho výchova byla organizovaná</a:t>
            </a:r>
          </a:p>
          <a:p>
            <a:r>
              <a:rPr lang="cs-CZ" dirty="0"/>
              <a:t>Ž</a:t>
            </a:r>
            <a:r>
              <a:rPr lang="cs-CZ" dirty="0" smtClean="0"/>
              <a:t>ivotní </a:t>
            </a:r>
            <a:r>
              <a:rPr lang="cs-CZ" dirty="0"/>
              <a:t>náplní byl </a:t>
            </a:r>
            <a:r>
              <a:rPr lang="cs-CZ" dirty="0" smtClean="0"/>
              <a:t>boj</a:t>
            </a:r>
            <a:endParaRPr lang="cs-CZ" dirty="0"/>
          </a:p>
        </p:txBody>
      </p:sp>
      <p:pic>
        <p:nvPicPr>
          <p:cNvPr id="3074" name="Picture 2" descr="File:Surcoat (PSF)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280" y="2081807"/>
            <a:ext cx="2088232" cy="4655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36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Výchova rytířů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3496" y="2585864"/>
            <a:ext cx="9143280" cy="3539088"/>
          </a:xfrm>
        </p:spPr>
        <p:txBody>
          <a:bodyPr/>
          <a:lstStyle/>
          <a:p>
            <a:r>
              <a:rPr lang="cs-CZ" dirty="0" smtClean="0"/>
              <a:t>Do 7 let v rodině</a:t>
            </a:r>
          </a:p>
          <a:p>
            <a:r>
              <a:rPr lang="cs-CZ" dirty="0" smtClean="0"/>
              <a:t>7 – 14 let – páže – společenské chování, obsluha stolu, otužování, sedm rytířských ctností</a:t>
            </a:r>
          </a:p>
          <a:p>
            <a:r>
              <a:rPr lang="cs-CZ" dirty="0" smtClean="0"/>
              <a:t>14 – 18 let panoš – přibyla účast na rytířských hrách a turnajích</a:t>
            </a:r>
          </a:p>
          <a:p>
            <a:r>
              <a:rPr lang="cs-CZ" dirty="0" smtClean="0"/>
              <a:t>18 let – pasování na rytíře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280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Sedm rytířských ctností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1528" y="2513856"/>
            <a:ext cx="3744416" cy="3960440"/>
          </a:xfrm>
        </p:spPr>
        <p:txBody>
          <a:bodyPr/>
          <a:lstStyle/>
          <a:p>
            <a:pPr marL="108000" indent="0">
              <a:buNone/>
            </a:pPr>
            <a:r>
              <a:rPr lang="cs-CZ" u="sng" dirty="0" smtClean="0"/>
              <a:t>Fyzické dovednosti</a:t>
            </a:r>
          </a:p>
          <a:p>
            <a:pPr marL="108000" indent="0">
              <a:buNone/>
            </a:pPr>
            <a:r>
              <a:rPr lang="cs-CZ" dirty="0" smtClean="0"/>
              <a:t>Jízda na koni</a:t>
            </a:r>
          </a:p>
          <a:p>
            <a:pPr marL="108000" indent="0">
              <a:buNone/>
            </a:pPr>
            <a:r>
              <a:rPr lang="cs-CZ" dirty="0" smtClean="0"/>
              <a:t>Střelba z luku</a:t>
            </a:r>
          </a:p>
          <a:p>
            <a:pPr marL="108000" indent="0">
              <a:buNone/>
            </a:pPr>
            <a:r>
              <a:rPr lang="cs-CZ" dirty="0" smtClean="0"/>
              <a:t>Zápas</a:t>
            </a:r>
          </a:p>
          <a:p>
            <a:pPr marL="108000" indent="0">
              <a:buNone/>
            </a:pPr>
            <a:r>
              <a:rPr lang="cs-CZ" dirty="0" smtClean="0"/>
              <a:t>Šerm </a:t>
            </a:r>
          </a:p>
          <a:p>
            <a:pPr marL="108000" indent="0">
              <a:buNone/>
            </a:pPr>
            <a:r>
              <a:rPr lang="cs-CZ" dirty="0" smtClean="0"/>
              <a:t>Lov</a:t>
            </a: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5296024" y="2513856"/>
            <a:ext cx="3744416" cy="35390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tabLst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marL="108000" indent="0">
              <a:buNone/>
            </a:pPr>
            <a:r>
              <a:rPr lang="cs-CZ" u="sng" dirty="0" smtClean="0"/>
              <a:t>Duševní dovednosti</a:t>
            </a:r>
          </a:p>
          <a:p>
            <a:pPr marL="108000" indent="0">
              <a:buFont typeface="StarSymbol"/>
              <a:buNone/>
            </a:pPr>
            <a:r>
              <a:rPr lang="cs-CZ" dirty="0" smtClean="0"/>
              <a:t>Hra v šachy</a:t>
            </a:r>
          </a:p>
          <a:p>
            <a:pPr marL="108000" indent="0">
              <a:buFont typeface="StarSymbol"/>
              <a:buNone/>
            </a:pPr>
            <a:r>
              <a:rPr lang="cs-CZ" dirty="0" smtClean="0"/>
              <a:t>Přednes veršů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398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Rytířské turnaje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1528" y="1505744"/>
            <a:ext cx="8640960" cy="5400600"/>
          </a:xfrm>
        </p:spPr>
        <p:txBody>
          <a:bodyPr/>
          <a:lstStyle/>
          <a:p>
            <a:pPr marL="108000" indent="0">
              <a:buNone/>
            </a:pPr>
            <a:r>
              <a:rPr lang="cs-CZ" dirty="0" smtClean="0"/>
              <a:t>Vznikly koncem 11. století</a:t>
            </a:r>
          </a:p>
          <a:p>
            <a:pPr marL="108000" indent="0">
              <a:buNone/>
            </a:pPr>
            <a:r>
              <a:rPr lang="cs-CZ" dirty="0" smtClean="0"/>
              <a:t>Byly cvičnou formou souboje </a:t>
            </a:r>
          </a:p>
          <a:p>
            <a:pPr marL="108000" indent="0">
              <a:buNone/>
            </a:pPr>
            <a:r>
              <a:rPr lang="cs-CZ" dirty="0" smtClean="0"/>
              <a:t>Prověřovaly fyzickou zdatnost</a:t>
            </a:r>
          </a:p>
          <a:p>
            <a:pPr marL="108000" indent="0">
              <a:buNone/>
            </a:pPr>
            <a:endParaRPr lang="cs-CZ" dirty="0" smtClean="0"/>
          </a:p>
          <a:p>
            <a:pPr marL="108000" indent="0">
              <a:buNone/>
            </a:pPr>
            <a:r>
              <a:rPr lang="cs-CZ" dirty="0" err="1" smtClean="0"/>
              <a:t>Buhurt</a:t>
            </a:r>
            <a:r>
              <a:rPr lang="cs-CZ" dirty="0" smtClean="0"/>
              <a:t> – skupinový souboj</a:t>
            </a:r>
          </a:p>
          <a:p>
            <a:pPr marL="108000" indent="0">
              <a:buNone/>
            </a:pPr>
            <a:r>
              <a:rPr lang="cs-CZ" dirty="0" err="1" smtClean="0"/>
              <a:t>Tjost</a:t>
            </a:r>
            <a:r>
              <a:rPr lang="cs-CZ" dirty="0" smtClean="0"/>
              <a:t> – individuální souboj</a:t>
            </a:r>
          </a:p>
          <a:p>
            <a:pPr marL="108000" indent="0">
              <a:buNone/>
            </a:pPr>
            <a:endParaRPr lang="cs-CZ" dirty="0" smtClean="0"/>
          </a:p>
        </p:txBody>
      </p:sp>
      <p:pic>
        <p:nvPicPr>
          <p:cNvPr id="2050" name="Picture 2" descr="File:Tournament bavarian engrav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080" y="3810000"/>
            <a:ext cx="4392488" cy="257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77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088800"/>
              </p:ext>
            </p:extLst>
          </p:nvPr>
        </p:nvGraphicFramePr>
        <p:xfrm>
          <a:off x="1047552" y="2369840"/>
          <a:ext cx="8147572" cy="187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Objekt prostředí balíčkovače" showAsIcon="1" r:id="rId3" imgW="2985120" imgH="685800" progId="Package">
                  <p:embed/>
                </p:oleObj>
              </mc:Choice>
              <mc:Fallback>
                <p:oleObj name="Objekt prostředí balíčkovače" showAsIcon="1" r:id="rId3" imgW="2985120" imgH="685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7552" y="2369840"/>
                        <a:ext cx="8147572" cy="1872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931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928959" y="5535360"/>
            <a:ext cx="4343040" cy="1561680"/>
          </a:xfrm>
          <a:custGeom>
            <a:avLst/>
            <a:gdLst>
              <a:gd name="f0" fmla="val 0"/>
              <a:gd name="f1" fmla="val 1562100"/>
              <a:gd name="f2" fmla="val 434213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4342131" h="1562101">
                <a:moveTo>
                  <a:pt x="f0" y="f1"/>
                </a:moveTo>
                <a:lnTo>
                  <a:pt x="f0" y="f0"/>
                </a:lnTo>
                <a:lnTo>
                  <a:pt x="f2" y="f0"/>
                </a:lnTo>
                <a:lnTo>
                  <a:pt x="f2" y="f1"/>
                </a:lnTo>
                <a:close/>
              </a:path>
            </a:pathLst>
          </a:custGeom>
          <a:noFill/>
          <a:ln w="12600">
            <a:solidFill>
              <a:srgbClr val="000000"/>
            </a:solidFill>
            <a:prstDash val="solid"/>
            <a:round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3096000" y="5832000"/>
            <a:ext cx="3962160" cy="820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Autor: Mgr. Lea Doudová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Gymnázium Pierra de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Coubertina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, Tábor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doudova@gymtacz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k</a:t>
            </a: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věten 2013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extovéPole 3"/>
          <p:cNvSpPr/>
          <p:nvPr/>
        </p:nvSpPr>
        <p:spPr>
          <a:xfrm>
            <a:off x="2448000" y="4618080"/>
            <a:ext cx="5231880" cy="637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Objekty, použité k vytvoření sešitu, jsou součástí SW Smart Notebook nebo pocházejí z veřejných knihoven obrázků (public domain) nebo jsou vlastní originální tvorbou autora.</a:t>
            </a:r>
          </a:p>
        </p:txBody>
      </p:sp>
      <p:sp>
        <p:nvSpPr>
          <p:cNvPr id="5" name="TextovéPole 4"/>
          <p:cNvSpPr/>
          <p:nvPr/>
        </p:nvSpPr>
        <p:spPr>
          <a:xfrm>
            <a:off x="228600" y="203040"/>
            <a:ext cx="4927320" cy="318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5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20" pitchFamily="18"/>
                <a:ea typeface="Microsoft YaHei" pitchFamily="2"/>
                <a:cs typeface="Mangal" pitchFamily="2"/>
              </a:rPr>
              <a:t>Seznam použité literatury a pramenů: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503999" y="571680"/>
            <a:ext cx="9360000" cy="31974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r>
              <a:rPr lang="cs-CZ" sz="1200" dirty="0"/>
              <a:t>KRÁTKÝ, F.: Dějiny tělesné výchovy I. Praha </a:t>
            </a:r>
            <a:r>
              <a:rPr lang="cs-CZ" sz="1200" dirty="0" smtClean="0"/>
              <a:t>1974</a:t>
            </a:r>
          </a:p>
          <a:p>
            <a:pPr lvl="0"/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r>
              <a:rPr lang="cs-CZ" sz="1200" dirty="0"/>
              <a:t>OLIVOVÁ, V.: Lidé a hry. Historická geneze sportu. Praha </a:t>
            </a:r>
            <a:r>
              <a:rPr lang="cs-CZ" sz="1200" dirty="0" smtClean="0"/>
              <a:t>1979</a:t>
            </a:r>
          </a:p>
          <a:p>
            <a:pPr lvl="0"/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r>
              <a:rPr lang="cs-CZ" sz="1200" dirty="0" err="1" smtClean="0"/>
              <a:t>Soubor:Meyerheim</a:t>
            </a:r>
            <a:r>
              <a:rPr lang="cs-CZ" sz="1200" dirty="0" smtClean="0"/>
              <a:t> </a:t>
            </a:r>
            <a:r>
              <a:rPr lang="cs-CZ" sz="1200" dirty="0"/>
              <a:t>Versteckspiel.jpg. [online]. 3.1.2006. [cit. 2013-05-18]. Dostupné z: http://cs.wikipedia.org/wiki/Soubor:Meyerheim_Versteckspiel.jpg 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endParaRPr lang="cs-CZ" sz="1200" dirty="0"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r>
              <a:rPr lang="en-US" sz="1200" dirty="0"/>
              <a:t>File:Manly </a:t>
            </a:r>
            <a:r>
              <a:rPr lang="en-US" sz="1200" dirty="0" err="1"/>
              <a:t>Peeke</a:t>
            </a:r>
            <a:r>
              <a:rPr lang="en-US" sz="1200" dirty="0"/>
              <a:t> - Devonshire characters and strange events.jpg. [online]. 6.10.2010. [cit. 2013-05-18]. </a:t>
            </a:r>
            <a:r>
              <a:rPr lang="en-US" sz="1200" dirty="0" err="1"/>
              <a:t>Dostupné</a:t>
            </a:r>
            <a:r>
              <a:rPr lang="en-US" sz="1200" dirty="0"/>
              <a:t> z: </a:t>
            </a:r>
            <a:r>
              <a:rPr lang="en-US" sz="1200" dirty="0">
                <a:hlinkClick r:id="rId3"/>
              </a:rPr>
              <a:t>http://commons.wikimedia.org/wiki/File:Manly_Peeke_-_</a:t>
            </a:r>
            <a:r>
              <a:rPr lang="en-US" sz="1200" dirty="0" smtClean="0">
                <a:hlinkClick r:id="rId3"/>
              </a:rPr>
              <a:t>Devonshire_characters_and_strange_events.jpg</a:t>
            </a:r>
            <a:endParaRPr lang="cs-CZ" sz="1200" dirty="0" smtClean="0"/>
          </a:p>
          <a:p>
            <a:pPr lvl="0"/>
            <a:endParaRPr lang="cs-CZ" sz="1200" dirty="0"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r>
              <a:rPr lang="cs-CZ" sz="1200" dirty="0"/>
              <a:t>File:Surcoat (PSF).</a:t>
            </a:r>
            <a:r>
              <a:rPr lang="cs-CZ" sz="1200" dirty="0" err="1"/>
              <a:t>svg</a:t>
            </a:r>
            <a:r>
              <a:rPr lang="cs-CZ" sz="1200" dirty="0"/>
              <a:t>. [online]. 2.12.2007. [cit. 2013-05-18]. Dostupné z: http://commons.wikimedia.org/wiki/File:Surcoat_%28PSF%29.svg </a:t>
            </a:r>
            <a:endParaRPr lang="cs-CZ" sz="1200" dirty="0" smtClean="0"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endParaRPr lang="cs-CZ" sz="1200" b="0" i="0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r>
              <a:rPr lang="cs-CZ" sz="1200" dirty="0"/>
              <a:t>File:Tournament </a:t>
            </a:r>
            <a:r>
              <a:rPr lang="cs-CZ" sz="1200" dirty="0" err="1"/>
              <a:t>bavarian</a:t>
            </a:r>
            <a:r>
              <a:rPr lang="cs-CZ" sz="1200" dirty="0"/>
              <a:t> engraving.png. [online]. 4. 12. 2005, 15:24. [cit. 2013-05-18]. Dostupné z: http://commons.wikimedia.org/wiki/File:Tournament_bavarian_engraving.png?uselang=cs#file </a:t>
            </a:r>
            <a:endParaRPr lang="cs-CZ" sz="1200" b="1" dirty="0"/>
          </a:p>
          <a:p>
            <a:pPr lvl="0"/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2487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7959" y="601226"/>
            <a:ext cx="914328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Tělesná kultura ve středověku</a:t>
            </a:r>
            <a:endParaRPr lang="cs-CZ" dirty="0"/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>
          <a:xfrm>
            <a:off x="543496" y="1865784"/>
            <a:ext cx="9143280" cy="5472608"/>
          </a:xfrm>
        </p:spPr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indent="0" algn="ctr" hangingPunct="0">
              <a:buNone/>
            </a:pPr>
            <a:r>
              <a:rPr lang="cs-CZ" dirty="0" smtClean="0">
                <a:latin typeface="Arial" pitchFamily="18"/>
                <a:cs typeface="Mangal" pitchFamily="2"/>
              </a:rPr>
              <a:t>Byla výrazně ovlivněna křesťanstvím, které </a:t>
            </a:r>
          </a:p>
          <a:p>
            <a:pPr marL="0" indent="0" hangingPunct="0">
              <a:lnSpc>
                <a:spcPct val="150000"/>
              </a:lnSpc>
              <a:buNone/>
            </a:pPr>
            <a:r>
              <a:rPr lang="cs-CZ" dirty="0" smtClean="0">
                <a:latin typeface="Arial" pitchFamily="18"/>
                <a:cs typeface="Mangal" pitchFamily="2"/>
              </a:rPr>
              <a:t>a) </a:t>
            </a:r>
            <a:r>
              <a:rPr lang="cs-CZ" dirty="0">
                <a:latin typeface="Arial" pitchFamily="18"/>
                <a:cs typeface="Mangal" pitchFamily="2"/>
              </a:rPr>
              <a:t>s</a:t>
            </a:r>
            <a:r>
              <a:rPr lang="cs-CZ" dirty="0" smtClean="0">
                <a:latin typeface="Arial" pitchFamily="18"/>
                <a:cs typeface="Mangal" pitchFamily="2"/>
              </a:rPr>
              <a:t>e stavělo nepřátelsky k antickému dědictví </a:t>
            </a:r>
          </a:p>
          <a:p>
            <a:pPr marL="0" indent="0" hangingPunct="0">
              <a:lnSpc>
                <a:spcPct val="150000"/>
              </a:lnSpc>
              <a:buNone/>
            </a:pPr>
            <a:r>
              <a:rPr lang="cs-CZ" dirty="0" smtClean="0">
                <a:latin typeface="Arial" pitchFamily="18"/>
                <a:cs typeface="Mangal" pitchFamily="2"/>
              </a:rPr>
              <a:t>b) se zaměřovalo hlavně na posmrtný život</a:t>
            </a:r>
          </a:p>
          <a:p>
            <a:pPr marL="0" indent="0" hangingPunct="0">
              <a:lnSpc>
                <a:spcPct val="150000"/>
              </a:lnSpc>
              <a:buNone/>
            </a:pPr>
            <a:r>
              <a:rPr lang="cs-CZ" dirty="0" smtClean="0">
                <a:latin typeface="Arial" pitchFamily="18"/>
                <a:cs typeface="Mangal" pitchFamily="2"/>
              </a:rPr>
              <a:t>c) mělo odpor k lidskému tělu a tím i k tělesné výchově</a:t>
            </a:r>
          </a:p>
          <a:p>
            <a:pPr marL="0" indent="0" hangingPunct="0">
              <a:lnSpc>
                <a:spcPct val="150000"/>
              </a:lnSpc>
              <a:buNone/>
            </a:pPr>
            <a:r>
              <a:rPr lang="cs-CZ" dirty="0" smtClean="0">
                <a:latin typeface="Arial" pitchFamily="18"/>
                <a:cs typeface="Mangal" pitchFamily="2"/>
              </a:rPr>
              <a:t>d) přesto umožnilo vznik zbožného hrdiny – rytíře</a:t>
            </a:r>
          </a:p>
          <a:p>
            <a:pPr marL="0" lvl="0" indent="0" algn="ctr" hangingPunct="0">
              <a:buNone/>
            </a:pPr>
            <a:endParaRPr lang="cs-CZ" dirty="0">
              <a:latin typeface="Arial" pitchFamily="18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7959" y="262672"/>
            <a:ext cx="9143280" cy="1354217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Tělesná kultura se ve středověku rozvíjela</a:t>
            </a:r>
            <a:endParaRPr lang="cs-CZ" dirty="0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255464" y="3954016"/>
            <a:ext cx="6120680" cy="2575064"/>
          </a:xfrm>
        </p:spPr>
        <p:txBody>
          <a:bodyPr wrap="square">
            <a:spAutoFit/>
          </a:bodyPr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lvl="0">
              <a:lnSpc>
                <a:spcPct val="150000"/>
              </a:lnSpc>
            </a:pPr>
            <a:r>
              <a:rPr lang="cs-CZ" dirty="0" smtClean="0">
                <a:latin typeface="" pitchFamily="18"/>
              </a:rPr>
              <a:t>Na venkově</a:t>
            </a:r>
            <a:endParaRPr lang="cs-CZ" dirty="0">
              <a:latin typeface="" pitchFamily="18"/>
            </a:endParaRPr>
          </a:p>
          <a:p>
            <a:pPr lvl="0">
              <a:lnSpc>
                <a:spcPct val="150000"/>
              </a:lnSpc>
            </a:pPr>
            <a:r>
              <a:rPr lang="cs-CZ" dirty="0" smtClean="0">
                <a:latin typeface="" pitchFamily="18"/>
              </a:rPr>
              <a:t>Ve městech</a:t>
            </a:r>
            <a:endParaRPr lang="cs-CZ" dirty="0">
              <a:latin typeface="" pitchFamily="18"/>
            </a:endParaRPr>
          </a:p>
          <a:p>
            <a:pPr lvl="0">
              <a:lnSpc>
                <a:spcPct val="150000"/>
              </a:lnSpc>
            </a:pPr>
            <a:r>
              <a:rPr lang="cs-CZ" dirty="0" smtClean="0">
                <a:latin typeface="" pitchFamily="18"/>
              </a:rPr>
              <a:t>Na královských dvorech - rytíři</a:t>
            </a:r>
            <a:endParaRPr lang="cs-CZ" dirty="0">
              <a:latin typeface="" pitchFamily="18"/>
            </a:endParaRPr>
          </a:p>
        </p:txBody>
      </p:sp>
      <p:pic>
        <p:nvPicPr>
          <p:cNvPr id="2050" name="Picture 2" descr="http://upload.wikimedia.org/wikipedia/commons/0/0a/Meyerheim_Versteckspi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008" y="2028075"/>
            <a:ext cx="4005471" cy="333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7959" y="303840"/>
            <a:ext cx="9143280" cy="769856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Tělesná kultura na venkově</a:t>
            </a:r>
            <a:endParaRPr lang="cs-CZ" dirty="0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471488" y="1289720"/>
            <a:ext cx="9180553" cy="5688360"/>
          </a:xfrm>
        </p:spPr>
        <p:txBody>
          <a:bodyPr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lvl="0"/>
            <a:r>
              <a:rPr lang="cs-CZ" dirty="0" smtClean="0">
                <a:latin typeface="" pitchFamily="18"/>
              </a:rPr>
              <a:t>Vycházela ze starých zvyků  a tradic</a:t>
            </a:r>
          </a:p>
          <a:p>
            <a:r>
              <a:rPr lang="cs-CZ" dirty="0">
                <a:latin typeface="" pitchFamily="18"/>
              </a:rPr>
              <a:t>Jednalo se přirozený pohyb, ne o záměrné cvičení</a:t>
            </a:r>
          </a:p>
          <a:p>
            <a:pPr lvl="0"/>
            <a:r>
              <a:rPr lang="cs-CZ" dirty="0" smtClean="0">
                <a:latin typeface="" pitchFamily="18"/>
              </a:rPr>
              <a:t>Hry a zábava byla spojena s ročními obdobími a prací na poli</a:t>
            </a:r>
          </a:p>
          <a:p>
            <a:pPr lvl="0"/>
            <a:r>
              <a:rPr lang="cs-CZ" dirty="0" smtClean="0">
                <a:latin typeface="" pitchFamily="18"/>
              </a:rPr>
              <a:t>Děti hrály různé běžecké, míčové a pálkovací hry</a:t>
            </a:r>
          </a:p>
          <a:p>
            <a:pPr lvl="0"/>
            <a:r>
              <a:rPr lang="cs-CZ" dirty="0" smtClean="0">
                <a:latin typeface="" pitchFamily="18"/>
              </a:rPr>
              <a:t>Dospělí většinou tančili, zápasili nebo lovili</a:t>
            </a:r>
          </a:p>
          <a:p>
            <a:pPr lvl="0"/>
            <a:r>
              <a:rPr lang="cs-CZ" dirty="0" smtClean="0">
                <a:latin typeface="" pitchFamily="18"/>
              </a:rPr>
              <a:t>S rozšiřováním křesťanství a feudálních vztahů byly tyto aktivity omezovány</a:t>
            </a:r>
          </a:p>
          <a:p>
            <a:pPr lvl="0"/>
            <a:endParaRPr lang="cs-CZ" dirty="0">
              <a:latin typeface="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7959" y="601226"/>
            <a:ext cx="914328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Tělesná kultura ve městech</a:t>
            </a:r>
            <a:endParaRPr lang="cs-CZ" dirty="0"/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>
          <a:xfrm>
            <a:off x="507959" y="2640635"/>
            <a:ext cx="9143280" cy="3313728"/>
          </a:xfrm>
        </p:spPr>
        <p:txBody>
          <a:bodyPr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hangingPunct="0">
              <a:lnSpc>
                <a:spcPct val="150000"/>
              </a:lnSpc>
              <a:buNone/>
            </a:pPr>
            <a:r>
              <a:rPr lang="cs-CZ" dirty="0" smtClean="0">
                <a:latin typeface="Arial" pitchFamily="18"/>
                <a:cs typeface="Mangal" pitchFamily="2"/>
              </a:rPr>
              <a:t>Odvíjela se od poddanského postavení měst vůči panovníkovi a jím přidělených práv</a:t>
            </a:r>
          </a:p>
          <a:p>
            <a:pPr marL="0" lvl="0" indent="0" hangingPunct="0">
              <a:lnSpc>
                <a:spcPct val="150000"/>
              </a:lnSpc>
              <a:buNone/>
            </a:pPr>
            <a:r>
              <a:rPr lang="cs-CZ" dirty="0" smtClean="0">
                <a:latin typeface="Arial" pitchFamily="18"/>
                <a:cs typeface="Mangal" pitchFamily="2"/>
              </a:rPr>
              <a:t>Od 16. století ji ovlivnil vznik dvorské šlechty</a:t>
            </a:r>
          </a:p>
          <a:p>
            <a:pPr marL="0" lvl="0" indent="0" hangingPunct="0">
              <a:lnSpc>
                <a:spcPct val="150000"/>
              </a:lnSpc>
              <a:buNone/>
            </a:pPr>
            <a:endParaRPr lang="cs-CZ" dirty="0">
              <a:latin typeface="Arial" pitchFamily="18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K městské tělesné kultuře patřili:</a:t>
            </a:r>
            <a:endParaRPr lang="cs-CZ" dirty="0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43496" y="2081808"/>
            <a:ext cx="9143280" cy="3683104"/>
          </a:xfrm>
        </p:spPr>
        <p:txBody>
          <a:bodyPr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marL="0" lvl="0" indent="0" hangingPunct="0">
              <a:lnSpc>
                <a:spcPct val="150000"/>
              </a:lnSpc>
              <a:buNone/>
            </a:pPr>
            <a:r>
              <a:rPr lang="cs-CZ" dirty="0">
                <a:latin typeface="Arial" pitchFamily="18"/>
                <a:cs typeface="Mangal" pitchFamily="2"/>
              </a:rPr>
              <a:t>Lidové hry a zábava </a:t>
            </a:r>
            <a:r>
              <a:rPr lang="cs-CZ" dirty="0" smtClean="0">
                <a:latin typeface="Arial" pitchFamily="18"/>
                <a:cs typeface="Mangal" pitchFamily="2"/>
              </a:rPr>
              <a:t> </a:t>
            </a:r>
            <a:endParaRPr lang="cs-CZ" dirty="0">
              <a:latin typeface="Arial" pitchFamily="18"/>
              <a:cs typeface="Mangal" pitchFamily="2"/>
            </a:endParaRPr>
          </a:p>
          <a:p>
            <a:pPr marL="0" lvl="0" indent="0" hangingPunct="0">
              <a:lnSpc>
                <a:spcPct val="150000"/>
              </a:lnSpc>
              <a:buNone/>
            </a:pPr>
            <a:r>
              <a:rPr lang="cs-CZ" dirty="0">
                <a:latin typeface="Arial" pitchFamily="18"/>
                <a:cs typeface="Mangal" pitchFamily="2"/>
              </a:rPr>
              <a:t>Branný výcvik </a:t>
            </a:r>
          </a:p>
          <a:p>
            <a:pPr marL="0" lvl="0" indent="0" hangingPunct="0">
              <a:lnSpc>
                <a:spcPct val="150000"/>
              </a:lnSpc>
              <a:buNone/>
            </a:pPr>
            <a:r>
              <a:rPr lang="cs-CZ" dirty="0">
                <a:latin typeface="Arial" pitchFamily="18"/>
                <a:cs typeface="Mangal" pitchFamily="2"/>
              </a:rPr>
              <a:t>S</a:t>
            </a:r>
            <a:r>
              <a:rPr lang="cs-CZ" dirty="0" smtClean="0">
                <a:latin typeface="Arial" pitchFamily="18"/>
                <a:cs typeface="Mangal" pitchFamily="2"/>
              </a:rPr>
              <a:t>outěže a hry pořádané při trzích a slavnostech</a:t>
            </a:r>
          </a:p>
          <a:p>
            <a:pPr marL="0" lvl="0" indent="0" hangingPunct="0">
              <a:lnSpc>
                <a:spcPct val="150000"/>
              </a:lnSpc>
              <a:buNone/>
            </a:pPr>
            <a:r>
              <a:rPr lang="cs-CZ" dirty="0" smtClean="0">
                <a:latin typeface="Arial" pitchFamily="18"/>
                <a:cs typeface="Mangal" pitchFamily="2"/>
              </a:rPr>
              <a:t>Výcvik v akademiích pro dvorskou šlechtu</a:t>
            </a:r>
            <a:endParaRPr lang="cs-CZ" dirty="0">
              <a:latin typeface="Arial" pitchFamily="18"/>
              <a:cs typeface="Mangal" pitchFamily="2"/>
            </a:endParaRPr>
          </a:p>
          <a:p>
            <a:pPr marL="108000" lvl="0" indent="0">
              <a:buNone/>
            </a:pPr>
            <a:endParaRPr lang="cs-CZ" dirty="0">
              <a:latin typeface="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Lidové hry a zábava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1488" y="2729880"/>
            <a:ext cx="9143280" cy="3539088"/>
          </a:xfrm>
        </p:spPr>
        <p:txBody>
          <a:bodyPr/>
          <a:lstStyle/>
          <a:p>
            <a:r>
              <a:rPr lang="cs-CZ" dirty="0" smtClean="0"/>
              <a:t>Stejně jako na vesnicích se jednalo o míčové hry a běžecké závody</a:t>
            </a:r>
          </a:p>
          <a:p>
            <a:r>
              <a:rPr lang="cs-CZ" dirty="0" smtClean="0"/>
              <a:t>Napodobovala se rytířská cvičení</a:t>
            </a:r>
          </a:p>
          <a:p>
            <a:r>
              <a:rPr lang="cs-CZ" dirty="0" smtClean="0"/>
              <a:t>Rozvíjela se akrobacie a tanec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0879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Branný výcvik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1488" y="1577752"/>
            <a:ext cx="9143280" cy="3539088"/>
          </a:xfrm>
        </p:spPr>
        <p:txBody>
          <a:bodyPr/>
          <a:lstStyle/>
          <a:p>
            <a:r>
              <a:rPr lang="cs-CZ" dirty="0" smtClean="0"/>
              <a:t>Souvisel s právem města na obranu</a:t>
            </a:r>
          </a:p>
          <a:p>
            <a:r>
              <a:rPr lang="cs-CZ" dirty="0" smtClean="0"/>
              <a:t>Zpočátku byl organizován podle příslušnosti k cechu</a:t>
            </a:r>
          </a:p>
          <a:p>
            <a:r>
              <a:rPr lang="cs-CZ" dirty="0" smtClean="0"/>
              <a:t>Umožnil vznik městských škol zbraní</a:t>
            </a:r>
          </a:p>
          <a:p>
            <a:r>
              <a:rPr lang="cs-CZ" dirty="0" smtClean="0"/>
              <a:t>Jednalo se o šermířský a střelecký výcvik</a:t>
            </a:r>
            <a:endParaRPr lang="cs-CZ" dirty="0"/>
          </a:p>
        </p:txBody>
      </p:sp>
      <p:pic>
        <p:nvPicPr>
          <p:cNvPr id="3074" name="Picture 2" descr="File:Manly Peeke - Devonshire characters and strange eve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112" y="4414230"/>
            <a:ext cx="3384376" cy="289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82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Soutěže a hry při trzích a slavnostech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3496" y="2585864"/>
            <a:ext cx="9143280" cy="3539088"/>
          </a:xfrm>
        </p:spPr>
        <p:txBody>
          <a:bodyPr/>
          <a:lstStyle/>
          <a:p>
            <a:r>
              <a:rPr lang="cs-CZ" dirty="0" smtClean="0"/>
              <a:t>Akrobatická a kejklířská vystoupení</a:t>
            </a:r>
          </a:p>
          <a:p>
            <a:r>
              <a:rPr lang="cs-CZ" dirty="0" smtClean="0"/>
              <a:t>Běžecké soutěže pro ženy</a:t>
            </a:r>
          </a:p>
          <a:p>
            <a:r>
              <a:rPr lang="cs-CZ" dirty="0" smtClean="0"/>
              <a:t>Vzpírání a zápas pro muže</a:t>
            </a:r>
          </a:p>
          <a:p>
            <a:r>
              <a:rPr lang="cs-CZ" dirty="0" smtClean="0"/>
              <a:t>Střelecké soutěže </a:t>
            </a:r>
          </a:p>
          <a:p>
            <a:r>
              <a:rPr lang="cs-CZ" dirty="0" smtClean="0"/>
              <a:t>Tanec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16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1984</TotalTime>
  <Words>701</Words>
  <Application>Microsoft Office PowerPoint</Application>
  <PresentationFormat>Vlastní</PresentationFormat>
  <Paragraphs>112</Paragraphs>
  <Slides>16</Slides>
  <Notes>7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8" baseType="lpstr">
      <vt:lpstr>Výchozí</vt:lpstr>
      <vt:lpstr>Objekt prostředí balíčkovače</vt:lpstr>
      <vt:lpstr>Prezentace aplikace PowerPoint</vt:lpstr>
      <vt:lpstr>Tělesná kultura ve středověku</vt:lpstr>
      <vt:lpstr>Tělesná kultura se ve středověku rozvíjela</vt:lpstr>
      <vt:lpstr>Tělesná kultura na venkově</vt:lpstr>
      <vt:lpstr>Tělesná kultura ve městech</vt:lpstr>
      <vt:lpstr>K městské tělesné kultuře patřili:</vt:lpstr>
      <vt:lpstr>Lidové hry a zábava</vt:lpstr>
      <vt:lpstr>Branný výcvik</vt:lpstr>
      <vt:lpstr>Soutěže a hry při trzích a slavnostech</vt:lpstr>
      <vt:lpstr>Výcvik v akademiích pro dvorskou šlechtu</vt:lpstr>
      <vt:lpstr>Tělesná kultura rytířů</vt:lpstr>
      <vt:lpstr>Výchova rytířů</vt:lpstr>
      <vt:lpstr>Sedm rytířských ctností</vt:lpstr>
      <vt:lpstr>Rytířské turnaje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36</cp:revision>
  <cp:lastPrinted>2013-06-19T22:12:33Z</cp:lastPrinted>
  <dcterms:modified xsi:type="dcterms:W3CDTF">2014-06-10T13:08:12Z</dcterms:modified>
</cp:coreProperties>
</file>