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96" r:id="rId3"/>
    <p:sldId id="297" r:id="rId4"/>
    <p:sldId id="298" r:id="rId5"/>
    <p:sldId id="299" r:id="rId6"/>
    <p:sldId id="300" r:id="rId7"/>
    <p:sldId id="274" r:id="rId8"/>
  </p:sldIdLst>
  <p:sldSz cx="10160000" cy="7620000"/>
  <p:notesSz cx="7559675" cy="10691813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DF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088" autoAdjust="0"/>
    <p:restoredTop sz="94660"/>
  </p:normalViewPr>
  <p:slideViewPr>
    <p:cSldViewPr>
      <p:cViewPr>
        <p:scale>
          <a:sx n="96" d="100"/>
          <a:sy n="96" d="100"/>
        </p:scale>
        <p:origin x="-58" y="-5"/>
      </p:cViewPr>
      <p:guideLst>
        <p:guide orient="horz" pos="2400"/>
        <p:guide pos="320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49" d="100"/>
          <a:sy n="49" d="100"/>
        </p:scale>
        <p:origin x="-2886" y="-84"/>
      </p:cViewPr>
      <p:guideLst>
        <p:guide orient="horz" pos="3367"/>
        <p:guide pos="238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r>
              <a:rPr lang="cs-CZ" sz="1400" b="0" i="0" u="none" strike="noStrike" kern="1200" spc="0" baseline="0" dirty="0" smtClean="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rPr>
              <a:t>Prvky sestavy</a:t>
            </a:r>
            <a:endParaRPr lang="cs-CZ" sz="1400" b="0" i="0" u="none" strike="noStrike" kern="1200" spc="0" baseline="0" dirty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Zástupný symbol pro zápatí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Zástupný symbol pro číslo snímku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1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D057CEDC-DFBC-4F50-BCD4-F1C421B6D408}" type="slidenum">
              <a:t>‹#›</a:t>
            </a:fld>
            <a:endParaRPr lang="cs-CZ" sz="14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13424204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cs-CZ"/>
          </a:p>
        </p:txBody>
      </p:sp>
      <p:sp>
        <p:nvSpPr>
          <p:cNvPr id="4" name="Zástupný symbol pro záhlaví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5" name="Zástupný symbol pro datum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6" name="Zástupný symbol pro zápatí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7" name="Zástupný symbol pro číslo snímku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cs-CZ" sz="1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C9A4EFAD-40F8-48EF-B82F-5E95321924A3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186288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cs-CZ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106488" y="812800"/>
            <a:ext cx="5345112" cy="4008438"/>
          </a:xfrm>
          <a:solidFill>
            <a:srgbClr val="CFE7F5"/>
          </a:solidFill>
          <a:ln w="25400">
            <a:solidFill>
              <a:srgbClr val="808080"/>
            </a:solidFill>
            <a:prstDash val="solid"/>
          </a:ln>
        </p:spPr>
      </p:sp>
      <p:sp>
        <p:nvSpPr>
          <p:cNvPr id="3" name="Zástupný symbol pro poznámky 2"/>
          <p:cNvSpPr txBox="1">
            <a:spLocks noGrp="1"/>
          </p:cNvSpPr>
          <p:nvPr>
            <p:ph type="body" sz="quarter" idx="1"/>
          </p:nvPr>
        </p:nvSpPr>
        <p:spPr/>
        <p:txBody>
          <a:bodyPr>
            <a:spAutoFit/>
          </a:bodyPr>
          <a:lstStyle/>
          <a:p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62000" y="2366963"/>
            <a:ext cx="8636000" cy="1633537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4000" y="4318000"/>
            <a:ext cx="7112000" cy="19478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5201392-71EE-4E1D-AB74-19CB456146CC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0152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C6DE825-09D9-435B-872A-A05421577668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41460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7366000" y="303213"/>
            <a:ext cx="2286000" cy="6508750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508000" y="303213"/>
            <a:ext cx="6705600" cy="6508750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3E4C1A4-3C73-4F63-859D-C90123B0A6E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56850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1416C3D5-A87C-45A7-ADF0-2708759AEC2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51710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03275" y="4895850"/>
            <a:ext cx="8636000" cy="15144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03275" y="3228975"/>
            <a:ext cx="8636000" cy="16668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E05509E-27C9-436C-92E6-94B525231B22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2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5080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156200" y="1782763"/>
            <a:ext cx="4495800" cy="5029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E012BECF-ADEA-480F-A778-C517B16D9197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88930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4800"/>
            <a:ext cx="9144000" cy="1270000"/>
          </a:xfrm>
        </p:spPr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08000" y="1704975"/>
            <a:ext cx="4489450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508000" y="2416175"/>
            <a:ext cx="4489450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5160963" y="1704975"/>
            <a:ext cx="4491037" cy="71120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5160963" y="2416175"/>
            <a:ext cx="4491037" cy="439102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B54F309-98D6-418B-A211-282DF237C045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74540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F0FFEFA5-012B-47C6-BF26-6025666EB5F1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2113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5D0FF9A-628D-439D-90CB-73E9E8B9CD0F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81454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508000" y="303213"/>
            <a:ext cx="3343275" cy="12906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971925" y="303213"/>
            <a:ext cx="5680075" cy="65039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508000" y="1593850"/>
            <a:ext cx="3343275" cy="52133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9E8E406-4643-4B74-B037-A8B96416D47A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4514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990725" y="5334000"/>
            <a:ext cx="6096000" cy="6302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990725" y="681038"/>
            <a:ext cx="6096000" cy="4572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990725" y="5964238"/>
            <a:ext cx="6096000" cy="8937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fld id="{35BAC2B9-6489-4766-9D9D-2A61DAD17CC7}" type="datetime1">
              <a:rPr lang="cs-CZ" smtClean="0"/>
              <a:pPr lvl="0"/>
              <a:t>10.6.2014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BCB9FBD-8838-4408-B9D6-7D8A4CFEF270}" type="slidenum"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11980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 txBox="1">
            <a:spLocks noGrp="1"/>
          </p:cNvSpPr>
          <p:nvPr>
            <p:ph type="dt" sz="half" idx="2"/>
          </p:nvPr>
        </p:nvSpPr>
        <p:spPr>
          <a:xfrm>
            <a:off x="507959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35BAC2B9-6489-4766-9D9D-2A61DAD17CC7}" type="datetime1">
              <a:rPr lang="cs-CZ"/>
              <a:pPr lvl="0"/>
              <a:t>10.6.2014</a:t>
            </a:fld>
            <a:endParaRPr lang="cs-CZ"/>
          </a:p>
        </p:txBody>
      </p:sp>
      <p:sp>
        <p:nvSpPr>
          <p:cNvPr id="3" name="Zástupný symbol pro zápatí 4"/>
          <p:cNvSpPr txBox="1">
            <a:spLocks noGrp="1"/>
          </p:cNvSpPr>
          <p:nvPr>
            <p:ph type="ftr" sz="quarter" idx="3"/>
          </p:nvPr>
        </p:nvSpPr>
        <p:spPr>
          <a:xfrm>
            <a:off x="3471839" y="7062840"/>
            <a:ext cx="3215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lvl="0" rtl="0" hangingPunct="0">
              <a:buNone/>
              <a:tabLst/>
              <a:defRPr lang="cs-CZ" sz="2400" kern="1200">
                <a:latin typeface="Times New Roman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endParaRPr lang="cs-CZ"/>
          </a:p>
        </p:txBody>
      </p:sp>
      <p:sp>
        <p:nvSpPr>
          <p:cNvPr id="4" name="Zástupný symbol pro číslo snímku 5"/>
          <p:cNvSpPr txBox="1">
            <a:spLocks noGrp="1"/>
          </p:cNvSpPr>
          <p:nvPr>
            <p:ph type="sldNum" sz="quarter" idx="4"/>
          </p:nvPr>
        </p:nvSpPr>
        <p:spPr>
          <a:xfrm>
            <a:off x="7281720" y="7062840"/>
            <a:ext cx="2369880" cy="404280"/>
          </a:xfrm>
          <a:prstGeom prst="rect">
            <a:avLst/>
          </a:prstGeom>
          <a:noFill/>
          <a:ln>
            <a:noFill/>
          </a:ln>
        </p:spPr>
        <p:txBody>
          <a:bodyPr wrap="square" lIns="90000" tIns="45000" rIns="90000" bIns="45000" anchor="t" anchorCtr="0"/>
          <a:lstStyle>
            <a:lvl1pPr marL="0" marR="0" lvl="0" indent="0" algn="l" rtl="0" hangingPunct="1">
              <a:spcBef>
                <a:spcPts val="0"/>
              </a:spcBef>
              <a:spcAft>
                <a:spcPts val="0"/>
              </a:spcAft>
              <a:buNone/>
              <a:tabLst/>
              <a:defRPr lang="cs-CZ" sz="1800" b="0" i="0" u="none" strike="noStrike" kern="1200" spc="0">
                <a:solidFill>
                  <a:srgbClr val="000000"/>
                </a:solidFill>
                <a:latin typeface="Calibri" pitchFamily="18"/>
                <a:ea typeface="Lucida Sans Unicode" pitchFamily="2"/>
                <a:cs typeface="Tahoma" pitchFamily="2"/>
              </a:defRPr>
            </a:lvl1pPr>
          </a:lstStyle>
          <a:p>
            <a:pPr lvl="0"/>
            <a:fld id="{1FA9F32F-C477-442F-AB76-9124B8D11EEA}" type="slidenum">
              <a:t>‹#›</a:t>
            </a:fld>
            <a:endParaRPr lang="cs-CZ"/>
          </a:p>
        </p:txBody>
      </p:sp>
      <p:sp>
        <p:nvSpPr>
          <p:cNvPr id="5" name="Zástupný symbol pro nadpis 4"/>
          <p:cNvSpPr txBox="1">
            <a:spLocks noGrp="1"/>
          </p:cNvSpPr>
          <p:nvPr>
            <p:ph type="title"/>
          </p:nvPr>
        </p:nvSpPr>
        <p:spPr>
          <a:xfrm>
            <a:off x="507959" y="303840"/>
            <a:ext cx="9143280" cy="12718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cs-CZ"/>
          </a:p>
        </p:txBody>
      </p:sp>
      <p:sp>
        <p:nvSpPr>
          <p:cNvPr id="6" name="Zástupný symbol pro text 5"/>
          <p:cNvSpPr txBox="1">
            <a:spLocks noGrp="1"/>
          </p:cNvSpPr>
          <p:nvPr>
            <p:ph type="body" idx="1"/>
          </p:nvPr>
        </p:nvSpPr>
        <p:spPr>
          <a:xfrm>
            <a:off x="507959" y="1783080"/>
            <a:ext cx="9143280" cy="50288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None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defPPr>
            <a:lvl1pPr marL="432000" marR="0" lvl="0" indent="-324000" algn="l" hangingPunct="1">
              <a:spcBef>
                <a:spcPts val="0"/>
              </a:spcBef>
              <a:spcAft>
                <a:spcPts val="1417"/>
              </a:spcAft>
              <a:buSzPct val="45000"/>
              <a:buFont typeface="StarSymbol"/>
              <a:buChar char="●"/>
              <a:defRPr lang="cs-CZ" sz="32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1pPr>
            <a:lvl2pPr marL="864000" marR="0" lvl="1" indent="-324000" algn="l" hangingPunct="1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cs-CZ" sz="24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2pPr>
            <a:lvl3pPr marL="1295999" marR="0" lvl="2" indent="-288000" algn="l" hangingPunct="1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3pPr>
            <a:lvl4pPr marL="1728000" marR="0" lvl="3" indent="-216000" algn="l" hangingPunct="1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4pPr>
            <a:lvl5pPr marL="2160000" marR="0" lvl="4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5pPr>
            <a:lvl6pPr marL="2592000" marR="0" lvl="5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6pPr>
            <a:lvl7pPr marL="3024000" marR="0" lvl="6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7pPr>
            <a:lvl8pPr marL="3456000" marR="0" lvl="7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8pPr>
            <a:lvl9pPr marL="3887999" marR="0" lvl="8" indent="-216000" algn="l" hangingPunct="1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cs-CZ" sz="2000" b="0" i="0" u="none" strike="noStrike" kern="1200" spc="0">
                <a:ln>
                  <a:noFill/>
                </a:ln>
                <a:solidFill>
                  <a:srgbClr val="000000"/>
                </a:solidFill>
                <a:latin typeface="Calibri"/>
                <a:ea typeface="Microsoft YaHei" pitchFamily="2"/>
                <a:cs typeface="Arial" pitchFamily="32"/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1">
        <a:tabLst/>
        <a:defRPr lang="cs-CZ" sz="4400" b="0" i="0" u="none" strike="noStrike" kern="1200" spc="0">
          <a:ln>
            <a:noFill/>
          </a:ln>
          <a:solidFill>
            <a:srgbClr val="000000"/>
          </a:solidFill>
          <a:latin typeface="Arial" pitchFamily="34"/>
          <a:ea typeface="Microsoft YaHei" pitchFamily="2"/>
          <a:cs typeface="Arial" pitchFamily="34"/>
        </a:defRPr>
      </a:lvl1pPr>
    </p:titleStyle>
    <p:bodyStyle>
      <a:lvl1pPr marL="0" marR="0" indent="0" algn="l" rtl="0" hangingPunct="1">
        <a:spcBef>
          <a:spcPts val="0"/>
        </a:spcBef>
        <a:spcAft>
          <a:spcPts val="1417"/>
        </a:spcAft>
        <a:tabLst/>
        <a:defRPr lang="cs-CZ" sz="3200" b="0" i="0" u="none" strike="noStrike" kern="1200" spc="0">
          <a:ln>
            <a:noFill/>
          </a:ln>
          <a:solidFill>
            <a:srgbClr val="000000"/>
          </a:solidFill>
          <a:latin typeface="Calibri" pitchFamily="18"/>
          <a:ea typeface="Microsoft YaHei" pitchFamily="2"/>
          <a:cs typeface="Arial" pitchFamily="34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/>
          <p:nvPr/>
        </p:nvSpPr>
        <p:spPr>
          <a:xfrm>
            <a:off x="1828800" y="190440"/>
            <a:ext cx="6501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Inovace vybavení  registrační číslo projektu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CZ.1.07/1.5.00/34.0325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Times New Roman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787320" y="482760"/>
            <a:ext cx="8584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6" pitchFamily="18"/>
                <a:ea typeface="Microsoft YaHei" pitchFamily="2"/>
                <a:cs typeface="Mangal" pitchFamily="2"/>
              </a:rPr>
              <a:t>Příjemce: Gymnázium Pierra de Coubertina, Tábor, Náměstí Františka Křižíka 860, 390 01 Tábor</a:t>
            </a:r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1595520" y="5880240"/>
            <a:ext cx="6968880" cy="1342800"/>
          </a:xfrm>
          <a:prstGeom prst="rect">
            <a:avLst/>
          </a:prstGeom>
          <a:solidFill>
            <a:srgbClr val="000000">
              <a:alpha val="0"/>
            </a:srgbClr>
          </a:solidFill>
          <a:ln>
            <a:noFill/>
          </a:ln>
        </p:spPr>
      </p:pic>
      <p:sp>
        <p:nvSpPr>
          <p:cNvPr id="5" name="TextovéPole 4"/>
          <p:cNvSpPr/>
          <p:nvPr/>
        </p:nvSpPr>
        <p:spPr>
          <a:xfrm>
            <a:off x="876239" y="5410079"/>
            <a:ext cx="8407080" cy="2426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Tento výukový materiál vznikl v rámci Operačního programu Vzdělání pro konkurenceschopnost.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0" y="4838760"/>
            <a:ext cx="10337400" cy="394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Materiál je určen k bezplatnému používání pro potřeby výuky a vzdělávání na všech typech škol a školských zařízení.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000" b="1" i="0" u="none" strike="noStrike" kern="1200" spc="0" baseline="0">
                <a:ln>
                  <a:noFill/>
                </a:ln>
                <a:solidFill>
                  <a:srgbClr val="FF0000"/>
                </a:solidFill>
                <a:latin typeface="Times New Roman - 14" pitchFamily="18"/>
                <a:ea typeface="Microsoft YaHei" pitchFamily="2"/>
                <a:cs typeface="Mangal" pitchFamily="2"/>
              </a:rPr>
              <a:t>Jakékoliv další používání podléhá autorskému zákonu.</a:t>
            </a:r>
          </a:p>
        </p:txBody>
      </p:sp>
      <p:sp>
        <p:nvSpPr>
          <p:cNvPr id="7" name="TextovéPole 6"/>
          <p:cNvSpPr/>
          <p:nvPr/>
        </p:nvSpPr>
        <p:spPr>
          <a:xfrm>
            <a:off x="355680" y="1295280"/>
            <a:ext cx="19047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 materiálu:</a:t>
            </a:r>
          </a:p>
        </p:txBody>
      </p:sp>
      <p:sp>
        <p:nvSpPr>
          <p:cNvPr id="8" name="TextovéPole 7"/>
          <p:cNvSpPr/>
          <p:nvPr/>
        </p:nvSpPr>
        <p:spPr>
          <a:xfrm>
            <a:off x="368279" y="1003320"/>
            <a:ext cx="21585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Název materiálu:	</a:t>
            </a:r>
          </a:p>
        </p:txBody>
      </p:sp>
      <p:sp>
        <p:nvSpPr>
          <p:cNvPr id="9" name="TextovéPole 8"/>
          <p:cNvSpPr/>
          <p:nvPr/>
        </p:nvSpPr>
        <p:spPr>
          <a:xfrm>
            <a:off x="355680" y="2413080"/>
            <a:ext cx="86327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Sada:</a:t>
            </a:r>
          </a:p>
        </p:txBody>
      </p:sp>
      <p:sp>
        <p:nvSpPr>
          <p:cNvPr id="10" name="TextovéPole 9"/>
          <p:cNvSpPr/>
          <p:nvPr/>
        </p:nvSpPr>
        <p:spPr>
          <a:xfrm>
            <a:off x="6603840" y="2120760"/>
            <a:ext cx="1168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Předmět:</a:t>
            </a:r>
          </a:p>
        </p:txBody>
      </p:sp>
      <p:sp>
        <p:nvSpPr>
          <p:cNvPr id="11" name="TextovéPole 10"/>
          <p:cNvSpPr/>
          <p:nvPr/>
        </p:nvSpPr>
        <p:spPr>
          <a:xfrm>
            <a:off x="355680" y="1828800"/>
            <a:ext cx="22093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Zařazení materiálu:</a:t>
            </a:r>
          </a:p>
        </p:txBody>
      </p:sp>
      <p:sp>
        <p:nvSpPr>
          <p:cNvPr id="12" name="TextovéPole 11"/>
          <p:cNvSpPr/>
          <p:nvPr/>
        </p:nvSpPr>
        <p:spPr>
          <a:xfrm>
            <a:off x="355680" y="2120760"/>
            <a:ext cx="11426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Šablona:</a:t>
            </a:r>
          </a:p>
        </p:txBody>
      </p:sp>
      <p:sp>
        <p:nvSpPr>
          <p:cNvPr id="13" name="TextovéPole 12"/>
          <p:cNvSpPr/>
          <p:nvPr/>
        </p:nvSpPr>
        <p:spPr>
          <a:xfrm>
            <a:off x="6603840" y="2425680"/>
            <a:ext cx="137124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Číslo DUM: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18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4" name="TextovéPole 13"/>
          <p:cNvSpPr/>
          <p:nvPr/>
        </p:nvSpPr>
        <p:spPr>
          <a:xfrm>
            <a:off x="355680" y="2946239"/>
            <a:ext cx="307296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Ověření materiálu ve výuce:</a:t>
            </a:r>
          </a:p>
        </p:txBody>
      </p:sp>
      <p:sp>
        <p:nvSpPr>
          <p:cNvPr id="15" name="TextovéPole 14"/>
          <p:cNvSpPr/>
          <p:nvPr/>
        </p:nvSpPr>
        <p:spPr>
          <a:xfrm>
            <a:off x="355680" y="3238560"/>
            <a:ext cx="17269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Datum ověření:</a:t>
            </a:r>
          </a:p>
        </p:txBody>
      </p:sp>
      <p:sp>
        <p:nvSpPr>
          <p:cNvPr id="16" name="TextovéPole 15"/>
          <p:cNvSpPr/>
          <p:nvPr/>
        </p:nvSpPr>
        <p:spPr>
          <a:xfrm>
            <a:off x="380881" y="3814910"/>
            <a:ext cx="1333439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Třída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:   3.D                                      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7" name="TextovéPole 16"/>
          <p:cNvSpPr/>
          <p:nvPr/>
        </p:nvSpPr>
        <p:spPr>
          <a:xfrm>
            <a:off x="355680" y="3530520"/>
            <a:ext cx="1752119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Ověřující učitel:</a:t>
            </a:r>
          </a:p>
        </p:txBody>
      </p:sp>
      <p:sp>
        <p:nvSpPr>
          <p:cNvPr id="18" name="TextovéPole 17"/>
          <p:cNvSpPr/>
          <p:nvPr/>
        </p:nvSpPr>
        <p:spPr>
          <a:xfrm>
            <a:off x="2346572" y="1003320"/>
            <a:ext cx="1831587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Sestava prostná dívky I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19" name="TextovéPole 18"/>
          <p:cNvSpPr/>
          <p:nvPr/>
        </p:nvSpPr>
        <p:spPr>
          <a:xfrm>
            <a:off x="2400479" y="1295280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0" name="TextovéPole 19"/>
          <p:cNvSpPr/>
          <p:nvPr/>
        </p:nvSpPr>
        <p:spPr>
          <a:xfrm>
            <a:off x="1244520" y="2120760"/>
            <a:ext cx="518112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Inovace a zkvalitnění výuky prostřednictvím ICT (III/2)</a:t>
            </a:r>
          </a:p>
        </p:txBody>
      </p:sp>
      <p:sp>
        <p:nvSpPr>
          <p:cNvPr id="21" name="TextovéPole 20"/>
          <p:cNvSpPr/>
          <p:nvPr/>
        </p:nvSpPr>
        <p:spPr>
          <a:xfrm>
            <a:off x="8051760" y="2120760"/>
            <a:ext cx="18028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TV </a:t>
            </a: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2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 - 3. ročník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2" name="TextovéPole 21"/>
          <p:cNvSpPr/>
          <p:nvPr/>
        </p:nvSpPr>
        <p:spPr>
          <a:xfrm>
            <a:off x="1244520" y="2413080"/>
            <a:ext cx="9396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32-3</a:t>
            </a:r>
          </a:p>
        </p:txBody>
      </p:sp>
      <p:sp>
        <p:nvSpPr>
          <p:cNvPr id="23" name="TextovéPole 22"/>
          <p:cNvSpPr/>
          <p:nvPr/>
        </p:nvSpPr>
        <p:spPr>
          <a:xfrm>
            <a:off x="8051760" y="2387520"/>
            <a:ext cx="1320480" cy="455399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4" name="TextovéPole 23"/>
          <p:cNvSpPr/>
          <p:nvPr/>
        </p:nvSpPr>
        <p:spPr>
          <a:xfrm>
            <a:off x="2400479" y="3535267"/>
            <a:ext cx="177768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Mgr. Libuše </a:t>
            </a:r>
            <a:r>
              <a:rPr lang="cs-CZ" sz="1200" dirty="0" err="1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5" name="TextovéPole 24"/>
          <p:cNvSpPr/>
          <p:nvPr/>
        </p:nvSpPr>
        <p:spPr>
          <a:xfrm>
            <a:off x="2493438" y="3809880"/>
            <a:ext cx="736200" cy="27288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26" name="TextovéPole 25"/>
          <p:cNvSpPr/>
          <p:nvPr/>
        </p:nvSpPr>
        <p:spPr>
          <a:xfrm>
            <a:off x="2565000" y="3238560"/>
            <a:ext cx="1146848" cy="26785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6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.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11. 2013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327472" y="2297832"/>
            <a:ext cx="21951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Sestava prostná dívky</a:t>
            </a:r>
            <a:endParaRPr lang="cs-CZ" dirty="0"/>
          </a:p>
        </p:txBody>
      </p:sp>
      <p:pic>
        <p:nvPicPr>
          <p:cNvPr id="4" name="sestava prostná 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22625" y="785664"/>
            <a:ext cx="7402289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281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543496" y="2061186"/>
            <a:ext cx="886595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400" b="1" dirty="0" smtClean="0"/>
              <a:t>Prvky sestavy     </a:t>
            </a:r>
            <a:r>
              <a:rPr lang="cs-CZ" dirty="0" smtClean="0"/>
              <a:t>stoj na rukou – obrat-  kotoul vzad do dřepu- kotoul vzad roznožmo – </a:t>
            </a:r>
          </a:p>
          <a:p>
            <a:endParaRPr lang="cs-CZ" dirty="0" smtClean="0"/>
          </a:p>
          <a:p>
            <a:r>
              <a:rPr lang="cs-CZ" dirty="0"/>
              <a:t>r</a:t>
            </a:r>
            <a:r>
              <a:rPr lang="cs-CZ" dirty="0" smtClean="0"/>
              <a:t>ovný předklon – kotoul vpřed do sedu – předklon – stoj na lopatkách – dřep – výskok vzpažit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r>
              <a:rPr lang="cs-CZ" dirty="0" smtClean="0"/>
              <a:t>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534854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ovéPole 3"/>
          <p:cNvSpPr txBox="1"/>
          <p:nvPr/>
        </p:nvSpPr>
        <p:spPr>
          <a:xfrm>
            <a:off x="159783" y="2100889"/>
            <a:ext cx="2324804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        </a:t>
            </a:r>
            <a:r>
              <a:rPr lang="cs-CZ" dirty="0" err="1" smtClean="0"/>
              <a:t>l.část</a:t>
            </a:r>
            <a:r>
              <a:rPr lang="cs-CZ" dirty="0" smtClean="0"/>
              <a:t> sestavy</a:t>
            </a:r>
          </a:p>
          <a:p>
            <a:endParaRPr lang="cs-CZ" dirty="0"/>
          </a:p>
          <a:p>
            <a:r>
              <a:rPr lang="cs-CZ" dirty="0" smtClean="0"/>
              <a:t>Stoj na rukou</a:t>
            </a:r>
          </a:p>
          <a:p>
            <a:endParaRPr lang="cs-CZ" dirty="0"/>
          </a:p>
          <a:p>
            <a:r>
              <a:rPr lang="cs-CZ" dirty="0" smtClean="0"/>
              <a:t>obrat</a:t>
            </a:r>
          </a:p>
          <a:p>
            <a:endParaRPr lang="cs-CZ" dirty="0"/>
          </a:p>
          <a:p>
            <a:r>
              <a:rPr lang="cs-CZ" dirty="0"/>
              <a:t>k</a:t>
            </a:r>
            <a:r>
              <a:rPr lang="cs-CZ" dirty="0" smtClean="0"/>
              <a:t>otoul vzad do dřepu</a:t>
            </a:r>
          </a:p>
          <a:p>
            <a:endParaRPr lang="cs-CZ" dirty="0"/>
          </a:p>
          <a:p>
            <a:r>
              <a:rPr lang="cs-CZ" dirty="0"/>
              <a:t>k</a:t>
            </a:r>
            <a:r>
              <a:rPr lang="cs-CZ" dirty="0" smtClean="0"/>
              <a:t>otoul vzad</a:t>
            </a:r>
          </a:p>
          <a:p>
            <a:r>
              <a:rPr lang="cs-CZ" dirty="0" smtClean="0"/>
              <a:t> do vzporu roznožného</a:t>
            </a:r>
          </a:p>
          <a:p>
            <a:endParaRPr lang="cs-CZ" dirty="0"/>
          </a:p>
          <a:p>
            <a:r>
              <a:rPr lang="cs-CZ" dirty="0"/>
              <a:t>r</a:t>
            </a:r>
            <a:r>
              <a:rPr lang="cs-CZ" dirty="0" smtClean="0"/>
              <a:t>ovný předklon</a:t>
            </a:r>
          </a:p>
          <a:p>
            <a:endParaRPr lang="cs-CZ" dirty="0"/>
          </a:p>
          <a:p>
            <a:endParaRPr lang="cs-CZ" dirty="0"/>
          </a:p>
        </p:txBody>
      </p:sp>
      <p:pic>
        <p:nvPicPr>
          <p:cNvPr id="7" name="sestava prostná 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15704" y="425624"/>
            <a:ext cx="7710061" cy="7018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892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52830" mute="1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111448" y="1120416"/>
            <a:ext cx="2185406" cy="42473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2.část sestavy</a:t>
            </a:r>
          </a:p>
          <a:p>
            <a:endParaRPr lang="cs-CZ" dirty="0"/>
          </a:p>
          <a:p>
            <a:r>
              <a:rPr lang="cs-CZ" dirty="0" smtClean="0"/>
              <a:t>Kotoul vpřed do sedu</a:t>
            </a:r>
          </a:p>
          <a:p>
            <a:endParaRPr lang="cs-CZ" dirty="0"/>
          </a:p>
          <a:p>
            <a:r>
              <a:rPr lang="cs-CZ" dirty="0" smtClean="0"/>
              <a:t>Předklon</a:t>
            </a:r>
          </a:p>
          <a:p>
            <a:endParaRPr lang="cs-CZ" dirty="0" smtClean="0"/>
          </a:p>
          <a:p>
            <a:r>
              <a:rPr lang="cs-CZ" dirty="0" smtClean="0"/>
              <a:t>Stoj na lopatkách</a:t>
            </a:r>
          </a:p>
          <a:p>
            <a:endParaRPr lang="cs-CZ" dirty="0"/>
          </a:p>
          <a:p>
            <a:r>
              <a:rPr lang="cs-CZ" dirty="0" smtClean="0"/>
              <a:t>Výskok se vzpažením</a:t>
            </a:r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 smtClean="0"/>
          </a:p>
          <a:p>
            <a:endParaRPr lang="cs-CZ" dirty="0"/>
          </a:p>
          <a:p>
            <a:endParaRPr lang="cs-CZ" dirty="0"/>
          </a:p>
        </p:txBody>
      </p:sp>
      <p:pic>
        <p:nvPicPr>
          <p:cNvPr id="2" name="sestava prostná I 2.část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87712" y="425624"/>
            <a:ext cx="7438986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350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ovéPole 2"/>
          <p:cNvSpPr txBox="1"/>
          <p:nvPr/>
        </p:nvSpPr>
        <p:spPr>
          <a:xfrm>
            <a:off x="3711848" y="137592"/>
            <a:ext cx="24456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 smtClean="0"/>
              <a:t>       a znovu celá sestava</a:t>
            </a:r>
          </a:p>
        </p:txBody>
      </p:sp>
      <p:pic>
        <p:nvPicPr>
          <p:cNvPr id="4" name="sestava prostná I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1488" y="713656"/>
            <a:ext cx="9336360" cy="690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529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olný tvar 1"/>
          <p:cNvSpPr/>
          <p:nvPr/>
        </p:nvSpPr>
        <p:spPr>
          <a:xfrm>
            <a:off x="2928959" y="5535360"/>
            <a:ext cx="4343040" cy="1561680"/>
          </a:xfrm>
          <a:custGeom>
            <a:avLst/>
            <a:gdLst>
              <a:gd name="f0" fmla="val 0"/>
              <a:gd name="f1" fmla="val 1562100"/>
              <a:gd name="f2" fmla="val 434213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4342131" h="1562101">
                <a:moveTo>
                  <a:pt x="f0" y="f1"/>
                </a:moveTo>
                <a:lnTo>
                  <a:pt x="f0" y="f0"/>
                </a:lnTo>
                <a:lnTo>
                  <a:pt x="f2" y="f0"/>
                </a:lnTo>
                <a:lnTo>
                  <a:pt x="f2" y="f1"/>
                </a:lnTo>
                <a:close/>
              </a:path>
            </a:pathLst>
          </a:custGeom>
          <a:solidFill>
            <a:srgbClr val="FFFF00"/>
          </a:solidFill>
          <a:ln w="12600">
            <a:solidFill>
              <a:srgbClr val="000000"/>
            </a:solidFill>
            <a:prstDash val="solid"/>
            <a:round/>
          </a:ln>
        </p:spPr>
        <p:txBody>
          <a:bodyPr vert="horz" wrap="square" lIns="90000" tIns="45000" rIns="90000" bIns="45000" anchor="ctr" anchorCtr="1" compatLnSpc="0"/>
          <a:lstStyle/>
          <a:p>
            <a:pPr marL="0" marR="0" lvl="0" indent="0" algn="ct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800" b="0" i="0" u="none" strike="noStrike" kern="1200" spc="0" baseline="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TextovéPole 2"/>
          <p:cNvSpPr/>
          <p:nvPr/>
        </p:nvSpPr>
        <p:spPr>
          <a:xfrm>
            <a:off x="3096000" y="5832000"/>
            <a:ext cx="3962160" cy="82044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Autor: Mgr. </a:t>
            </a:r>
            <a:r>
              <a:rPr lang="cs-CZ" sz="1200" b="0" i="0" u="none" strike="noStrike" kern="1200" spc="0" baseline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Libuše</a:t>
            </a:r>
            <a:r>
              <a:rPr lang="cs-CZ" sz="1200" b="0" i="0" u="none" strike="noStrike" kern="1200" spc="0" dirty="0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 </a:t>
            </a:r>
            <a:r>
              <a:rPr lang="cs-CZ" sz="1200" b="0" i="0" u="none" strike="noStrike" kern="1200" spc="0" dirty="0" err="1" smtClean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Szutáková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Gymnázium Pierra de </a:t>
            </a:r>
            <a:r>
              <a:rPr lang="cs-CZ" sz="1200" b="0" i="0" u="none" strike="noStrike" kern="1200" spc="0" baseline="0" dirty="0" err="1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Coubertina</a:t>
            </a:r>
            <a:r>
              <a:rPr lang="cs-CZ" sz="1200" b="0" i="0" u="none" strike="noStrike" kern="1200" spc="0" baseline="0" dirty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, Tábor</a:t>
            </a: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Szutakova@gymta.cz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dirty="0" smtClean="0"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říjen 2013</a:t>
            </a: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TextovéPole 3"/>
          <p:cNvSpPr/>
          <p:nvPr/>
        </p:nvSpPr>
        <p:spPr>
          <a:xfrm>
            <a:off x="2448000" y="4618080"/>
            <a:ext cx="5231880" cy="63792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200" b="0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16" pitchFamily="18"/>
                <a:ea typeface="Microsoft YaHei" pitchFamily="2"/>
                <a:cs typeface="Mangal" pitchFamily="2"/>
              </a:rPr>
              <a:t>Objekty, použité k vytvoření sešitu, jsou součástí SW Smart Notebook nebo pocházejí z veřejných knihoven obrázků (public domain) nebo jsou vlastní originální tvorbou autora.</a:t>
            </a:r>
          </a:p>
        </p:txBody>
      </p:sp>
      <p:sp>
        <p:nvSpPr>
          <p:cNvPr id="5" name="TextovéPole 4"/>
          <p:cNvSpPr/>
          <p:nvPr/>
        </p:nvSpPr>
        <p:spPr>
          <a:xfrm>
            <a:off x="228600" y="203040"/>
            <a:ext cx="4927320" cy="3186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r>
              <a:rPr lang="cs-CZ" sz="1500" b="1" i="0" u="none" strike="noStrike" kern="1200" spc="0" baseline="0">
                <a:ln>
                  <a:noFill/>
                </a:ln>
                <a:solidFill>
                  <a:srgbClr val="000000"/>
                </a:solidFill>
                <a:latin typeface="Arial - 20" pitchFamily="18"/>
                <a:ea typeface="Microsoft YaHei" pitchFamily="2"/>
                <a:cs typeface="Mangal" pitchFamily="2"/>
              </a:rPr>
              <a:t>Seznam použité literatury a pramenů:</a:t>
            </a:r>
          </a:p>
        </p:txBody>
      </p:sp>
      <p:sp>
        <p:nvSpPr>
          <p:cNvPr id="6" name="TextovéPole 5"/>
          <p:cNvSpPr/>
          <p:nvPr/>
        </p:nvSpPr>
        <p:spPr>
          <a:xfrm>
            <a:off x="503999" y="571680"/>
            <a:ext cx="9360000" cy="1947798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square" lIns="90000" tIns="45000" rIns="90000" bIns="45000" anchor="t" anchorCtr="1" compatLnSpc="0">
            <a:spAutoFit/>
          </a:bodyPr>
          <a:lstStyle/>
          <a:p>
            <a:pPr lvl="0"/>
            <a:endParaRPr lang="cs-CZ" sz="1200" dirty="0"/>
          </a:p>
          <a:p>
            <a:pPr lvl="0"/>
            <a:r>
              <a:rPr lang="cs-CZ" sz="1200" dirty="0" smtClean="0"/>
              <a:t>APPELT, K., LIBRA, M., STEJSKALOVÁ, I. Základy názvosloví tělesných cvičení. Praha:  Palestra, 2004, 129 s</a:t>
            </a:r>
          </a:p>
          <a:p>
            <a:pPr lvl="0"/>
            <a:r>
              <a:rPr lang="cs-CZ" sz="1200" dirty="0" smtClean="0"/>
              <a:t>SKOPOVÁ, M., ZÍTKO, M. Základní gymnastika. 1. vydání. Praha:  Karolinum, 1993, 49 s. ISBN 80 – 7066 – 721 – 4</a:t>
            </a:r>
          </a:p>
          <a:p>
            <a:pPr lvl="0"/>
            <a:r>
              <a:rPr lang="cs-CZ" sz="1200" dirty="0" smtClean="0"/>
              <a:t>Video dokumentace autora DUM, foto autora DUM</a:t>
            </a:r>
            <a:endParaRPr lang="cs-CZ" sz="1200" dirty="0"/>
          </a:p>
          <a:p>
            <a:pPr lvl="0"/>
            <a:endParaRPr lang="cs-CZ" sz="1200" dirty="0" smtClean="0"/>
          </a:p>
          <a:p>
            <a:pPr lvl="0"/>
            <a:endParaRPr lang="cs-CZ" sz="1200" dirty="0" smtClean="0"/>
          </a:p>
          <a:p>
            <a:pPr lvl="0"/>
            <a:endParaRPr lang="cs-CZ" sz="1200" b="1" dirty="0"/>
          </a:p>
          <a:p>
            <a:pPr lvl="0"/>
            <a:endParaRPr lang="cs-CZ" sz="1200" b="1" dirty="0" smtClean="0"/>
          </a:p>
          <a:p>
            <a:pPr lvl="0"/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cs-CZ" sz="1200" b="0" i="0" u="none" strike="noStrike" kern="1200" spc="0" baseline="0" dirty="0">
              <a:ln>
                <a:noFill/>
              </a:ln>
              <a:solidFill>
                <a:srgbClr val="000000"/>
              </a:solidFill>
              <a:latin typeface="Arial - 16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624875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ýchozí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4942</TotalTime>
  <Words>318</Words>
  <Application>Microsoft Office PowerPoint</Application>
  <PresentationFormat>Vlastní</PresentationFormat>
  <Paragraphs>72</Paragraphs>
  <Slides>7</Slides>
  <Notes>2</Notes>
  <HiddenSlides>0</HiddenSlides>
  <MMClips>4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Výchozí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doma</dc:creator>
  <cp:lastModifiedBy>hchotovinska</cp:lastModifiedBy>
  <cp:revision>144</cp:revision>
  <dcterms:modified xsi:type="dcterms:W3CDTF">2014-06-10T12:44:13Z</dcterms:modified>
</cp:coreProperties>
</file>