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0160000" cy="762000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24" y="-58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038E4983-064F-407D-8ABB-CFA7BB9ACD7D}" type="slidenum">
              <a:t>‹#›</a:t>
            </a:fld>
            <a:endParaRPr lang="cs-CZ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" pitchFamily="18"/>
              <a:ea typeface="Arial Unicode MS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26316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/>
          <a:p>
            <a:pPr lvl="0"/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cs-CZ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cs-CZ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lvl="0" rtl="0" hangingPunct="0">
              <a:buNone/>
              <a:tabLst/>
              <a:defRPr lang="cs-CZ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E75238D6-B174-4933-A237-39715CE25EEB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7716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lvl="0" indent="-216000" rtl="0" hangingPunct="0">
      <a:buNone/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D034A59-B43B-4F39-B947-FECF9DEB5B9A}" type="slidenum">
              <a:t>2</a:t>
            </a:fld>
            <a:endParaRPr lang="cs-CZ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3525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ctrTitle"/>
          </p:nvPr>
        </p:nvSpPr>
        <p:spPr>
          <a:xfrm>
            <a:off x="762120" y="2367000"/>
            <a:ext cx="8636039" cy="163332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1"/>
          </p:nvPr>
        </p:nvSpPr>
        <p:spPr>
          <a:xfrm>
            <a:off x="1523880" y="4317840"/>
            <a:ext cx="7112160" cy="1947240"/>
          </a:xfrm>
        </p:spPr>
        <p:txBody>
          <a:bodyPr anchorCtr="1"/>
          <a:lstStyle>
            <a:lvl1pPr marL="0" indent="0" algn="ctr">
              <a:buNone/>
              <a:defRPr>
                <a:ln>
                  <a:noFill/>
                </a:ln>
                <a:solidFill>
                  <a:srgbClr val="898989"/>
                </a:solidFill>
                <a:latin typeface="Calibri" pitchFamily="18"/>
              </a:defRPr>
            </a:lvl1pPr>
          </a:lstStyle>
          <a:p>
            <a:pPr lvl="0"/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22DC9C4-E963-4B3F-9EA8-C84137B24E61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451291-21F6-4527-9A66-2AD865C61728}" type="slidenum"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7A17116-81DB-400F-B6C2-A4D138C3A627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2FD4302-C799-462B-A7F7-4F153AE19C5E}" type="slidenum"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 txBox="1">
            <a:spLocks noGrp="1"/>
          </p:cNvSpPr>
          <p:nvPr>
            <p:ph type="title" orient="vert"/>
          </p:nvPr>
        </p:nvSpPr>
        <p:spPr>
          <a:xfrm>
            <a:off x="7365959" y="305280"/>
            <a:ext cx="2286000" cy="6501600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 txBox="1">
            <a:spLocks noGrp="1"/>
          </p:cNvSpPr>
          <p:nvPr>
            <p:ph type="body" orient="vert" idx="1"/>
          </p:nvPr>
        </p:nvSpPr>
        <p:spPr>
          <a:xfrm>
            <a:off x="507959" y="305280"/>
            <a:ext cx="6688799" cy="650160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4FF0F8-F7E6-4576-B457-2A5223EB687B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B69D567-0CE3-44F1-89F8-224D406A8E1B}" type="slidenum"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 txBox="1">
            <a:spLocks noGrp="1"/>
          </p:cNvSpPr>
          <p:nvPr>
            <p:ph type="title" idx="4294967295"/>
          </p:nvPr>
        </p:nvSpPr>
        <p:spPr>
          <a:xfrm>
            <a:off x="507959" y="1778040"/>
            <a:ext cx="9144000" cy="5029200"/>
          </a:xfrm>
        </p:spPr>
        <p:txBody>
          <a:bodyPr anchor="t" anchorCtr="0"/>
          <a:lstStyle>
            <a:lvl1pPr marL="343080" indent="-343080" algn="l">
              <a:spcBef>
                <a:spcPts val="799"/>
              </a:spcBef>
              <a:buSzPct val="100000"/>
              <a:buFont typeface="Arial" pitchFamily="34"/>
              <a:buChar char="•"/>
              <a:defRPr sz="3200"/>
            </a:lvl1pPr>
          </a:lstStyle>
          <a:p>
            <a:pPr lvl="0"/>
            <a:r>
              <a:rPr lang="cs-CZ"/>
              <a:t>Klepnutím lze upravit styly předlohy textu.</a:t>
            </a:r>
            <a:br>
              <a:rPr lang="cs-CZ"/>
            </a:br>
            <a:r>
              <a:rPr lang="cs-CZ"/>
              <a:t>Druhá úroveň</a:t>
            </a:r>
            <a:br>
              <a:rPr lang="cs-CZ"/>
            </a:br>
            <a:r>
              <a:rPr lang="cs-CZ"/>
              <a:t>Třetí úroveň</a:t>
            </a:r>
            <a:br>
              <a:rPr lang="cs-CZ"/>
            </a:br>
            <a:r>
              <a:rPr lang="cs-CZ"/>
              <a:t>Čtvrtá úroveň</a:t>
            </a:r>
            <a:br>
              <a:rPr lang="cs-CZ"/>
            </a:br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9440F5-644B-4236-9CAE-18C77EE66BB8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E9C22D-0481-4303-829A-CF9678C75CD7}" type="slidenum"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802440" y="4896720"/>
            <a:ext cx="8636039" cy="1513440"/>
          </a:xfrm>
        </p:spPr>
        <p:txBody>
          <a:bodyPr anchor="t" anchorCtr="0"/>
          <a:lstStyle>
            <a:lvl1pPr algn="l">
              <a:defRPr sz="4000" b="1"/>
            </a:lvl1pPr>
          </a:lstStyle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802440" y="3229560"/>
            <a:ext cx="8636039" cy="1666800"/>
          </a:xfrm>
        </p:spPr>
        <p:txBody>
          <a:bodyPr anchor="b"/>
          <a:lstStyle>
            <a:lvl1pPr marL="0" indent="0">
              <a:spcBef>
                <a:spcPts val="499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8349DDF-1D7C-42AB-AA1E-DEAA3A462076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EEDCDD7-C4F8-4E2F-B7C5-CD11CE1B2519}" type="slidenum"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 txBox="1">
            <a:spLocks noGrp="1"/>
          </p:cNvSpPr>
          <p:nvPr>
            <p:ph type="title" idx="4294967295"/>
          </p:nvPr>
        </p:nvSpPr>
        <p:spPr>
          <a:xfrm>
            <a:off x="507959" y="1778040"/>
            <a:ext cx="4487400" cy="5028840"/>
          </a:xfrm>
        </p:spPr>
        <p:txBody>
          <a:bodyPr anchor="t" anchorCtr="0"/>
          <a:lstStyle>
            <a:lvl1pPr marL="343080" indent="-343080" algn="l">
              <a:spcBef>
                <a:spcPts val="700"/>
              </a:spcBef>
              <a:buSzPct val="100000"/>
              <a:buFont typeface="Arial" pitchFamily="34"/>
              <a:buChar char="•"/>
              <a:defRPr sz="2800"/>
            </a:lvl1pPr>
          </a:lstStyle>
          <a:p>
            <a:pPr lvl="0"/>
            <a:r>
              <a:rPr lang="cs-CZ"/>
              <a:t>Klepnutím lze upravit styly předlohy textu.</a:t>
            </a:r>
            <a:br>
              <a:rPr lang="cs-CZ"/>
            </a:br>
            <a:r>
              <a:rPr lang="cs-CZ"/>
              <a:t>Druhá úroveň</a:t>
            </a:r>
            <a:br>
              <a:rPr lang="cs-CZ"/>
            </a:br>
            <a:r>
              <a:rPr lang="cs-CZ"/>
              <a:t>Třetí úroveň</a:t>
            </a:r>
            <a:br>
              <a:rPr lang="cs-CZ"/>
            </a:br>
            <a:r>
              <a:rPr lang="cs-CZ"/>
              <a:t>Čtvrtá úroveň</a:t>
            </a:r>
            <a:br>
              <a:rPr lang="cs-CZ"/>
            </a:br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 txBox="1">
            <a:spLocks noGrp="1"/>
          </p:cNvSpPr>
          <p:nvPr>
            <p:ph type="title" idx="4294967295"/>
          </p:nvPr>
        </p:nvSpPr>
        <p:spPr>
          <a:xfrm>
            <a:off x="5164560" y="1778040"/>
            <a:ext cx="4487400" cy="5028840"/>
          </a:xfrm>
        </p:spPr>
        <p:txBody>
          <a:bodyPr anchor="t" anchorCtr="0"/>
          <a:lstStyle>
            <a:lvl1pPr marL="343080" indent="-343080" algn="l">
              <a:spcBef>
                <a:spcPts val="700"/>
              </a:spcBef>
              <a:buSzPct val="100000"/>
              <a:buFont typeface="Arial" pitchFamily="34"/>
              <a:buChar char="•"/>
              <a:defRPr sz="2800"/>
            </a:lvl1pPr>
          </a:lstStyle>
          <a:p>
            <a:pPr lvl="0"/>
            <a:r>
              <a:rPr lang="cs-CZ"/>
              <a:t>Klepnutím lze upravit styly předlohy textu.</a:t>
            </a:r>
            <a:br>
              <a:rPr lang="cs-CZ"/>
            </a:br>
            <a:r>
              <a:rPr lang="cs-CZ"/>
              <a:t>Druhá úroveň</a:t>
            </a:r>
            <a:br>
              <a:rPr lang="cs-CZ"/>
            </a:br>
            <a:r>
              <a:rPr lang="cs-CZ"/>
              <a:t>Třetí úroveň</a:t>
            </a:r>
            <a:br>
              <a:rPr lang="cs-CZ"/>
            </a:br>
            <a:r>
              <a:rPr lang="cs-CZ"/>
              <a:t>Čtvrtá úroveň</a:t>
            </a:r>
            <a:br>
              <a:rPr lang="cs-CZ"/>
            </a:br>
            <a:r>
              <a:rPr lang="cs-CZ"/>
              <a:t>Pátá úroveň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E9AE166-BB5A-43D3-A7FD-176B35878964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42A57E5-FE17-441E-96EE-C8506C98DC4E}" type="slidenum"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7959" y="1705680"/>
            <a:ext cx="4489200" cy="711000"/>
          </a:xfrm>
        </p:spPr>
        <p:txBody>
          <a:bodyPr anchor="b"/>
          <a:lstStyle>
            <a:lvl1pPr marL="0" indent="0">
              <a:spcBef>
                <a:spcPts val="601"/>
              </a:spcBef>
              <a:buNone/>
              <a:defRPr sz="2400" b="1"/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 txBox="1">
            <a:spLocks noGrp="1"/>
          </p:cNvSpPr>
          <p:nvPr>
            <p:ph type="title" idx="4294967295"/>
          </p:nvPr>
        </p:nvSpPr>
        <p:spPr>
          <a:xfrm>
            <a:off x="507959" y="2416680"/>
            <a:ext cx="4489200" cy="4390200"/>
          </a:xfrm>
        </p:spPr>
        <p:txBody>
          <a:bodyPr anchor="t" anchorCtr="0"/>
          <a:lstStyle>
            <a:lvl1pPr marL="343080" indent="-343080" algn="l">
              <a:spcBef>
                <a:spcPts val="601"/>
              </a:spcBef>
              <a:buSzPct val="100000"/>
              <a:buFont typeface="Arial" pitchFamily="34"/>
              <a:buChar char="•"/>
              <a:defRPr sz="2400"/>
            </a:lvl1pPr>
          </a:lstStyle>
          <a:p>
            <a:pPr lvl="0"/>
            <a:r>
              <a:rPr lang="cs-CZ"/>
              <a:t>Klepnutím lze upravit styly předlohy textu.</a:t>
            </a:r>
            <a:br>
              <a:rPr lang="cs-CZ"/>
            </a:br>
            <a:r>
              <a:rPr lang="cs-CZ"/>
              <a:t>Druhá úroveň</a:t>
            </a:r>
            <a:br>
              <a:rPr lang="cs-CZ"/>
            </a:br>
            <a:r>
              <a:rPr lang="cs-CZ"/>
              <a:t>Třetí úroveň</a:t>
            </a:r>
            <a:br>
              <a:rPr lang="cs-CZ"/>
            </a:br>
            <a:r>
              <a:rPr lang="cs-CZ"/>
              <a:t>Čtvrtá úroveň</a:t>
            </a:r>
            <a:br>
              <a:rPr lang="cs-CZ"/>
            </a:br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 txBox="1">
            <a:spLocks noGrp="1"/>
          </p:cNvSpPr>
          <p:nvPr>
            <p:ph type="body" idx="3"/>
          </p:nvPr>
        </p:nvSpPr>
        <p:spPr>
          <a:xfrm>
            <a:off x="5160960" y="1705680"/>
            <a:ext cx="4491000" cy="711000"/>
          </a:xfrm>
        </p:spPr>
        <p:txBody>
          <a:bodyPr anchor="b"/>
          <a:lstStyle>
            <a:lvl1pPr marL="0" indent="0">
              <a:spcBef>
                <a:spcPts val="601"/>
              </a:spcBef>
              <a:buNone/>
              <a:defRPr sz="2400" b="1"/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 txBox="1">
            <a:spLocks noGrp="1"/>
          </p:cNvSpPr>
          <p:nvPr>
            <p:ph type="title" idx="4294967295"/>
          </p:nvPr>
        </p:nvSpPr>
        <p:spPr>
          <a:xfrm>
            <a:off x="5160960" y="2416680"/>
            <a:ext cx="4491000" cy="4390200"/>
          </a:xfrm>
        </p:spPr>
        <p:txBody>
          <a:bodyPr anchor="t" anchorCtr="0"/>
          <a:lstStyle>
            <a:lvl1pPr marL="343080" indent="-343080" algn="l">
              <a:spcBef>
                <a:spcPts val="601"/>
              </a:spcBef>
              <a:buSzPct val="100000"/>
              <a:buFont typeface="Arial" pitchFamily="34"/>
              <a:buChar char="•"/>
              <a:defRPr sz="2400"/>
            </a:lvl1pPr>
          </a:lstStyle>
          <a:p>
            <a:pPr lvl="0"/>
            <a:r>
              <a:rPr lang="cs-CZ"/>
              <a:t>Klepnutím lze upravit styly předlohy textu.</a:t>
            </a:r>
            <a:br>
              <a:rPr lang="cs-CZ"/>
            </a:br>
            <a:r>
              <a:rPr lang="cs-CZ"/>
              <a:t>Druhá úroveň</a:t>
            </a:r>
            <a:br>
              <a:rPr lang="cs-CZ"/>
            </a:br>
            <a:r>
              <a:rPr lang="cs-CZ"/>
              <a:t>Třetí úroveň</a:t>
            </a:r>
            <a:br>
              <a:rPr lang="cs-CZ"/>
            </a:br>
            <a:r>
              <a:rPr lang="cs-CZ"/>
              <a:t>Čtvrtá úroveň</a:t>
            </a:r>
            <a:br>
              <a:rPr lang="cs-CZ"/>
            </a:br>
            <a:r>
              <a:rPr lang="cs-CZ"/>
              <a:t>Pátá úroveň</a:t>
            </a:r>
          </a:p>
        </p:txBody>
      </p:sp>
      <p:sp>
        <p:nvSpPr>
          <p:cNvPr id="7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01AB0E2-0334-4F7F-985E-4D08790BDAE8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8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9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965BF4F-9987-480C-966E-6FAF01DA642B}" type="slidenum"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B23FA3A-B1CD-419B-9C0E-3A44094314F9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4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5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768531-E9E7-4A24-9E63-3F45E2BFAD60}" type="slidenum"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579F6F5-FF91-41AA-8289-66C8192E255D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B14AA9-3EE5-443E-A626-A30FC78FB7EB}" type="slidenum">
              <a:t>‹#›</a:t>
            </a:fld>
            <a:endParaRPr lang="cs-CZ"/>
          </a:p>
        </p:txBody>
      </p:sp>
      <p:sp>
        <p:nvSpPr>
          <p:cNvPr id="5" name="Nadpis 4"/>
          <p:cNvSpPr txBox="1">
            <a:spLocks noGrp="1"/>
          </p:cNvSpPr>
          <p:nvPr>
            <p:ph type="title" idx="4294967295"/>
          </p:nvPr>
        </p:nvSpPr>
        <p:spPr>
          <a:xfrm>
            <a:off x="507959" y="303840"/>
            <a:ext cx="9143280" cy="1271880"/>
          </a:xfrm>
        </p:spPr>
        <p:txBody>
          <a:bodyPr lIns="0" tIns="0" rIns="0" bIns="0"/>
          <a:lstStyle>
            <a:lvl1pPr hangingPunct="0">
              <a:buNone/>
              <a:defRPr>
                <a:latin typeface="Arial" pitchFamily="18"/>
                <a:ea typeface="Microsoft YaHei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text 5"/>
          <p:cNvSpPr txBox="1">
            <a:spLocks noGrp="1"/>
          </p:cNvSpPr>
          <p:nvPr>
            <p:ph type="body" idx="4294967295"/>
          </p:nvPr>
        </p:nvSpPr>
        <p:spPr>
          <a:xfrm>
            <a:off x="507959" y="1783080"/>
            <a:ext cx="8940240" cy="4419360"/>
          </a:xfrm>
        </p:spPr>
        <p:txBody>
          <a:bodyPr lIns="0" tIns="0" rIns="0" bIns="0"/>
          <a:lstStyle>
            <a:lvl1pPr hangingPunct="0">
              <a:buNone/>
              <a:defRPr/>
            </a:lvl1pPr>
          </a:lstStyle>
          <a:p>
            <a:pPr lvl="0"/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507959" y="303480"/>
            <a:ext cx="3342600" cy="1291320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 txBox="1">
            <a:spLocks noGrp="1"/>
          </p:cNvSpPr>
          <p:nvPr>
            <p:ph type="title" idx="4294967295"/>
          </p:nvPr>
        </p:nvSpPr>
        <p:spPr>
          <a:xfrm>
            <a:off x="3972239" y="303480"/>
            <a:ext cx="5679720" cy="6503399"/>
          </a:xfrm>
        </p:spPr>
        <p:txBody>
          <a:bodyPr anchor="t" anchorCtr="0"/>
          <a:lstStyle>
            <a:lvl1pPr marL="343080" indent="-343080" algn="l">
              <a:spcBef>
                <a:spcPts val="799"/>
              </a:spcBef>
              <a:buSzPct val="100000"/>
              <a:buFont typeface="Arial" pitchFamily="34"/>
              <a:buChar char="•"/>
              <a:defRPr sz="3200"/>
            </a:lvl1pPr>
          </a:lstStyle>
          <a:p>
            <a:pPr lvl="0"/>
            <a:r>
              <a:rPr lang="cs-CZ"/>
              <a:t>Klepnutím lze upravit styly předlohy textu.</a:t>
            </a:r>
            <a:br>
              <a:rPr lang="cs-CZ"/>
            </a:br>
            <a:r>
              <a:rPr lang="cs-CZ"/>
              <a:t>Druhá úroveň</a:t>
            </a:r>
            <a:br>
              <a:rPr lang="cs-CZ"/>
            </a:br>
            <a:r>
              <a:rPr lang="cs-CZ"/>
              <a:t>Třetí úroveň</a:t>
            </a:r>
            <a:br>
              <a:rPr lang="cs-CZ"/>
            </a:br>
            <a:r>
              <a:rPr lang="cs-CZ"/>
              <a:t>Čtvrtá úroveň</a:t>
            </a:r>
            <a:br>
              <a:rPr lang="cs-CZ"/>
            </a:br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 txBox="1">
            <a:spLocks noGrp="1"/>
          </p:cNvSpPr>
          <p:nvPr>
            <p:ph type="body" idx="2"/>
          </p:nvPr>
        </p:nvSpPr>
        <p:spPr>
          <a:xfrm>
            <a:off x="507959" y="1594440"/>
            <a:ext cx="3342600" cy="521244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AC8F014-5F8E-4794-AE8E-31707DB97B46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DD11EE-9608-476F-8453-6D4CAD715EAD}" type="slidenum"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1991520" y="5334120"/>
            <a:ext cx="6095880" cy="629640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 txBox="1">
            <a:spLocks noGrp="1"/>
          </p:cNvSpPr>
          <p:nvPr>
            <p:ph type="title" idx="4294967295"/>
          </p:nvPr>
        </p:nvSpPr>
        <p:spPr>
          <a:xfrm>
            <a:off x="1991520" y="680760"/>
            <a:ext cx="6095880" cy="4572000"/>
          </a:xfrm>
        </p:spPr>
        <p:txBody>
          <a:bodyPr anchor="t" anchorCtr="0"/>
          <a:lstStyle>
            <a:lvl1pPr algn="l">
              <a:spcBef>
                <a:spcPts val="799"/>
              </a:spcBef>
              <a:defRPr sz="3200"/>
            </a:lvl1pPr>
          </a:lstStyle>
          <a:p>
            <a:pPr lvl="0"/>
            <a:r>
              <a:rPr lang="cs-CZ"/>
              <a:t>Klepnutím na ikonu přidáte obrázek.</a:t>
            </a:r>
          </a:p>
        </p:txBody>
      </p:sp>
      <p:sp>
        <p:nvSpPr>
          <p:cNvPr id="4" name="Zástupný symbol pro text 3"/>
          <p:cNvSpPr txBox="1">
            <a:spLocks noGrp="1"/>
          </p:cNvSpPr>
          <p:nvPr>
            <p:ph type="body" idx="2"/>
          </p:nvPr>
        </p:nvSpPr>
        <p:spPr>
          <a:xfrm>
            <a:off x="1991520" y="5963760"/>
            <a:ext cx="6095880" cy="89424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0ED6454-ACA3-42EA-84FA-89A507BC38F5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E357938-5421-41FB-A0E9-58861C19A206}" type="slidenum"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507959" y="304920"/>
            <a:ext cx="9144000" cy="12700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7959" y="1778040"/>
            <a:ext cx="9144000" cy="5029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7959" y="7062840"/>
            <a:ext cx="2370240" cy="4046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spc="0" baseline="0">
                <a:solidFill>
                  <a:srgbClr val="898989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B6413D7C-A9C0-484F-B153-33F7E9CD30F2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71839" y="7062840"/>
            <a:ext cx="3216239" cy="4046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1"/>
          <a:lstStyle>
            <a:lvl1pPr lvl="0" rtl="0" hangingPunct="0">
              <a:buNone/>
              <a:tabLst/>
              <a:defRPr lang="cs-CZ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81720" y="7062840"/>
            <a:ext cx="2370240" cy="4046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spc="0" baseline="0">
                <a:solidFill>
                  <a:srgbClr val="898989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8F37154A-AE84-4A93-9EE9-F1C8D4E81496}" type="slidenum"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ctr" rtl="0" hangingPunct="1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cs-CZ" sz="4400" b="0" i="0" u="none" strike="noStrike" kern="1200" spc="0" baseline="0">
          <a:ln>
            <a:noFill/>
          </a:ln>
          <a:solidFill>
            <a:srgbClr val="000000"/>
          </a:solidFill>
          <a:latin typeface="Calibri" pitchFamily="18"/>
          <a:ea typeface="Arial Unicode MS" pitchFamily="2"/>
          <a:cs typeface="Mangal" pitchFamily="2"/>
        </a:defRPr>
      </a:lvl1pPr>
    </p:titleStyle>
    <p:bodyStyle>
      <a:lvl1pPr marL="432000" marR="0" lvl="0" indent="-324000" algn="l" rtl="0" hangingPunct="1">
        <a:lnSpc>
          <a:spcPct val="100000"/>
        </a:lnSpc>
        <a:spcBef>
          <a:spcPts val="0"/>
        </a:spcBef>
        <a:spcAft>
          <a:spcPts val="1414"/>
        </a:spcAft>
        <a:buSzPct val="45000"/>
        <a:buFont typeface="StarSymbol"/>
        <a:buChar char="●"/>
        <a:tabLst/>
        <a:defRPr lang="cs-CZ" sz="32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1pPr>
      <a:lvl2pPr marL="864000" marR="0" lvl="1" indent="-324000" algn="l" rtl="0" hangingPunct="1">
        <a:lnSpc>
          <a:spcPct val="100000"/>
        </a:lnSpc>
        <a:spcBef>
          <a:spcPts val="0"/>
        </a:spcBef>
        <a:spcAft>
          <a:spcPts val="1134"/>
        </a:spcAft>
        <a:buSzPct val="75000"/>
        <a:buFont typeface="StarSymbol"/>
        <a:buChar char="–"/>
        <a:tabLst/>
        <a:defRPr lang="cs-CZ" sz="28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2pPr>
      <a:lvl3pPr marL="1296000" marR="0" lvl="2" indent="-288000" algn="l" rtl="0" hangingPunct="1">
        <a:lnSpc>
          <a:spcPct val="100000"/>
        </a:lnSpc>
        <a:spcBef>
          <a:spcPts val="0"/>
        </a:spcBef>
        <a:spcAft>
          <a:spcPts val="850"/>
        </a:spcAft>
        <a:buSzPct val="45000"/>
        <a:buFont typeface="StarSymbol"/>
        <a:buChar char="●"/>
        <a:tabLst/>
        <a:defRPr lang="cs-CZ" sz="24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3pPr>
      <a:lvl4pPr marL="1728000" marR="0" lvl="3" indent="-216000" algn="l" rtl="0" hangingPunct="1">
        <a:lnSpc>
          <a:spcPct val="100000"/>
        </a:lnSpc>
        <a:spcBef>
          <a:spcPts val="0"/>
        </a:spcBef>
        <a:spcAft>
          <a:spcPts val="564"/>
        </a:spcAft>
        <a:buSzPct val="75000"/>
        <a:buFont typeface="StarSymbol"/>
        <a:buChar char="–"/>
        <a:tabLst/>
        <a:defRPr lang="cs-CZ" sz="20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4pPr>
      <a:lvl5pPr marL="2160000" marR="0" lvl="4" indent="-216000" algn="l" rtl="0" hangingPunct="1">
        <a:lnSpc>
          <a:spcPct val="100000"/>
        </a:lnSpc>
        <a:spcBef>
          <a:spcPts val="0"/>
        </a:spcBef>
        <a:spcAft>
          <a:spcPts val="286"/>
        </a:spcAft>
        <a:buSzPct val="45000"/>
        <a:buFont typeface="StarSymbol"/>
        <a:buChar char="●"/>
        <a:tabLst/>
        <a:defRPr lang="cs-CZ" sz="20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828800" y="190440"/>
            <a:ext cx="6502319" cy="26930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" pitchFamily="34" charset="0"/>
                <a:ea typeface="Arial Unicode MS" pitchFamily="2"/>
                <a:cs typeface="Arial" pitchFamily="34" charset="0"/>
              </a:rPr>
              <a:t>                     Projekt: Inovace 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" pitchFamily="34" charset="0"/>
                <a:ea typeface="Arial Unicode MS" pitchFamily="2"/>
                <a:cs typeface="Arial" pitchFamily="34" charset="0"/>
              </a:rPr>
              <a:t>vybavení 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" pitchFamily="34" charset="0"/>
                <a:ea typeface="Arial Unicode MS" pitchFamily="2"/>
                <a:cs typeface="Arial" pitchFamily="34" charset="0"/>
              </a:rPr>
              <a:t>Registrační 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" pitchFamily="34" charset="0"/>
                <a:ea typeface="Arial Unicode MS" pitchFamily="2"/>
                <a:cs typeface="Arial" pitchFamily="34" charset="0"/>
              </a:rPr>
              <a:t>číslo projektu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" pitchFamily="34" charset="0"/>
                <a:ea typeface="Arial Unicode MS" pitchFamily="2"/>
                <a:cs typeface="Arial" pitchFamily="34" charset="0"/>
              </a:rPr>
              <a:t>CZ.1.07/1.5.00/34.0325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 charset="0"/>
              <a:ea typeface="Arial Unicode MS" pitchFamily="2"/>
              <a:cs typeface="Arial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787320" y="482760"/>
            <a:ext cx="8585280" cy="26936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" pitchFamily="34" charset="0"/>
                <a:ea typeface="Arial Unicode MS" pitchFamily="2"/>
                <a:cs typeface="Arial" pitchFamily="34" charset="0"/>
              </a:rPr>
              <a:t>Příjemce: Gymnázium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" pitchFamily="34" charset="0"/>
                <a:ea typeface="Arial Unicode MS" pitchFamily="2"/>
                <a:cs typeface="Arial" pitchFamily="34" charset="0"/>
              </a:rPr>
              <a:t>Pierra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" pitchFamily="34" charset="0"/>
                <a:ea typeface="Arial Unicode MS" pitchFamily="2"/>
                <a:cs typeface="Arial" pitchFamily="34" charset="0"/>
              </a:rPr>
              <a:t> de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" pitchFamily="34" charset="0"/>
                <a:ea typeface="Arial Unicode MS" pitchFamily="2"/>
                <a:cs typeface="Arial" pitchFamily="34" charset="0"/>
              </a:rPr>
              <a:t>Coubertina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" pitchFamily="34" charset="0"/>
                <a:ea typeface="Arial Unicode MS" pitchFamily="2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4" name="Obrázek 3" descr="Logolink OPVK - oříznutý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595520" y="5880240"/>
            <a:ext cx="6969240" cy="134316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 txBox="1"/>
          <p:nvPr/>
        </p:nvSpPr>
        <p:spPr>
          <a:xfrm>
            <a:off x="876239" y="5410079"/>
            <a:ext cx="8407440" cy="23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4" pitchFamily="18"/>
                <a:ea typeface="Arial Unicode MS" pitchFamily="2"/>
                <a:cs typeface="Arial" pitchFamily="34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0" y="4838760"/>
            <a:ext cx="10337760" cy="3754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0000"/>
                </a:solidFill>
              </a:defRPr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4" pitchFamily="18"/>
                <a:ea typeface="Arial Unicode MS" pitchFamily="2"/>
                <a:cs typeface="Arial" pitchFamily="34"/>
              </a:rPr>
              <a:t>Materiál je určen k bezplatnému používání pro potřeby výuky a vzdělávání na všech typech škol a školských zařízení.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0000"/>
                </a:solidFill>
              </a:defRPr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4" pitchFamily="18"/>
                <a:ea typeface="Arial Unicode MS" pitchFamily="2"/>
                <a:cs typeface="Arial" pitchFamily="34"/>
              </a:rPr>
              <a:t>Jakékoliv další používání podléhá autorskému zákonu.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55680" y="1295280"/>
            <a:ext cx="1905120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Autor materiálu: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368279" y="1003320"/>
            <a:ext cx="2158920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Název materiálu:	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355680" y="2534400"/>
            <a:ext cx="863639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Sada: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6696000" y="2081880"/>
            <a:ext cx="1572479" cy="4330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Předmět:                     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355680" y="1828800"/>
            <a:ext cx="2209680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Zařazení materiálu: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355680" y="2120760"/>
            <a:ext cx="1143000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Šablona: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6603840" y="2533680"/>
            <a:ext cx="1371599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Číslo DUM: </a:t>
            </a:r>
            <a:r>
              <a:rPr lang="cs-CZ" sz="12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16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355680" y="2946239"/>
            <a:ext cx="3073319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Ověření materiálu ve výuce: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355680" y="3238560"/>
            <a:ext cx="3428280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Datum ověření:                       10.10.2013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355680" y="3809880"/>
            <a:ext cx="863639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Třída: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355680" y="3530520"/>
            <a:ext cx="1752479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Ověřující učitel: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2415600" y="1001520"/>
            <a:ext cx="3024360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Druhá odmocnina - vlastnosti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2400479" y="1295280"/>
            <a:ext cx="3111479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Mgr. Kateřina </a:t>
            </a:r>
            <a:r>
              <a:rPr lang="cs-CZ" sz="1200" b="0" i="0" u="none" strike="noStrike" kern="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Rinkeová</a:t>
            </a:r>
            <a:endParaRPr lang="cs-CZ" sz="1200" b="0" i="0" u="none" strike="noStrike" kern="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Arial Unicode MS" pitchFamily="2"/>
              <a:cs typeface="Arial" pitchFamily="34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244520" y="2120760"/>
            <a:ext cx="5181480" cy="44627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Inovace a zkvalitnění výuky prostřednictvím ICT (III/2)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                     Příprava 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na dvojjazyčné studium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7384320" y="2081880"/>
            <a:ext cx="2160360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matematika</a:t>
            </a: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 	     ročník: první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1244520" y="2521080"/>
            <a:ext cx="2682720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32_M_</a:t>
            </a: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2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7456320" y="2009880"/>
            <a:ext cx="1320840" cy="4330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Arial Unicode MS" pitchFamily="2"/>
              <a:cs typeface="Arial" pitchFamily="34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Arial Unicode MS" pitchFamily="2"/>
              <a:cs typeface="Arial" pitchFamily="34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00479" y="3517920"/>
            <a:ext cx="3184560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Mgr. Kateřina Rinkeová</a:t>
            </a:r>
          </a:p>
        </p:txBody>
      </p:sp>
      <p:sp>
        <p:nvSpPr>
          <p:cNvPr id="25" name="TextovéPole 24"/>
          <p:cNvSpPr txBox="1"/>
          <p:nvPr/>
        </p:nvSpPr>
        <p:spPr>
          <a:xfrm>
            <a:off x="2400479" y="3809880"/>
            <a:ext cx="736559" cy="26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1</a:t>
            </a: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.A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7959" y="303840"/>
            <a:ext cx="9143280" cy="1271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cs-CZ">
                <a:solidFill>
                  <a:srgbClr val="FF0000"/>
                </a:solidFill>
              </a:rPr>
              <a:t>Druhá odmocnina - vlastnosti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7959" y="1783080"/>
            <a:ext cx="8940240" cy="441936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414"/>
              </a:spcAft>
            </a:pPr>
            <a:endParaRPr lang="cs-CZ">
              <a:ea typeface="Arial Unicode MS" pitchFamily="2"/>
            </a:endParaRPr>
          </a:p>
          <a:p>
            <a:pPr lvl="0">
              <a:spcAft>
                <a:spcPts val="1414"/>
              </a:spcAft>
            </a:pPr>
            <a:r>
              <a:rPr lang="cs-CZ">
                <a:ea typeface="Arial Unicode MS" pitchFamily="2"/>
              </a:rPr>
              <a:t>Pro všechna nezáporná čísla </a:t>
            </a:r>
            <a:r>
              <a:rPr lang="cs-CZ" u="sng">
                <a:ea typeface="Arial Unicode MS" pitchFamily="2"/>
              </a:rPr>
              <a:t>a</a:t>
            </a:r>
            <a:r>
              <a:rPr lang="cs-CZ">
                <a:ea typeface="Arial Unicode MS" pitchFamily="2"/>
              </a:rPr>
              <a:t> a </a:t>
            </a:r>
            <a:r>
              <a:rPr lang="cs-CZ" u="sng">
                <a:ea typeface="Arial Unicode MS" pitchFamily="2"/>
              </a:rPr>
              <a:t>b</a:t>
            </a:r>
            <a:r>
              <a:rPr lang="cs-CZ">
                <a:ea typeface="Arial Unicode MS" pitchFamily="2"/>
              </a:rPr>
              <a:t> platí: pokud a &lt;b, pak také √a &lt; √b.</a:t>
            </a:r>
          </a:p>
          <a:p>
            <a:pPr lvl="0">
              <a:spcAft>
                <a:spcPts val="1414"/>
              </a:spcAft>
            </a:pPr>
            <a:endParaRPr lang="cs-CZ" sz="2000">
              <a:ea typeface="Arial Unicode MS" pitchFamily="2"/>
            </a:endParaRPr>
          </a:p>
          <a:p>
            <a:pPr lvl="0">
              <a:spcAft>
                <a:spcPts val="1414"/>
              </a:spcAft>
            </a:pPr>
            <a:r>
              <a:rPr lang="cs-CZ" sz="2000">
                <a:ea typeface="Arial Unicode MS" pitchFamily="2"/>
              </a:rPr>
              <a:t>Př. 1: Ověř platnost následujících tvrzení:</a:t>
            </a:r>
          </a:p>
          <a:p>
            <a:pPr marL="882719" lvl="1" indent="-343080">
              <a:buAutoNum type="alphaLcParenR"/>
            </a:pPr>
            <a:r>
              <a:rPr lang="cs-CZ" sz="1800">
                <a:ea typeface="Arial Unicode MS" pitchFamily="2"/>
              </a:rPr>
              <a:t>√15,6 &lt; √16,5</a:t>
            </a:r>
          </a:p>
          <a:p>
            <a:pPr marL="882719" lvl="1" indent="-343080">
              <a:buAutoNum type="alphaLcParenR"/>
            </a:pPr>
            <a:r>
              <a:rPr lang="cs-CZ" sz="1800">
                <a:ea typeface="Arial Unicode MS" pitchFamily="2"/>
              </a:rPr>
              <a:t>√0,005 &lt; √0,009</a:t>
            </a:r>
          </a:p>
          <a:p>
            <a:pPr marL="882719" lvl="1" indent="-343080">
              <a:buAutoNum type="alphaLcParenR"/>
            </a:pPr>
            <a:r>
              <a:rPr lang="cs-CZ" sz="1800">
                <a:ea typeface="Arial Unicode MS" pitchFamily="2"/>
              </a:rPr>
              <a:t>√3/4 &lt; √3/5</a:t>
            </a:r>
          </a:p>
          <a:p>
            <a:pPr marL="882719" lvl="1" indent="-343080">
              <a:buAutoNum type="alphaLcParenR"/>
            </a:pPr>
            <a:r>
              <a:rPr lang="cs-CZ" sz="1800">
                <a:ea typeface="Arial Unicode MS" pitchFamily="2"/>
              </a:rPr>
              <a:t>√12/9 &gt; √10/9</a:t>
            </a:r>
          </a:p>
          <a:p>
            <a:pPr marL="882719" lvl="1" indent="-343080">
              <a:buNone/>
            </a:pPr>
            <a:endParaRPr lang="cs-CZ" sz="1600">
              <a:ea typeface="Arial Unicode MS" pitchFamily="2"/>
            </a:endParaRPr>
          </a:p>
          <a:p>
            <a:pPr marL="882719" lvl="1" indent="-343080"/>
            <a:endParaRPr lang="cs-CZ" sz="1600">
              <a:ea typeface="Arial Unicode M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7959" y="497520"/>
            <a:ext cx="8940240" cy="570492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622440" lvl="0" indent="-514439">
              <a:spcAft>
                <a:spcPts val="1414"/>
              </a:spcAft>
            </a:pPr>
            <a:r>
              <a:rPr lang="cs-CZ" sz="2000">
                <a:ea typeface="Arial Unicode MS" pitchFamily="2"/>
              </a:rPr>
              <a:t>Př. 2: Rozhodni, zda platí:</a:t>
            </a:r>
          </a:p>
          <a:p>
            <a:pPr marL="1054440" lvl="1" indent="-514439">
              <a:buAutoNum type="alphaLcParenR"/>
            </a:pPr>
            <a:r>
              <a:rPr lang="cs-CZ" sz="1800">
                <a:ea typeface="Arial Unicode MS" pitchFamily="2"/>
              </a:rPr>
              <a:t>√35,6 &lt; 8</a:t>
            </a:r>
          </a:p>
          <a:p>
            <a:pPr marL="1054440" lvl="1" indent="-514439">
              <a:buAutoNum type="alphaLcParenR"/>
            </a:pPr>
            <a:r>
              <a:rPr lang="cs-CZ" sz="1800">
                <a:ea typeface="Arial Unicode MS" pitchFamily="2"/>
              </a:rPr>
              <a:t>√7,249 &gt; 3</a:t>
            </a:r>
          </a:p>
          <a:p>
            <a:pPr marL="1054440" lvl="1" indent="-514439">
              <a:buAutoNum type="alphaLcParenR"/>
            </a:pPr>
            <a:r>
              <a:rPr lang="cs-CZ" sz="1800">
                <a:ea typeface="Arial Unicode MS" pitchFamily="2"/>
              </a:rPr>
              <a:t>√547,4 &gt; 25</a:t>
            </a:r>
          </a:p>
          <a:p>
            <a:pPr marL="1054440" lvl="1" indent="-514439">
              <a:buAutoNum type="alphaLcParenR"/>
            </a:pPr>
            <a:r>
              <a:rPr lang="cs-CZ" sz="1800">
                <a:ea typeface="Arial Unicode MS" pitchFamily="2"/>
              </a:rPr>
              <a:t>√11 000 &gt; 0,1</a:t>
            </a:r>
          </a:p>
          <a:p>
            <a:pPr marL="1054440" lvl="1" indent="-514439">
              <a:buAutoNum type="alphaLcParenR"/>
            </a:pPr>
            <a:r>
              <a:rPr lang="cs-CZ" sz="1800">
                <a:ea typeface="Arial Unicode MS" pitchFamily="2"/>
              </a:rPr>
              <a:t>√0,0008 &lt; 0,01</a:t>
            </a:r>
          </a:p>
          <a:p>
            <a:pPr marL="1054440" lvl="1" indent="-514439">
              <a:buAutoNum type="alphaLcParenR"/>
            </a:pPr>
            <a:endParaRPr lang="cs-CZ" sz="1600">
              <a:ea typeface="Arial Unicode MS" pitchFamily="2"/>
            </a:endParaRPr>
          </a:p>
          <a:p>
            <a:pPr marL="622440" lvl="0" indent="-514439">
              <a:spcAft>
                <a:spcPts val="1414"/>
              </a:spcAft>
              <a:buFont typeface="Arial" pitchFamily="34"/>
              <a:buChar char="•"/>
            </a:pPr>
            <a:r>
              <a:rPr lang="cs-CZ">
                <a:ea typeface="Arial Unicode MS" pitchFamily="2"/>
              </a:rPr>
              <a:t>Pro odhadování druhých odmocnin využíváme čtvercových čísel, tj. čísel, která jsou druhou mocninou nějakého přirozeného čísla.</a:t>
            </a:r>
          </a:p>
          <a:p>
            <a:pPr marL="622440" lvl="0" indent="-514439">
              <a:spcAft>
                <a:spcPts val="1414"/>
              </a:spcAft>
              <a:buFont typeface="Arial" pitchFamily="34"/>
              <a:buChar char="•"/>
            </a:pPr>
            <a:r>
              <a:rPr lang="cs-CZ" sz="2000">
                <a:ea typeface="Arial Unicode MS" pitchFamily="2"/>
              </a:rPr>
              <a:t>Např. odhadujeme √114,2 – nejbližší čtvercové číslo k číslu 114,2 je 121, √121 = 11, √114,2 bude tedy přibližně = 11</a:t>
            </a:r>
          </a:p>
          <a:p>
            <a:pPr marL="1054440" lvl="1" indent="-514439">
              <a:buNone/>
            </a:pPr>
            <a:endParaRPr lang="cs-CZ" sz="1600">
              <a:ea typeface="Arial Unicode M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7959" y="569520"/>
            <a:ext cx="8940240" cy="676872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414"/>
              </a:spcAft>
            </a:pPr>
            <a:r>
              <a:rPr lang="cs-CZ" sz="2000">
                <a:ea typeface="Arial Unicode MS" pitchFamily="2"/>
              </a:rPr>
              <a:t>Př. : Odhadni  následující druhé odmocniny :</a:t>
            </a:r>
          </a:p>
          <a:p>
            <a:pPr lvl="1"/>
            <a:r>
              <a:rPr lang="cs-CZ" sz="1800">
                <a:ea typeface="Arial Unicode MS" pitchFamily="2"/>
              </a:rPr>
              <a:t>√382 =</a:t>
            </a:r>
          </a:p>
          <a:p>
            <a:pPr lvl="1">
              <a:buNone/>
            </a:pPr>
            <a:endParaRPr lang="cs-CZ" sz="1800">
              <a:ea typeface="Arial Unicode MS" pitchFamily="2"/>
            </a:endParaRPr>
          </a:p>
          <a:p>
            <a:pPr lvl="1"/>
            <a:r>
              <a:rPr lang="cs-CZ" sz="1800">
                <a:ea typeface="Arial Unicode MS" pitchFamily="2"/>
              </a:rPr>
              <a:t>√419 =</a:t>
            </a:r>
          </a:p>
          <a:p>
            <a:pPr lvl="1">
              <a:buNone/>
            </a:pPr>
            <a:endParaRPr lang="cs-CZ" sz="1800">
              <a:ea typeface="Arial Unicode MS" pitchFamily="2"/>
            </a:endParaRPr>
          </a:p>
          <a:p>
            <a:pPr lvl="1"/>
            <a:r>
              <a:rPr lang="cs-CZ" sz="1800">
                <a:ea typeface="Arial Unicode MS" pitchFamily="2"/>
              </a:rPr>
              <a:t>√720 =</a:t>
            </a:r>
          </a:p>
          <a:p>
            <a:pPr lvl="1">
              <a:buNone/>
            </a:pPr>
            <a:endParaRPr lang="cs-CZ" sz="1800">
              <a:ea typeface="Arial Unicode MS" pitchFamily="2"/>
            </a:endParaRPr>
          </a:p>
          <a:p>
            <a:pPr lvl="1"/>
            <a:r>
              <a:rPr lang="cs-CZ" sz="1800">
                <a:ea typeface="Arial Unicode MS" pitchFamily="2"/>
              </a:rPr>
              <a:t>√2875 =</a:t>
            </a:r>
          </a:p>
          <a:p>
            <a:pPr lvl="1">
              <a:buNone/>
            </a:pPr>
            <a:endParaRPr lang="cs-CZ" sz="1800">
              <a:ea typeface="Arial Unicode MS" pitchFamily="2"/>
            </a:endParaRPr>
          </a:p>
          <a:p>
            <a:pPr lvl="1"/>
            <a:r>
              <a:rPr lang="cs-CZ" sz="1800">
                <a:ea typeface="Arial Unicode MS" pitchFamily="2"/>
              </a:rPr>
              <a:t>√3140 =</a:t>
            </a:r>
          </a:p>
          <a:p>
            <a:pPr lvl="1">
              <a:buNone/>
            </a:pPr>
            <a:endParaRPr lang="cs-CZ" sz="1800">
              <a:ea typeface="Arial Unicode MS" pitchFamily="2"/>
            </a:endParaRPr>
          </a:p>
          <a:p>
            <a:pPr lvl="1"/>
            <a:r>
              <a:rPr lang="cs-CZ" sz="1800">
                <a:ea typeface="Arial Unicode MS" pitchFamily="2"/>
              </a:rPr>
              <a:t>√15,74 =</a:t>
            </a:r>
          </a:p>
          <a:p>
            <a:pPr lvl="1">
              <a:buNone/>
            </a:pPr>
            <a:endParaRPr lang="cs-CZ" sz="1800">
              <a:ea typeface="Arial Unicode MS" pitchFamily="2"/>
            </a:endParaRPr>
          </a:p>
          <a:p>
            <a:pPr lvl="1"/>
            <a:r>
              <a:rPr lang="cs-CZ" sz="1800">
                <a:ea typeface="Arial Unicode MS" pitchFamily="2"/>
              </a:rPr>
              <a:t>√5,2 =</a:t>
            </a:r>
          </a:p>
          <a:p>
            <a:pPr lvl="1">
              <a:buNone/>
            </a:pPr>
            <a:endParaRPr lang="cs-CZ" sz="1800">
              <a:ea typeface="Arial Unicode MS" pitchFamily="2"/>
            </a:endParaRPr>
          </a:p>
          <a:p>
            <a:pPr lvl="1"/>
            <a:r>
              <a:rPr lang="cs-CZ" sz="1800">
                <a:ea typeface="Arial Unicode MS" pitchFamily="2"/>
              </a:rPr>
              <a:t>√637,6 =</a:t>
            </a:r>
          </a:p>
          <a:p>
            <a:pPr lvl="0">
              <a:spcAft>
                <a:spcPts val="1414"/>
              </a:spcAft>
            </a:pPr>
            <a:endParaRPr lang="cs-CZ" sz="2000">
              <a:ea typeface="Arial Unicode M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7959" y="303840"/>
            <a:ext cx="9143280" cy="1271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cs-CZ">
                <a:solidFill>
                  <a:srgbClr val="FF0000"/>
                </a:solidFill>
              </a:rPr>
              <a:t>Řešení daných úloh: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7959" y="1783080"/>
            <a:ext cx="8940240" cy="483516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414"/>
              </a:spcAft>
            </a:pPr>
            <a:r>
              <a:rPr lang="cs-CZ" sz="2000">
                <a:ea typeface="Arial Unicode MS" pitchFamily="2"/>
              </a:rPr>
              <a:t>Př. 1: Ověř platnost následujících tvrzení:</a:t>
            </a:r>
          </a:p>
          <a:p>
            <a:pPr marL="882719" lvl="1" indent="-343080">
              <a:buAutoNum type="alphaLcParenR"/>
            </a:pPr>
            <a:r>
              <a:rPr lang="cs-CZ" sz="1600">
                <a:ea typeface="Arial Unicode MS" pitchFamily="2"/>
              </a:rPr>
              <a:t>√15,6 &lt; √16,5 	platí, protože 15,6 &lt; 16,5</a:t>
            </a:r>
          </a:p>
          <a:p>
            <a:pPr marL="882719" lvl="1" indent="-343080">
              <a:buAutoNum type="alphaLcParenR"/>
            </a:pPr>
            <a:r>
              <a:rPr lang="cs-CZ" sz="1600">
                <a:ea typeface="Arial Unicode MS" pitchFamily="2"/>
              </a:rPr>
              <a:t>√0,005 &lt; √0,009	platí, protože 0,005 &lt; 0,009</a:t>
            </a:r>
          </a:p>
          <a:p>
            <a:pPr marL="882719" lvl="1" indent="-343080">
              <a:buAutoNum type="alphaLcParenR"/>
            </a:pPr>
            <a:r>
              <a:rPr lang="cs-CZ" sz="1600">
                <a:ea typeface="Arial Unicode MS" pitchFamily="2"/>
              </a:rPr>
              <a:t>√3/4 &lt; √3/5	neplatí, protože 3/4 &gt; 3/5</a:t>
            </a:r>
          </a:p>
          <a:p>
            <a:pPr marL="882719" lvl="1" indent="-343080">
              <a:buAutoNum type="alphaLcParenR"/>
            </a:pPr>
            <a:r>
              <a:rPr lang="cs-CZ" sz="1600">
                <a:ea typeface="Arial Unicode MS" pitchFamily="2"/>
              </a:rPr>
              <a:t>√12/9 &gt; √10/9	platí, protože 12/9 &gt; 10/9</a:t>
            </a:r>
          </a:p>
          <a:p>
            <a:pPr marL="882719" lvl="1" indent="-343080">
              <a:buAutoNum type="alphaLcParenR"/>
            </a:pPr>
            <a:endParaRPr lang="cs-CZ" sz="1600">
              <a:ea typeface="Arial Unicode MS" pitchFamily="2"/>
            </a:endParaRPr>
          </a:p>
          <a:p>
            <a:pPr marL="622440" lvl="0" indent="-514439">
              <a:spcAft>
                <a:spcPts val="1414"/>
              </a:spcAft>
            </a:pPr>
            <a:r>
              <a:rPr lang="cs-CZ" sz="2000">
                <a:ea typeface="Arial Unicode MS" pitchFamily="2"/>
              </a:rPr>
              <a:t>Př. 2: Rozhodni, zda platí:</a:t>
            </a:r>
          </a:p>
          <a:p>
            <a:pPr marL="1054440" lvl="1" indent="-514439">
              <a:buAutoNum type="alphaLcParenR"/>
            </a:pPr>
            <a:r>
              <a:rPr lang="cs-CZ" sz="1600">
                <a:ea typeface="Arial Unicode MS" pitchFamily="2"/>
              </a:rPr>
              <a:t>√35,6 &lt; 8	8 = √64, 35,6 &lt; 64, nerovnost platí</a:t>
            </a:r>
          </a:p>
          <a:p>
            <a:pPr marL="1054440" lvl="1" indent="-514439">
              <a:buAutoNum type="alphaLcParenR"/>
            </a:pPr>
            <a:r>
              <a:rPr lang="cs-CZ" sz="1600">
                <a:ea typeface="Arial Unicode MS" pitchFamily="2"/>
              </a:rPr>
              <a:t>√7,249 &gt; 3	3 = √9, 7,249 &lt; 9, nerovnost neplatí</a:t>
            </a:r>
          </a:p>
          <a:p>
            <a:pPr marL="1054440" lvl="1" indent="-514439">
              <a:buAutoNum type="alphaLcParenR"/>
            </a:pPr>
            <a:r>
              <a:rPr lang="cs-CZ" sz="1600">
                <a:ea typeface="Arial Unicode MS" pitchFamily="2"/>
              </a:rPr>
              <a:t>√547,4 &gt; 25	25 = √625, 547,6 &lt; 625, nerovnost neplatí</a:t>
            </a:r>
          </a:p>
          <a:p>
            <a:pPr marL="1054440" lvl="1" indent="-514439">
              <a:buAutoNum type="alphaLcParenR"/>
            </a:pPr>
            <a:r>
              <a:rPr lang="cs-CZ" sz="1600">
                <a:ea typeface="Arial Unicode MS" pitchFamily="2"/>
              </a:rPr>
              <a:t>√11 000 &gt; 0,1	0,1 = √0,01, 11 000 &gt; 0,01, nerovnost platí</a:t>
            </a:r>
          </a:p>
          <a:p>
            <a:pPr marL="1054440" lvl="1" indent="-514439">
              <a:buAutoNum type="alphaLcParenR"/>
            </a:pPr>
            <a:r>
              <a:rPr lang="cs-CZ" sz="1600">
                <a:ea typeface="Arial Unicode MS" pitchFamily="2"/>
              </a:rPr>
              <a:t>√0,0008 &lt; 0,01	0,01 = √0,0001, 0,0008 &gt; 0,0001, nerovnost neplatí</a:t>
            </a:r>
          </a:p>
          <a:p>
            <a:pPr lvl="0">
              <a:spcAft>
                <a:spcPts val="1414"/>
              </a:spcAft>
              <a:buNone/>
            </a:pPr>
            <a:endParaRPr lang="cs-CZ">
              <a:ea typeface="Arial Unicode M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7959" y="569520"/>
            <a:ext cx="8940240" cy="6192719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414"/>
              </a:spcAft>
            </a:pPr>
            <a:r>
              <a:rPr lang="cs-CZ" sz="2000">
                <a:ea typeface="Arial Unicode MS" pitchFamily="2"/>
              </a:rPr>
              <a:t>Př. : Odhadni  následující druhé odmocniny :</a:t>
            </a:r>
          </a:p>
          <a:p>
            <a:pPr lvl="1"/>
            <a:r>
              <a:rPr lang="cs-CZ" sz="1600">
                <a:ea typeface="Arial Unicode MS" pitchFamily="2"/>
              </a:rPr>
              <a:t>√382 = √400 = 20</a:t>
            </a:r>
          </a:p>
          <a:p>
            <a:pPr lvl="1">
              <a:buNone/>
            </a:pPr>
            <a:endParaRPr lang="cs-CZ" sz="1600">
              <a:ea typeface="Arial Unicode MS" pitchFamily="2"/>
            </a:endParaRPr>
          </a:p>
          <a:p>
            <a:pPr lvl="1"/>
            <a:r>
              <a:rPr lang="cs-CZ" sz="1600">
                <a:ea typeface="Arial Unicode MS" pitchFamily="2"/>
              </a:rPr>
              <a:t>√419 = √400 = 20</a:t>
            </a:r>
          </a:p>
          <a:p>
            <a:pPr lvl="1">
              <a:buNone/>
            </a:pPr>
            <a:endParaRPr lang="cs-CZ" sz="1600">
              <a:ea typeface="Arial Unicode MS" pitchFamily="2"/>
            </a:endParaRPr>
          </a:p>
          <a:p>
            <a:pPr lvl="1"/>
            <a:r>
              <a:rPr lang="cs-CZ" sz="1600">
                <a:ea typeface="Arial Unicode MS" pitchFamily="2"/>
              </a:rPr>
              <a:t>√720 = √729 = 23</a:t>
            </a:r>
          </a:p>
          <a:p>
            <a:pPr lvl="1">
              <a:buNone/>
            </a:pPr>
            <a:endParaRPr lang="cs-CZ" sz="1600">
              <a:ea typeface="Arial Unicode MS" pitchFamily="2"/>
            </a:endParaRPr>
          </a:p>
          <a:p>
            <a:pPr lvl="1"/>
            <a:r>
              <a:rPr lang="cs-CZ" sz="1600">
                <a:ea typeface="Arial Unicode MS" pitchFamily="2"/>
              </a:rPr>
              <a:t>√2875 = √2500 = 50</a:t>
            </a:r>
          </a:p>
          <a:p>
            <a:pPr lvl="1">
              <a:buNone/>
            </a:pPr>
            <a:endParaRPr lang="cs-CZ" sz="1600">
              <a:ea typeface="Arial Unicode MS" pitchFamily="2"/>
            </a:endParaRPr>
          </a:p>
          <a:p>
            <a:pPr lvl="1"/>
            <a:r>
              <a:rPr lang="cs-CZ" sz="1600">
                <a:ea typeface="Arial Unicode MS" pitchFamily="2"/>
              </a:rPr>
              <a:t>√3140 = √3600 = 60</a:t>
            </a:r>
          </a:p>
          <a:p>
            <a:pPr lvl="1">
              <a:buNone/>
            </a:pPr>
            <a:endParaRPr lang="cs-CZ" sz="1600">
              <a:ea typeface="Arial Unicode MS" pitchFamily="2"/>
            </a:endParaRPr>
          </a:p>
          <a:p>
            <a:pPr lvl="1"/>
            <a:r>
              <a:rPr lang="cs-CZ" sz="1600">
                <a:ea typeface="Arial Unicode MS" pitchFamily="2"/>
              </a:rPr>
              <a:t>√15,74 = √16 = 4</a:t>
            </a:r>
          </a:p>
          <a:p>
            <a:pPr lvl="1">
              <a:buNone/>
            </a:pPr>
            <a:endParaRPr lang="cs-CZ" sz="1600">
              <a:ea typeface="Arial Unicode MS" pitchFamily="2"/>
            </a:endParaRPr>
          </a:p>
          <a:p>
            <a:pPr lvl="1"/>
            <a:r>
              <a:rPr lang="cs-CZ" sz="1600">
                <a:ea typeface="Arial Unicode MS" pitchFamily="2"/>
              </a:rPr>
              <a:t>√5,2 = √5,29 = 2,3</a:t>
            </a:r>
          </a:p>
          <a:p>
            <a:pPr lvl="1">
              <a:buNone/>
            </a:pPr>
            <a:endParaRPr lang="cs-CZ" sz="1600">
              <a:ea typeface="Arial Unicode MS" pitchFamily="2"/>
            </a:endParaRPr>
          </a:p>
          <a:p>
            <a:pPr lvl="1"/>
            <a:r>
              <a:rPr lang="cs-CZ" sz="1600">
                <a:ea typeface="Arial Unicode MS" pitchFamily="2"/>
              </a:rPr>
              <a:t>√637,6 = √625 = 25</a:t>
            </a:r>
          </a:p>
          <a:p>
            <a:pPr lvl="0">
              <a:spcAft>
                <a:spcPts val="1414"/>
              </a:spcAft>
            </a:pPr>
            <a:endParaRPr lang="cs-CZ">
              <a:ea typeface="Arial Unicode M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2"/>
          <p:cNvSpPr txBox="1"/>
          <p:nvPr/>
        </p:nvSpPr>
        <p:spPr>
          <a:xfrm>
            <a:off x="3124079" y="4127400"/>
            <a:ext cx="3962520" cy="945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Autor: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Mgr. </a:t>
            </a:r>
            <a:r>
              <a:rPr lang="cs-CZ" sz="12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Kateřina Rinkeová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Gymnázium Pierra de Coubertina, Tábor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rinkeova</a:t>
            </a: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@gymta.cz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srpen</a:t>
            </a: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Arial Unicode MS" pitchFamily="2"/>
                <a:cs typeface="Arial" pitchFamily="34"/>
              </a:rPr>
              <a:t> 2013</a:t>
            </a:r>
          </a:p>
        </p:txBody>
      </p:sp>
      <p:sp>
        <p:nvSpPr>
          <p:cNvPr id="4" name="TextovéPole 4"/>
          <p:cNvSpPr txBox="1"/>
          <p:nvPr/>
        </p:nvSpPr>
        <p:spPr>
          <a:xfrm>
            <a:off x="228600" y="203040"/>
            <a:ext cx="4927680" cy="3034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15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20" pitchFamily="18"/>
                <a:ea typeface="Arial Unicode MS" pitchFamily="2"/>
                <a:cs typeface="Arial" pitchFamily="34"/>
              </a:rPr>
              <a:t>Seznam použité literatury a pramenů:</a:t>
            </a:r>
          </a:p>
        </p:txBody>
      </p:sp>
      <p:sp>
        <p:nvSpPr>
          <p:cNvPr id="5" name="TextovéPole 5"/>
          <p:cNvSpPr txBox="1"/>
          <p:nvPr/>
        </p:nvSpPr>
        <p:spPr>
          <a:xfrm>
            <a:off x="698400" y="571680"/>
            <a:ext cx="7981920" cy="8438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r>
              <a:rPr lang="cs-CZ" sz="1200" dirty="0"/>
              <a:t>Odvárko, O. a J. Kadleček.</a:t>
            </a:r>
            <a:r>
              <a:rPr lang="cs-CZ" sz="1200" i="1" dirty="0"/>
              <a:t> Matematika I pro 8. roč. </a:t>
            </a:r>
            <a:r>
              <a:rPr lang="cs-CZ" sz="1200" dirty="0"/>
              <a:t>ZŠ. Praha: Prometheus, 2000</a:t>
            </a:r>
          </a:p>
          <a:p>
            <a:r>
              <a:rPr lang="cs-CZ" sz="1200" dirty="0"/>
              <a:t>Odvárko, O. a J. Kadleček.</a:t>
            </a:r>
            <a:r>
              <a:rPr lang="cs-CZ" sz="1200" i="1" dirty="0"/>
              <a:t> Pracovní sešit z matematiky pro 8. roč. ZŠ. </a:t>
            </a:r>
            <a:r>
              <a:rPr lang="cs-CZ" sz="1200" dirty="0"/>
              <a:t>Praha:</a:t>
            </a:r>
            <a:r>
              <a:rPr lang="cs-CZ" sz="1200" i="1" dirty="0"/>
              <a:t> </a:t>
            </a:r>
            <a:r>
              <a:rPr lang="cs-CZ" sz="1200" dirty="0"/>
              <a:t>Prometheus, 2001</a:t>
            </a:r>
          </a:p>
          <a:p>
            <a:r>
              <a:rPr lang="cs-CZ" sz="1200" b="1" dirty="0"/>
              <a:t> </a:t>
            </a:r>
            <a:endParaRPr lang="cs-CZ" sz="1200" dirty="0"/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1-Master1-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Šablona%20pro%20DUM%5B1%5D</Template>
  <TotalTime>87</TotalTime>
  <Words>442</Words>
  <Application>Microsoft Office PowerPoint</Application>
  <PresentationFormat>Vlastní</PresentationFormat>
  <Paragraphs>97</Paragraphs>
  <Slides>7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Master1-Master1-Šablona%20pro%20DUM[1]</vt:lpstr>
      <vt:lpstr>Prezentace aplikace PowerPoint</vt:lpstr>
      <vt:lpstr>Druhá odmocnina - vlastnosti</vt:lpstr>
      <vt:lpstr>Prezentace aplikace PowerPoint</vt:lpstr>
      <vt:lpstr>Prezentace aplikace PowerPoint</vt:lpstr>
      <vt:lpstr>Řešení daných úloh: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hchotovinska</cp:lastModifiedBy>
  <cp:revision>19</cp:revision>
  <dcterms:created xsi:type="dcterms:W3CDTF">2012-09-30T18:20:36Z</dcterms:created>
  <dcterms:modified xsi:type="dcterms:W3CDTF">2014-06-10T12:11:09Z</dcterms:modified>
</cp:coreProperties>
</file>