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70" r:id="rId3"/>
    <p:sldId id="271" r:id="rId4"/>
    <p:sldId id="272" r:id="rId5"/>
    <p:sldId id="273" r:id="rId6"/>
    <p:sldId id="274" r:id="rId7"/>
    <p:sldId id="275" r:id="rId8"/>
    <p:sldId id="283" r:id="rId9"/>
    <p:sldId id="276" r:id="rId10"/>
    <p:sldId id="288" r:id="rId11"/>
    <p:sldId id="277" r:id="rId12"/>
    <p:sldId id="287" r:id="rId13"/>
    <p:sldId id="278" r:id="rId14"/>
    <p:sldId id="286" r:id="rId15"/>
    <p:sldId id="279" r:id="rId16"/>
    <p:sldId id="284" r:id="rId17"/>
    <p:sldId id="280" r:id="rId18"/>
    <p:sldId id="289" r:id="rId19"/>
    <p:sldId id="281" r:id="rId20"/>
    <p:sldId id="285" r:id="rId21"/>
    <p:sldId id="282" r:id="rId22"/>
    <p:sldId id="290" r:id="rId23"/>
  </p:sldIdLst>
  <p:sldSz cx="9144000" cy="6858000" type="screen4x3"/>
  <p:notesSz cx="7099300" cy="102346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8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ectangle à coins arrondis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ectangle à coins arrondis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cs-CZ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ectangle à coins arrondis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cs-CZ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ectangle à coins arrondis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medias.lepost.fr/ill/2010/08/01/h-20-2171091-1280667348.jpg" TargetMode="External"/><Relationship Id="rId3" Type="http://schemas.openxmlformats.org/officeDocument/2006/relationships/hyperlink" Target="http://speedyz.ovh.org/billets/images/alcool_au_guidon.jpg" TargetMode="External"/><Relationship Id="rId7" Type="http://schemas.openxmlformats.org/officeDocument/2006/relationships/hyperlink" Target="http://www.shakerdepixels.com/wp-content/uploads/2013/02/Bic-pub-4-couleurs.jpg" TargetMode="External"/><Relationship Id="rId2" Type="http://schemas.openxmlformats.org/officeDocument/2006/relationships/hyperlink" Target="http://www.vocationfonctionnaire.fr/IMG/breveon831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dn2-public.ladmedia.fr/var/public/storage/images/look/toutes-les-news-look/photos/chanel-n-5-un-parfum-qui-passe-d-icone-en-star-de-mayrline-monroe-a-brad-pitt-335208/brad-pitt-dans-sa-derniere-pub-pour-chanel-n-5-335232/4416193-1-fre-FR/Brad-Pitt-dans-sa-derniere-pub-pour-Chanel-N-5_portrait_w674.jpg" TargetMode="External"/><Relationship Id="rId5" Type="http://schemas.openxmlformats.org/officeDocument/2006/relationships/hyperlink" Target="http://ulfablabla.free.fr/images/octobre/darty%20berger%20internet.jpg" TargetMode="External"/><Relationship Id="rId4" Type="http://schemas.openxmlformats.org/officeDocument/2006/relationships/hyperlink" Target="http://www.youphil.com/sites/default/files/imagecache/portfolioimage/images/2010-02/securite-routiere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ovéPole 1"/>
          <p:cNvSpPr txBox="1">
            <a:spLocks noChangeArrowheads="1"/>
          </p:cNvSpPr>
          <p:nvPr/>
        </p:nvSpPr>
        <p:spPr bwMode="auto">
          <a:xfrm>
            <a:off x="1646238" y="171450"/>
            <a:ext cx="58515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Projekt:  Inovace vybavení      Registrační číslo projektu </a:t>
            </a:r>
            <a:r>
              <a:rPr lang="cs-CZ" alt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CZ.1.07/1.5.00/34.0325</a:t>
            </a:r>
            <a:endParaRPr lang="cs-CZ" altLang="cs-CZ" sz="1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TextovéPole 2"/>
          <p:cNvSpPr txBox="1">
            <a:spLocks noChangeArrowheads="1"/>
          </p:cNvSpPr>
          <p:nvPr/>
        </p:nvSpPr>
        <p:spPr bwMode="auto">
          <a:xfrm>
            <a:off x="708025" y="434975"/>
            <a:ext cx="772795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Příjemce: Gymnázium </a:t>
            </a:r>
            <a:r>
              <a:rPr lang="cs-CZ" alt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Pierra</a:t>
            </a:r>
            <a:r>
              <a:rPr lang="cs-CZ" alt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cs-CZ" alt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Coubertina</a:t>
            </a:r>
            <a:r>
              <a:rPr lang="cs-CZ" alt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8196" name="Obrázek 3" descr="Logolink OPVK - oříznutý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8198" name="TextovéPole 5"/>
          <p:cNvSpPr txBox="1">
            <a:spLocks noChangeArrowheads="1"/>
          </p:cNvSpPr>
          <p:nvPr/>
        </p:nvSpPr>
        <p:spPr bwMode="auto">
          <a:xfrm>
            <a:off x="0" y="4354513"/>
            <a:ext cx="930433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900" b="1">
                <a:solidFill>
                  <a:schemeClr val="bg1"/>
                </a:solidFill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900" b="1">
                <a:solidFill>
                  <a:schemeClr val="bg1"/>
                </a:solidFill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8199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6196013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b="1" dirty="0">
                <a:solidFill>
                  <a:srgbClr val="000000"/>
                </a:solidFill>
                <a:latin typeface="Arial - 16"/>
              </a:rPr>
              <a:t>Autor materiálu:        </a:t>
            </a: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Mgr.  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Stéphane Castagnier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00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6472237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b="1" dirty="0">
                <a:solidFill>
                  <a:srgbClr val="000000"/>
                </a:solidFill>
                <a:latin typeface="Arial - 16"/>
              </a:rPr>
              <a:t>Název materiálu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:      La publicit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é</a:t>
            </a:r>
            <a:r>
              <a:rPr lang="cs-CZ" altLang="cs-CZ" sz="1100" b="1" dirty="0">
                <a:solidFill>
                  <a:srgbClr val="000000"/>
                </a:solidFill>
                <a:latin typeface="Arial - 16"/>
              </a:rPr>
              <a:t>	</a:t>
            </a:r>
          </a:p>
        </p:txBody>
      </p:sp>
      <p:sp>
        <p:nvSpPr>
          <p:cNvPr id="8201" name="TextovéPole 8"/>
          <p:cNvSpPr txBox="1">
            <a:spLocks noChangeArrowheads="1"/>
          </p:cNvSpPr>
          <p:nvPr/>
        </p:nvSpPr>
        <p:spPr bwMode="auto">
          <a:xfrm>
            <a:off x="323528" y="2276872"/>
            <a:ext cx="7762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8202" name="TextovéPole 9"/>
          <p:cNvSpPr txBox="1">
            <a:spLocks noChangeArrowheads="1"/>
          </p:cNvSpPr>
          <p:nvPr/>
        </p:nvSpPr>
        <p:spPr bwMode="auto">
          <a:xfrm>
            <a:off x="5335588" y="1908175"/>
            <a:ext cx="2062162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Předmět:  </a:t>
            </a:r>
            <a:r>
              <a:rPr lang="cs-CZ" sz="1100" dirty="0" smtClean="0">
                <a:solidFill>
                  <a:schemeClr val="tx1"/>
                </a:solidFill>
              </a:rPr>
              <a:t>francouzský</a:t>
            </a:r>
            <a:r>
              <a:rPr lang="fr-FR" sz="1100" dirty="0" smtClean="0">
                <a:solidFill>
                  <a:schemeClr val="tx1"/>
                </a:solidFill>
              </a:rPr>
              <a:t>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jazyk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03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8204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8205" name="TextovéPole 12"/>
          <p:cNvSpPr txBox="1">
            <a:spLocks noChangeArrowheads="1"/>
          </p:cNvSpPr>
          <p:nvPr/>
        </p:nvSpPr>
        <p:spPr bwMode="auto">
          <a:xfrm>
            <a:off x="5400675" y="2205038"/>
            <a:ext cx="223202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Číslo DUM: 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1</a:t>
            </a:r>
            <a:r>
              <a:rPr lang="fr-FR" altLang="cs-CZ" sz="1100" dirty="0">
                <a:solidFill>
                  <a:srgbClr val="000000"/>
                </a:solidFill>
                <a:latin typeface="Arial - 16"/>
              </a:rPr>
              <a:t>4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06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8207" name="TextovéPole 14"/>
          <p:cNvSpPr txBox="1">
            <a:spLocks noChangeArrowheads="1"/>
          </p:cNvSpPr>
          <p:nvPr/>
        </p:nvSpPr>
        <p:spPr bwMode="auto">
          <a:xfrm>
            <a:off x="320675" y="2952158"/>
            <a:ext cx="63388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Datum ověření:     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  12. 11.  </a:t>
            </a: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2013</a:t>
            </a:r>
          </a:p>
        </p:txBody>
      </p:sp>
      <p:sp>
        <p:nvSpPr>
          <p:cNvPr id="8208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46116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Třída:                        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2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.</a:t>
            </a:r>
            <a:r>
              <a:rPr lang="fr-FR" altLang="cs-CZ" sz="1100" dirty="0">
                <a:solidFill>
                  <a:srgbClr val="000000"/>
                </a:solidFill>
                <a:latin typeface="Arial - 16"/>
              </a:rPr>
              <a:t>A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09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669925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Ověřující učitel:        Mgr.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St</a:t>
            </a:r>
            <a:r>
              <a:rPr lang="fr-FR" altLang="cs-CZ" sz="1100" dirty="0" err="1" smtClean="0">
                <a:solidFill>
                  <a:srgbClr val="000000"/>
                </a:solidFill>
                <a:latin typeface="Arial - 16"/>
              </a:rPr>
              <a:t>éphane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 Castagnier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10" name="TextovéPole 17"/>
          <p:cNvSpPr txBox="1">
            <a:spLocks noChangeArrowheads="1"/>
          </p:cNvSpPr>
          <p:nvPr/>
        </p:nvSpPr>
        <p:spPr bwMode="auto">
          <a:xfrm>
            <a:off x="4572000" y="1484313"/>
            <a:ext cx="82232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>
                <a:solidFill>
                  <a:srgbClr val="000000"/>
                </a:solidFill>
                <a:latin typeface="Arial - 16"/>
              </a:rPr>
              <a:t> </a:t>
            </a:r>
          </a:p>
        </p:txBody>
      </p:sp>
      <p:sp>
        <p:nvSpPr>
          <p:cNvPr id="8211" name="TextovéPole 19"/>
          <p:cNvSpPr txBox="1">
            <a:spLocks noChangeArrowheads="1"/>
          </p:cNvSpPr>
          <p:nvPr/>
        </p:nvSpPr>
        <p:spPr bwMode="auto">
          <a:xfrm>
            <a:off x="1096963" y="1919288"/>
            <a:ext cx="4662487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Sz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Připrava na dvojjazyčné studium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12" name="TextovéPole 20"/>
          <p:cNvSpPr txBox="1">
            <a:spLocks noChangeArrowheads="1"/>
          </p:cNvSpPr>
          <p:nvPr/>
        </p:nvSpPr>
        <p:spPr bwMode="auto">
          <a:xfrm>
            <a:off x="7246938" y="1908175"/>
            <a:ext cx="1622425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 ročník: </a:t>
            </a:r>
            <a:r>
              <a:rPr lang="cs-CZ" sz="1100" dirty="0">
                <a:solidFill>
                  <a:schemeClr val="tx1"/>
                </a:solidFill>
                <a:latin typeface="Arial - 16"/>
                <a:cs typeface="Times New Roman" panose="02020603050405020304" pitchFamily="18" charset="0"/>
              </a:rPr>
              <a:t>druhý</a:t>
            </a:r>
            <a:endParaRPr lang="cs-CZ" altLang="cs-CZ" sz="1100" dirty="0">
              <a:solidFill>
                <a:schemeClr val="tx1"/>
              </a:solidFill>
              <a:latin typeface="Arial - 16"/>
              <a:cs typeface="Times New Roman" panose="02020603050405020304" pitchFamily="18" charset="0"/>
            </a:endParaRPr>
          </a:p>
        </p:txBody>
      </p:sp>
      <p:sp>
        <p:nvSpPr>
          <p:cNvPr id="8213" name="TextovéPole 21"/>
          <p:cNvSpPr txBox="1">
            <a:spLocks noChangeArrowheads="1"/>
          </p:cNvSpPr>
          <p:nvPr/>
        </p:nvSpPr>
        <p:spPr bwMode="auto">
          <a:xfrm>
            <a:off x="1043608" y="2276873"/>
            <a:ext cx="2491755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 32_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1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 _ 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Fr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14" name="TextovéPole 22"/>
          <p:cNvSpPr txBox="1">
            <a:spLocks noChangeArrowheads="1"/>
          </p:cNvSpPr>
          <p:nvPr/>
        </p:nvSpPr>
        <p:spPr bwMode="auto">
          <a:xfrm>
            <a:off x="7397750" y="2149475"/>
            <a:ext cx="1189038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altLang="cs-CZ" sz="1100">
              <a:solidFill>
                <a:srgbClr val="000000"/>
              </a:solidFill>
              <a:latin typeface="Arial - 16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altLang="cs-CZ" sz="110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3" name="TextovéPole 5"/>
          <p:cNvSpPr txBox="1">
            <a:spLocks noChangeArrowheads="1"/>
          </p:cNvSpPr>
          <p:nvPr/>
        </p:nvSpPr>
        <p:spPr bwMode="auto">
          <a:xfrm>
            <a:off x="0" y="4293096"/>
            <a:ext cx="9304338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Arial - 16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Arial - 16"/>
              </a:rPr>
              <a:t>Jakékoliv další používání podléhá autorskému zákonu.</a:t>
            </a:r>
          </a:p>
        </p:txBody>
      </p:sp>
    </p:spTree>
    <p:extLst>
      <p:ext uri="{BB962C8B-B14F-4D97-AF65-F5344CB8AC3E}">
        <p14:creationId xmlns:p14="http://schemas.microsoft.com/office/powerpoint/2010/main" val="371194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8443136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032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half" idx="2"/>
          </p:nvPr>
        </p:nvSpPr>
        <p:spPr>
          <a:xfrm>
            <a:off x="914400" y="4941168"/>
            <a:ext cx="7546032" cy="1440160"/>
          </a:xfrm>
        </p:spPr>
        <p:txBody>
          <a:bodyPr>
            <a:normAutofit/>
          </a:bodyPr>
          <a:lstStyle/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L’objet publicitaire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campagne de sensibilisation à la sécurité routière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Le commanditaire de la publicité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Ministère des transport / ministère de la santé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 cible visée par le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publicitaire : les jeunes et surtout les motards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 stratégie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publicitaire : choquer, faire peur</a:t>
            </a:r>
            <a:endParaRPr lang="fr-FR" dirty="0"/>
          </a:p>
          <a:p>
            <a:endParaRPr lang="cs-CZ" dirty="0"/>
          </a:p>
        </p:txBody>
      </p:sp>
      <p:pic>
        <p:nvPicPr>
          <p:cNvPr id="5" name="Espace réservé pour une image 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90" b="160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54506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30395"/>
            <a:ext cx="8784976" cy="5278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3803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half" idx="2"/>
          </p:nvPr>
        </p:nvSpPr>
        <p:spPr>
          <a:xfrm>
            <a:off x="914400" y="5013176"/>
            <a:ext cx="7315200" cy="1118449"/>
          </a:xfrm>
        </p:spPr>
        <p:txBody>
          <a:bodyPr>
            <a:normAutofit fontScale="92500" lnSpcReduction="20000"/>
          </a:bodyPr>
          <a:lstStyle/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L’objet publicitaire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un parfum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Le commanditaire de la publicité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Chanel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 cible visée par le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publicitaire : les hommes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 stratégie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publicitaire : utiliser une star pour donner envie d’acheter ce parfum</a:t>
            </a:r>
            <a:endParaRPr lang="fr-FR" dirty="0"/>
          </a:p>
          <a:p>
            <a:endParaRPr lang="cs-CZ" dirty="0"/>
          </a:p>
        </p:txBody>
      </p:sp>
      <p:pic>
        <p:nvPicPr>
          <p:cNvPr id="5" name="Espace réservé pour une image 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48" b="76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70262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92696"/>
            <a:ext cx="8814518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4751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half" idx="2"/>
          </p:nvPr>
        </p:nvSpPr>
        <p:spPr>
          <a:xfrm>
            <a:off x="914400" y="4941168"/>
            <a:ext cx="7315200" cy="1190457"/>
          </a:xfrm>
        </p:spPr>
        <p:txBody>
          <a:bodyPr>
            <a:normAutofit fontScale="92500" lnSpcReduction="10000"/>
          </a:bodyPr>
          <a:lstStyle/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L’objet publicitaire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des stylos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Le commanditaire de la publicité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l’entreprise « 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bic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 »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 cible visée par le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publicitaire : tout le monde mais surtout les plus jeunes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 stratégie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publicitaire : divertir, amuser, faire rire</a:t>
            </a:r>
            <a:endParaRPr lang="fr-FR" dirty="0"/>
          </a:p>
          <a:p>
            <a:endParaRPr lang="cs-CZ" dirty="0"/>
          </a:p>
        </p:txBody>
      </p:sp>
      <p:pic>
        <p:nvPicPr>
          <p:cNvPr id="5" name="Espace réservé pour une image 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41" b="95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381548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" y="381000"/>
            <a:ext cx="8143875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0027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half" idx="2"/>
          </p:nvPr>
        </p:nvSpPr>
        <p:spPr>
          <a:xfrm>
            <a:off x="914400" y="5013176"/>
            <a:ext cx="7315200" cy="1118449"/>
          </a:xfrm>
        </p:spPr>
        <p:txBody>
          <a:bodyPr>
            <a:normAutofit fontScale="92500" lnSpcReduction="20000"/>
          </a:bodyPr>
          <a:lstStyle/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L’objet publicitaire : campagne de sensibilisation à la sécurité routière</a:t>
            </a: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Le commanditaire de la publicité : Ministère des transport / ministère de la santé</a:t>
            </a: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 cible visée par le publicitaire : les jeunes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conducteurs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 stratégie publicitaire : choquer, faire peur</a:t>
            </a:r>
            <a:endParaRPr lang="fr-FR" dirty="0"/>
          </a:p>
          <a:p>
            <a:endParaRPr lang="cs-CZ" dirty="0"/>
          </a:p>
        </p:txBody>
      </p:sp>
      <p:pic>
        <p:nvPicPr>
          <p:cNvPr id="5" name="Espace réservé pour une image 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01" b="160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246288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32249"/>
            <a:ext cx="5688632" cy="6475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7270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half" idx="2"/>
          </p:nvPr>
        </p:nvSpPr>
        <p:spPr>
          <a:xfrm>
            <a:off x="914400" y="5013176"/>
            <a:ext cx="7315200" cy="1118449"/>
          </a:xfrm>
        </p:spPr>
        <p:txBody>
          <a:bodyPr>
            <a:normAutofit fontScale="92500" lnSpcReduction="20000"/>
          </a:bodyPr>
          <a:lstStyle/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L’objet publicitaire :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une voiture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Le commanditaire de la publicité :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l’entreprise Renaud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 cible visée par le publicitaire : les jeunes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couples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 stratégie publicitaire :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comparer </a:t>
            </a:r>
            <a:endParaRPr lang="fr-FR" dirty="0"/>
          </a:p>
          <a:p>
            <a:endParaRPr lang="cs-CZ" dirty="0"/>
          </a:p>
        </p:txBody>
      </p:sp>
      <p:pic>
        <p:nvPicPr>
          <p:cNvPr id="5" name="Espace réservé pour une image 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43" b="2764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72312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289" y="4372168"/>
            <a:ext cx="6512511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fr-FR" altLang="cs-CZ"/>
              <a:t>Définition </a:t>
            </a:r>
            <a:endParaRPr lang="en-US" altLang="cs-CZ"/>
          </a:p>
        </p:txBody>
      </p:sp>
      <p:sp>
        <p:nvSpPr>
          <p:cNvPr id="3075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1143000" y="731838"/>
            <a:ext cx="6400800" cy="3475037"/>
          </a:xfrm>
          <a:prstGeom prst="rect">
            <a:avLst/>
          </a:prstGeom>
        </p:spPr>
        <p:txBody>
          <a:bodyPr/>
          <a:lstStyle/>
          <a:p>
            <a:r>
              <a:rPr lang="fr-FR" altLang="cs-CZ" smtClean="0"/>
              <a:t>La publicité est une forme de communication.</a:t>
            </a:r>
          </a:p>
          <a:p>
            <a:r>
              <a:rPr lang="fr-FR" altLang="cs-CZ" smtClean="0"/>
              <a:t>Elle fixe l’attention d’une cible visée pour l’inciter à adopter un comportement souhaité.</a:t>
            </a:r>
          </a:p>
          <a:p>
            <a:r>
              <a:rPr lang="fr-FR" altLang="cs-CZ" smtClean="0"/>
              <a:t>Les cibles sont de natures diverses et variées.</a:t>
            </a:r>
            <a:endParaRPr lang="en-US" altLang="cs-CZ" smtClean="0"/>
          </a:p>
        </p:txBody>
      </p:sp>
    </p:spTree>
    <p:extLst>
      <p:ext uri="{BB962C8B-B14F-4D97-AF65-F5344CB8AC3E}">
        <p14:creationId xmlns:p14="http://schemas.microsoft.com/office/powerpoint/2010/main" val="4154719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27000"/>
            <a:ext cx="8890000" cy="66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6214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half" idx="2"/>
          </p:nvPr>
        </p:nvSpPr>
        <p:spPr>
          <a:xfrm>
            <a:off x="914400" y="4941168"/>
            <a:ext cx="7315200" cy="1190457"/>
          </a:xfrm>
        </p:spPr>
        <p:txBody>
          <a:bodyPr>
            <a:normAutofit fontScale="92500" lnSpcReduction="10000"/>
          </a:bodyPr>
          <a:lstStyle/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L’objet publicitaire :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ordinateurs portables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Le commanditaire de la publicité :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l’entreprise Darty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 cible visée par le publicitaire :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Tout le monde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 stratégie publicitaire :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surprendre, étonner </a:t>
            </a:r>
            <a:endParaRPr lang="fr-FR" dirty="0"/>
          </a:p>
          <a:p>
            <a:endParaRPr lang="cs-CZ" dirty="0"/>
          </a:p>
        </p:txBody>
      </p:sp>
      <p:pic>
        <p:nvPicPr>
          <p:cNvPr id="5" name="Espace réservé pour une image 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41" b="157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2409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ovéPole 2"/>
          <p:cNvSpPr txBox="1">
            <a:spLocks noChangeArrowheads="1"/>
          </p:cNvSpPr>
          <p:nvPr/>
        </p:nvSpPr>
        <p:spPr bwMode="auto">
          <a:xfrm>
            <a:off x="2811463" y="3714750"/>
            <a:ext cx="3567112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 eaLnBrk="1" hangingPunct="1"/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St</a:t>
            </a:r>
            <a:r>
              <a:rPr lang="fr-FR" altLang="cs-CZ" sz="1100" dirty="0" err="1" smtClean="0">
                <a:solidFill>
                  <a:srgbClr val="000000"/>
                </a:solidFill>
                <a:latin typeface="Arial - 16"/>
              </a:rPr>
              <a:t>éphane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 Castagnier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  <a:p>
            <a:pPr algn="ctr" eaLnBrk="1" hangingPunct="1"/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Gymnázium Pierra de Coubertina, Tábor</a:t>
            </a:r>
          </a:p>
          <a:p>
            <a:pPr algn="ctr" eaLnBrk="1" hangingPunct="1"/>
            <a:r>
              <a:rPr lang="fr-FR" altLang="cs-CZ" sz="1100" dirty="0" err="1" smtClean="0">
                <a:solidFill>
                  <a:srgbClr val="000000"/>
                </a:solidFill>
                <a:latin typeface="Arial - 16"/>
              </a:rPr>
              <a:t>scastagnier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@gymta.cz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  <a:p>
            <a:pPr algn="ctr" eaLnBrk="1" hangingPunct="1"/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Listopa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d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2013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206375" y="182563"/>
            <a:ext cx="4433888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pl-PL" altLang="cs-CZ" sz="14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altLang="cs-CZ" sz="14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8047038" cy="177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cs-CZ" sz="1100" u="sng" dirty="0">
                <a:hlinkClick r:id="rId2"/>
              </a:rPr>
              <a:t>http://www.vocationfonctionnaire.fr/IMG/breveon831.png</a:t>
            </a:r>
            <a:endParaRPr lang="cs-CZ" sz="1100" dirty="0"/>
          </a:p>
          <a:p>
            <a:r>
              <a:rPr lang="cs-CZ" sz="1100" u="sng" dirty="0">
                <a:hlinkClick r:id="rId3"/>
              </a:rPr>
              <a:t>http://speedyz.ovh.org/billets/images/alcool_au_guidon.jpg</a:t>
            </a:r>
            <a:endParaRPr lang="cs-CZ" sz="1100" dirty="0"/>
          </a:p>
          <a:p>
            <a:r>
              <a:rPr lang="cs-CZ" sz="1100" u="sng" dirty="0">
                <a:hlinkClick r:id="rId4"/>
              </a:rPr>
              <a:t>http://www.youphil.com/sites/default/files/imagecache/portfolioimage/images/2010-02/securite-routiere.jpg</a:t>
            </a:r>
            <a:endParaRPr lang="cs-CZ" sz="1100" dirty="0"/>
          </a:p>
          <a:p>
            <a:r>
              <a:rPr lang="cs-CZ" sz="1100" u="sng" dirty="0">
                <a:hlinkClick r:id="rId5"/>
              </a:rPr>
              <a:t>http://ulfablabla.free.fr/images/octobre/darty%20berger%20internet.jpg</a:t>
            </a:r>
            <a:endParaRPr lang="cs-CZ" sz="1100" dirty="0"/>
          </a:p>
          <a:p>
            <a:r>
              <a:rPr lang="cs-CZ" sz="1100" u="sng" dirty="0">
                <a:hlinkClick r:id="rId6"/>
              </a:rPr>
              <a:t>http://cdn2-public.ladmedia.fr/var/public/storage/images/look/toutes-les-news-look/photos/chanel-n-5-un-parfum-qui-passe-d-icone-en-star-de-mayrline-monroe-a-brad-pitt-335208/brad-pitt-dans-sa-derniere-pub-pour-chanel-n-5-335232/4416193-1-fre-FR/Brad-Pitt-dans-sa-derniere-pub-pour-Chanel-N-5_portrait_w674.jpg</a:t>
            </a:r>
            <a:endParaRPr lang="cs-CZ" sz="1100" dirty="0"/>
          </a:p>
          <a:p>
            <a:r>
              <a:rPr lang="cs-CZ" sz="1100" u="sng" dirty="0">
                <a:hlinkClick r:id="rId7"/>
              </a:rPr>
              <a:t>http://www.shakerdepixels.com/wp-content/uploads/2013/02/Bic-pub-4-couleurs.jpg</a:t>
            </a:r>
            <a:endParaRPr lang="cs-CZ" sz="1100" dirty="0"/>
          </a:p>
          <a:p>
            <a:r>
              <a:rPr lang="cs-CZ" sz="1100" u="sng" dirty="0">
                <a:hlinkClick r:id="rId8"/>
              </a:rPr>
              <a:t>http://medias.lepost.fr/ill/2010/08/01/h-20-2171091-1280667348.jpg</a:t>
            </a:r>
            <a:endParaRPr lang="cs-CZ" sz="1100" dirty="0"/>
          </a:p>
          <a:p>
            <a:pPr eaLnBrk="1" hangingPunct="1"/>
            <a:endParaRPr lang="fr-FR" altLang="cs-CZ" sz="1100" dirty="0"/>
          </a:p>
        </p:txBody>
      </p:sp>
    </p:spTree>
    <p:extLst>
      <p:ext uri="{BB962C8B-B14F-4D97-AF65-F5344CB8AC3E}">
        <p14:creationId xmlns:p14="http://schemas.microsoft.com/office/powerpoint/2010/main" val="191452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289" y="4372168"/>
            <a:ext cx="6512511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fr-FR" altLang="cs-CZ"/>
              <a:t>Principe de fonctionnement</a:t>
            </a:r>
            <a:endParaRPr lang="en-US" altLang="cs-CZ"/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1143000" y="731838"/>
            <a:ext cx="6400800" cy="3475037"/>
          </a:xfrm>
          <a:prstGeom prst="rect">
            <a:avLst/>
          </a:prstGeom>
        </p:spPr>
        <p:txBody>
          <a:bodyPr/>
          <a:lstStyle/>
          <a:p>
            <a:r>
              <a:rPr lang="fr-FR" altLang="cs-CZ" dirty="0" smtClean="0"/>
              <a:t>Les publicités sont réalisées par des publicitaires pour le compte de clients.</a:t>
            </a:r>
          </a:p>
          <a:p>
            <a:r>
              <a:rPr lang="fr-FR" altLang="cs-CZ" dirty="0" smtClean="0"/>
              <a:t>Ces clients ou commanditaires sont de natures diverses et variées.</a:t>
            </a:r>
            <a:endParaRPr lang="en-US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3592214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289" y="4372168"/>
            <a:ext cx="6512511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fr-FR" altLang="cs-CZ"/>
              <a:t>Les supports publicitaires</a:t>
            </a:r>
            <a:endParaRPr lang="en-US" altLang="cs-CZ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457200" y="1196975"/>
            <a:ext cx="8229600" cy="4852988"/>
          </a:xfrm>
          <a:prstGeom prst="rect">
            <a:avLst/>
          </a:prstGeom>
        </p:spPr>
        <p:txBody>
          <a:bodyPr/>
          <a:lstStyle/>
          <a:p>
            <a:r>
              <a:rPr lang="fr-FR" altLang="cs-CZ" smtClean="0"/>
              <a:t>Les médias classiques : Presse, radio, télévision et internet.</a:t>
            </a:r>
          </a:p>
          <a:p>
            <a:r>
              <a:rPr lang="fr-FR" altLang="cs-CZ" smtClean="0"/>
              <a:t>Les dépliants, les tracts et les prospectus.</a:t>
            </a:r>
          </a:p>
          <a:p>
            <a:r>
              <a:rPr lang="fr-FR" altLang="cs-CZ" smtClean="0"/>
              <a:t>Les affiches publicitaires.</a:t>
            </a:r>
          </a:p>
          <a:p>
            <a:r>
              <a:rPr lang="fr-FR" altLang="cs-CZ" smtClean="0"/>
              <a:t>Le mobilier urbain.</a:t>
            </a:r>
          </a:p>
          <a:p>
            <a:r>
              <a:rPr lang="fr-FR" altLang="cs-CZ" smtClean="0"/>
              <a:t>Le cinéma : </a:t>
            </a:r>
            <a:r>
              <a:rPr lang="cs-CZ" altLang="cs-CZ" smtClean="0"/>
              <a:t>les </a:t>
            </a:r>
            <a:r>
              <a:rPr lang="fr-FR" altLang="cs-CZ" smtClean="0"/>
              <a:t>spot</a:t>
            </a:r>
            <a:r>
              <a:rPr lang="cs-CZ" altLang="cs-CZ" smtClean="0"/>
              <a:t>s</a:t>
            </a:r>
            <a:r>
              <a:rPr lang="fr-FR" altLang="cs-CZ" smtClean="0"/>
              <a:t> et </a:t>
            </a:r>
            <a:r>
              <a:rPr lang="cs-CZ" altLang="cs-CZ" smtClean="0"/>
              <a:t>les </a:t>
            </a:r>
            <a:r>
              <a:rPr lang="fr-FR" altLang="cs-CZ" smtClean="0"/>
              <a:t>placement</a:t>
            </a:r>
            <a:r>
              <a:rPr lang="cs-CZ" altLang="cs-CZ" smtClean="0"/>
              <a:t>s</a:t>
            </a:r>
            <a:r>
              <a:rPr lang="fr-FR" altLang="cs-CZ" smtClean="0"/>
              <a:t> de produit</a:t>
            </a:r>
            <a:r>
              <a:rPr lang="cs-CZ" altLang="cs-CZ" smtClean="0"/>
              <a:t>s</a:t>
            </a:r>
            <a:r>
              <a:rPr lang="fr-FR" altLang="cs-CZ" smtClean="0"/>
              <a:t>.</a:t>
            </a:r>
          </a:p>
          <a:p>
            <a:r>
              <a:rPr lang="fr-FR" altLang="cs-CZ" smtClean="0"/>
              <a:t>Les célébrités, par parrainage.</a:t>
            </a:r>
          </a:p>
          <a:p>
            <a:r>
              <a:rPr lang="fr-FR" altLang="cs-CZ" smtClean="0"/>
              <a:t>Les manifestations évènementielles. </a:t>
            </a:r>
            <a:endParaRPr lang="en-US" altLang="cs-CZ" smtClean="0"/>
          </a:p>
        </p:txBody>
      </p:sp>
    </p:spTree>
    <p:extLst>
      <p:ext uri="{BB962C8B-B14F-4D97-AF65-F5344CB8AC3E}">
        <p14:creationId xmlns:p14="http://schemas.microsoft.com/office/powerpoint/2010/main" val="291975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289" y="4372168"/>
            <a:ext cx="6512511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fr-FR" altLang="cs-CZ"/>
              <a:t>Rôle de la publicité</a:t>
            </a:r>
            <a:endParaRPr lang="en-US" alt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1143000" y="731838"/>
            <a:ext cx="6400800" cy="347503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fr-FR" altLang="cs-CZ" smtClean="0"/>
              <a:t>Attirer, accrocher.</a:t>
            </a:r>
          </a:p>
          <a:p>
            <a:pPr>
              <a:lnSpc>
                <a:spcPct val="90000"/>
              </a:lnSpc>
            </a:pPr>
            <a:r>
              <a:rPr lang="fr-FR" altLang="cs-CZ" smtClean="0"/>
              <a:t>Séduire, faire réfléchir.</a:t>
            </a:r>
          </a:p>
          <a:p>
            <a:pPr>
              <a:lnSpc>
                <a:spcPct val="90000"/>
              </a:lnSpc>
            </a:pPr>
            <a:r>
              <a:rPr lang="fr-FR" altLang="cs-CZ" smtClean="0"/>
              <a:t>Vendre, créer des besoins.</a:t>
            </a:r>
          </a:p>
          <a:p>
            <a:pPr>
              <a:lnSpc>
                <a:spcPct val="90000"/>
              </a:lnSpc>
            </a:pPr>
            <a:r>
              <a:rPr lang="fr-FR" altLang="cs-CZ" smtClean="0"/>
              <a:t>Faire acheter, faire consommer.</a:t>
            </a:r>
          </a:p>
          <a:p>
            <a:pPr>
              <a:lnSpc>
                <a:spcPct val="90000"/>
              </a:lnSpc>
            </a:pPr>
            <a:r>
              <a:rPr lang="fr-FR" altLang="cs-CZ" smtClean="0"/>
              <a:t>Informer, faire connaître.</a:t>
            </a:r>
          </a:p>
          <a:p>
            <a:pPr>
              <a:lnSpc>
                <a:spcPct val="90000"/>
              </a:lnSpc>
            </a:pPr>
            <a:r>
              <a:rPr lang="fr-FR" altLang="cs-CZ" smtClean="0"/>
              <a:t>Maintenir une image de marque.</a:t>
            </a:r>
          </a:p>
          <a:p>
            <a:pPr>
              <a:lnSpc>
                <a:spcPct val="90000"/>
              </a:lnSpc>
            </a:pPr>
            <a:r>
              <a:rPr lang="fr-FR" altLang="cs-CZ" smtClean="0"/>
              <a:t>Faire changer d’habitude.</a:t>
            </a:r>
          </a:p>
          <a:p>
            <a:pPr>
              <a:lnSpc>
                <a:spcPct val="90000"/>
              </a:lnSpc>
            </a:pPr>
            <a:r>
              <a:rPr lang="fr-FR" altLang="cs-CZ" smtClean="0"/>
              <a:t>Faire rire, etc.</a:t>
            </a:r>
          </a:p>
          <a:p>
            <a:pPr>
              <a:lnSpc>
                <a:spcPct val="90000"/>
              </a:lnSpc>
            </a:pPr>
            <a:endParaRPr lang="en-US" altLang="cs-CZ" smtClean="0"/>
          </a:p>
        </p:txBody>
      </p:sp>
    </p:spTree>
    <p:extLst>
      <p:ext uri="{BB962C8B-B14F-4D97-AF65-F5344CB8AC3E}">
        <p14:creationId xmlns:p14="http://schemas.microsoft.com/office/powerpoint/2010/main" val="1087840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289" y="4372168"/>
            <a:ext cx="6512511" cy="1143000"/>
          </a:xfrm>
        </p:spPr>
        <p:txBody>
          <a:bodyPr>
            <a:normAutofit fontScale="90000"/>
          </a:bodyPr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fr-FR" altLang="cs-CZ" sz="4000" dirty="0"/>
              <a:t>Les reproches </a:t>
            </a:r>
            <a:r>
              <a:rPr lang="fr-FR" altLang="cs-CZ" sz="4000" dirty="0" smtClean="0"/>
              <a:t>(= critiques) adressés </a:t>
            </a:r>
            <a:r>
              <a:rPr lang="fr-FR" altLang="cs-CZ" sz="4000" dirty="0"/>
              <a:t>à la publicité :</a:t>
            </a:r>
            <a:endParaRPr lang="en-US" altLang="cs-CZ" sz="40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1143000" y="731838"/>
            <a:ext cx="6400800" cy="3475037"/>
          </a:xfrm>
          <a:prstGeom prst="rect">
            <a:avLst/>
          </a:prstGeom>
        </p:spPr>
        <p:txBody>
          <a:bodyPr/>
          <a:lstStyle/>
          <a:p>
            <a:r>
              <a:rPr lang="fr-FR" altLang="cs-CZ" smtClean="0"/>
              <a:t>Elle manipule les consommateurs.</a:t>
            </a:r>
          </a:p>
          <a:p>
            <a:r>
              <a:rPr lang="fr-FR" altLang="cs-CZ" smtClean="0"/>
              <a:t>Elle dérange, elle pollue, elle ment.</a:t>
            </a:r>
          </a:p>
          <a:p>
            <a:r>
              <a:rPr lang="fr-FR" altLang="cs-CZ" smtClean="0"/>
              <a:t>Elle renforce les préjugés.</a:t>
            </a:r>
          </a:p>
          <a:p>
            <a:r>
              <a:rPr lang="fr-FR" altLang="cs-CZ" smtClean="0"/>
              <a:t>Elle crée de faux besoins.</a:t>
            </a:r>
          </a:p>
          <a:p>
            <a:r>
              <a:rPr lang="fr-FR" altLang="cs-CZ" smtClean="0"/>
              <a:t>Elle augmente le prix du produit.</a:t>
            </a:r>
          </a:p>
          <a:p>
            <a:r>
              <a:rPr lang="fr-FR" altLang="cs-CZ" smtClean="0"/>
              <a:t>Elle est machiste.</a:t>
            </a:r>
          </a:p>
          <a:p>
            <a:r>
              <a:rPr lang="fr-FR" altLang="cs-CZ" smtClean="0"/>
              <a:t>Elle exploite les préjugés.</a:t>
            </a:r>
            <a:endParaRPr lang="en-US" altLang="cs-CZ" smtClean="0"/>
          </a:p>
        </p:txBody>
      </p:sp>
    </p:spTree>
    <p:extLst>
      <p:ext uri="{BB962C8B-B14F-4D97-AF65-F5344CB8AC3E}">
        <p14:creationId xmlns:p14="http://schemas.microsoft.com/office/powerpoint/2010/main" val="3789500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>
          <a:xfrm>
            <a:off x="1793289" y="4372168"/>
            <a:ext cx="6512511" cy="1143000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fr-FR" altLang="cs-CZ"/>
              <a:t>Activité </a:t>
            </a:r>
            <a:endParaRPr lang="en-US" altLang="cs-CZ"/>
          </a:p>
        </p:txBody>
      </p:sp>
      <p:sp>
        <p:nvSpPr>
          <p:cNvPr id="8200" name="Rectangle 8"/>
          <p:cNvSpPr>
            <a:spLocks noGrp="1" noChangeArrowheads="1"/>
          </p:cNvSpPr>
          <p:nvPr>
            <p:ph sz="quarter" idx="4294967295"/>
          </p:nvPr>
        </p:nvSpPr>
        <p:spPr>
          <a:xfrm>
            <a:off x="468313" y="1628775"/>
            <a:ext cx="8229600" cy="4525963"/>
          </a:xfrm>
          <a:prstGeom prst="rect">
            <a:avLst/>
          </a:prstGeom>
        </p:spPr>
        <p:txBody>
          <a:bodyPr/>
          <a:lstStyle/>
          <a:p>
            <a:pPr marL="609600" indent="-609600">
              <a:buFontTx/>
              <a:buNone/>
            </a:pPr>
            <a:r>
              <a:rPr lang="fr-FR" altLang="cs-CZ" smtClean="0"/>
              <a:t>Regardez les affiches publicitaires suivantes et déterminez :</a:t>
            </a:r>
          </a:p>
          <a:p>
            <a:pPr marL="609600" indent="-609600">
              <a:buFontTx/>
              <a:buNone/>
            </a:pPr>
            <a:r>
              <a:rPr lang="fr-FR" altLang="cs-CZ" smtClean="0"/>
              <a:t>1. L’objet publicitaire</a:t>
            </a:r>
          </a:p>
          <a:p>
            <a:pPr marL="609600" indent="-609600">
              <a:buFontTx/>
              <a:buNone/>
            </a:pPr>
            <a:r>
              <a:rPr lang="fr-FR" altLang="cs-CZ" smtClean="0"/>
              <a:t>2. Le commanditaire de la publicité</a:t>
            </a:r>
          </a:p>
          <a:p>
            <a:pPr marL="609600" indent="-609600">
              <a:buFontTx/>
              <a:buNone/>
            </a:pPr>
            <a:r>
              <a:rPr lang="fr-FR" altLang="cs-CZ" smtClean="0"/>
              <a:t>3. La cible visée par le publicitaire</a:t>
            </a:r>
          </a:p>
          <a:p>
            <a:pPr marL="609600" indent="-609600">
              <a:buFontTx/>
              <a:buNone/>
            </a:pPr>
            <a:r>
              <a:rPr lang="fr-FR" altLang="cs-CZ" smtClean="0"/>
              <a:t>4. La stratégie publicitaire</a:t>
            </a:r>
            <a:endParaRPr lang="en-US" altLang="cs-CZ" smtClean="0"/>
          </a:p>
        </p:txBody>
      </p:sp>
    </p:spTree>
    <p:extLst>
      <p:ext uri="{BB962C8B-B14F-4D97-AF65-F5344CB8AC3E}">
        <p14:creationId xmlns:p14="http://schemas.microsoft.com/office/powerpoint/2010/main" val="454282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596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half" idx="2"/>
          </p:nvPr>
        </p:nvSpPr>
        <p:spPr>
          <a:xfrm>
            <a:off x="914400" y="4869160"/>
            <a:ext cx="7315200" cy="1584176"/>
          </a:xfrm>
        </p:spPr>
        <p:txBody>
          <a:bodyPr>
            <a:norm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L’objet publicitaire : une campagne de recrutement pour l’armée</a:t>
            </a:r>
          </a:p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Le commanditaire de la publicité : l’armée de terre</a:t>
            </a:r>
          </a:p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La cible visée par le publicitaire : les jeunes hommes</a:t>
            </a:r>
          </a:p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La stratégie publicitaire : donner envie, faire rêver</a:t>
            </a:r>
            <a:endParaRPr lang="fr-FR" dirty="0" smtClean="0"/>
          </a:p>
          <a:p>
            <a:endParaRPr lang="cs-CZ" dirty="0"/>
          </a:p>
        </p:txBody>
      </p:sp>
      <p:pic>
        <p:nvPicPr>
          <p:cNvPr id="12" name="Espace réservé pour une image  11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67" b="160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29745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ux">
  <a:themeElements>
    <a:clrScheme name="Capitaux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pitaux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pitaux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317</TotalTime>
  <Words>685</Words>
  <Application>Microsoft Office PowerPoint</Application>
  <PresentationFormat>Předvádění na obrazovce (4:3)</PresentationFormat>
  <Paragraphs>102</Paragraphs>
  <Slides>22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3" baseType="lpstr">
      <vt:lpstr>Capitaux</vt:lpstr>
      <vt:lpstr>Prezentace aplikace PowerPoint</vt:lpstr>
      <vt:lpstr>Définition </vt:lpstr>
      <vt:lpstr>Principe de fonctionnement</vt:lpstr>
      <vt:lpstr>Les supports publicitaires</vt:lpstr>
      <vt:lpstr>Rôle de la publicité</vt:lpstr>
      <vt:lpstr>Les reproches (= critiques) adressés à la publicité :</vt:lpstr>
      <vt:lpstr>Activité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Ecrire une carte postale</dc:title>
  <dc:creator>Stephane</dc:creator>
  <cp:lastModifiedBy>hchotovinska</cp:lastModifiedBy>
  <cp:revision>32</cp:revision>
  <cp:lastPrinted>2013-12-02T12:23:21Z</cp:lastPrinted>
  <dcterms:created xsi:type="dcterms:W3CDTF">2013-11-04T07:34:28Z</dcterms:created>
  <dcterms:modified xsi:type="dcterms:W3CDTF">2014-06-10T11:13:47Z</dcterms:modified>
</cp:coreProperties>
</file>