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68" r:id="rId2"/>
    <p:sldId id="270" r:id="rId3"/>
    <p:sldId id="269" r:id="rId4"/>
    <p:sldId id="272" r:id="rId5"/>
    <p:sldId id="271" r:id="rId6"/>
    <p:sldId id="273" r:id="rId7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8" y="-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A197E8-476F-4773-BD9F-E0856EDF415E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cs-CZ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BB90CD-E4BB-4B20-9188-37F420554E31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476159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BB90CD-E4BB-4B20-9188-37F420554E31}" type="slidenum">
              <a:rPr lang="cs-CZ" smtClean="0"/>
              <a:pPr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290518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BB90CD-E4BB-4B20-9188-37F420554E31}" type="slidenum">
              <a:rPr lang="cs-CZ" smtClean="0"/>
              <a:pPr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290518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ectangle à coins arrondis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Modifiez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F2439-207D-42E0-93D8-EEEB6AAF5D25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1D874420-1A8A-46AF-BB71-73884620FDA1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F2439-207D-42E0-93D8-EEEB6AAF5D25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74420-1A8A-46AF-BB71-73884620FDA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F2439-207D-42E0-93D8-EEEB6AAF5D25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74420-1A8A-46AF-BB71-73884620FDA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F2439-207D-42E0-93D8-EEEB6AAF5D25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74420-1A8A-46AF-BB71-73884620FDA1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ectangle à coins arrondis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F2439-207D-42E0-93D8-EEEB6AAF5D25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cs-CZ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D874420-1A8A-46AF-BB71-73884620FDA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F2439-207D-42E0-93D8-EEEB6AAF5D25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74420-1A8A-46AF-BB71-73884620FDA1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F2439-207D-42E0-93D8-EEEB6AAF5D25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74420-1A8A-46AF-BB71-73884620FDA1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1" name="Espace réservé du contenu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F2439-207D-42E0-93D8-EEEB6AAF5D25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74420-1A8A-46AF-BB71-73884620FDA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F2439-207D-42E0-93D8-EEEB6AAF5D25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74420-1A8A-46AF-BB71-73884620FDA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ectangle à coins arrondis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F2439-207D-42E0-93D8-EEEB6AAF5D25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74420-1A8A-46AF-BB71-73884620FDA1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F2439-207D-42E0-93D8-EEEB6AAF5D25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cs-CZ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D874420-1A8A-46AF-BB71-73884620FDA1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ectangle à coins arrondis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fr-FR" smtClean="0"/>
              <a:t>Modifiez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55F2439-207D-42E0-93D8-EEEB6AAF5D25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cs-CZ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1D874420-1A8A-46AF-BB71-73884620FDA1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12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pn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png"/><Relationship Id="rId14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12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pn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png"/><Relationship Id="rId1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lol.net/coloriage/coloriage/mini/coloriage-lion.jpg" TargetMode="External"/><Relationship Id="rId13" Type="http://schemas.openxmlformats.org/officeDocument/2006/relationships/hyperlink" Target="http://t1.gstatic.com/images?q=tbn:ANd9GcQbWZU1Pr-XLeaSDbuSr9dSiBJEKgqF9kfNARnb0GO-IKedmLpjWbwVBQSJ" TargetMode="External"/><Relationship Id="rId3" Type="http://schemas.openxmlformats.org/officeDocument/2006/relationships/hyperlink" Target="http://www.mescoloriages.com/coloriages/animaux/dans%20la%20savane/rhinoceros/thumbnails/rhinoceros_009.gif" TargetMode="External"/><Relationship Id="rId7" Type="http://schemas.openxmlformats.org/officeDocument/2006/relationships/hyperlink" Target="http://www.coloriage-dessin.com/coloriage_img/coloriage-girafe-1229877128.jpg" TargetMode="External"/><Relationship Id="rId12" Type="http://schemas.openxmlformats.org/officeDocument/2006/relationships/hyperlink" Target="http://www.coloriagea.com/coloriage-animaux/coloriage-crocodile-2.gif" TargetMode="External"/><Relationship Id="rId2" Type="http://schemas.openxmlformats.org/officeDocument/2006/relationships/hyperlink" Target="http://valeska.v.a.pic.centerblog.net/4tw1aqqq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hugolescargot.com/main/albums_images/5856.gif" TargetMode="External"/><Relationship Id="rId11" Type="http://schemas.openxmlformats.org/officeDocument/2006/relationships/hyperlink" Target="http://www.hugolescargot.com/main/albums_images/5639.gif" TargetMode="External"/><Relationship Id="rId5" Type="http://schemas.openxmlformats.org/officeDocument/2006/relationships/hyperlink" Target="http://www.gifgratis.net/immagini/disegni/animaux_seuls/gazelle.jpg" TargetMode="External"/><Relationship Id="rId10" Type="http://schemas.openxmlformats.org/officeDocument/2006/relationships/hyperlink" Target="http://www.greluche.info/coloriage/Serpent/serpent-tire-la-langue.gif" TargetMode="External"/><Relationship Id="rId4" Type="http://schemas.openxmlformats.org/officeDocument/2006/relationships/hyperlink" Target="http://www.coloriages.fr/coloriages/coloriage-vautour.jpg" TargetMode="External"/><Relationship Id="rId9" Type="http://schemas.openxmlformats.org/officeDocument/2006/relationships/hyperlink" Target="http://www.mescoloriages.com/coloriages/animaux/elephants/elephants%202/thumbnails/elephants_2_048.gi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ovéPole 1"/>
          <p:cNvSpPr txBox="1">
            <a:spLocks noChangeArrowheads="1"/>
          </p:cNvSpPr>
          <p:nvPr/>
        </p:nvSpPr>
        <p:spPr bwMode="auto">
          <a:xfrm>
            <a:off x="1646238" y="171450"/>
            <a:ext cx="5851525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48774"/>
              </a:buClr>
              <a:buFont typeface="Arial" pitchFamily="34" charset="0"/>
              <a:buChar char="•"/>
              <a:defRPr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7EB8E7"/>
              </a:buClr>
              <a:buFont typeface="Arial" pitchFamily="34" charset="0"/>
              <a:buChar char="•"/>
              <a:defRPr sz="16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cs-CZ" sz="11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Projekt:  Inovace vybavení      Registrační číslo projektu </a:t>
            </a:r>
            <a:r>
              <a:rPr lang="cs-CZ" altLang="cs-CZ" sz="11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CZ.1.07/1.5.00/34.0325</a:t>
            </a:r>
            <a:endParaRPr lang="cs-CZ" altLang="cs-CZ" sz="11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195" name="TextovéPole 2"/>
          <p:cNvSpPr txBox="1">
            <a:spLocks noChangeArrowheads="1"/>
          </p:cNvSpPr>
          <p:nvPr/>
        </p:nvSpPr>
        <p:spPr bwMode="auto">
          <a:xfrm>
            <a:off x="708025" y="434975"/>
            <a:ext cx="772795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48774"/>
              </a:buClr>
              <a:buFont typeface="Arial" pitchFamily="34" charset="0"/>
              <a:buChar char="•"/>
              <a:defRPr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7EB8E7"/>
              </a:buClr>
              <a:buFont typeface="Arial" pitchFamily="34" charset="0"/>
              <a:buChar char="•"/>
              <a:defRPr sz="16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cs-CZ" sz="11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Příjemce: Gymnázium </a:t>
            </a:r>
            <a:r>
              <a:rPr lang="cs-CZ" altLang="cs-CZ" sz="110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Pierra</a:t>
            </a:r>
            <a:r>
              <a:rPr lang="cs-CZ" altLang="cs-CZ" sz="11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cs-CZ" altLang="cs-CZ" sz="110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Coubertina</a:t>
            </a:r>
            <a:r>
              <a:rPr lang="cs-CZ" altLang="cs-CZ" sz="11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, Tábor, Náměstí Františka Křižíka 860, 390 01 Tábor</a:t>
            </a:r>
          </a:p>
        </p:txBody>
      </p:sp>
      <p:pic>
        <p:nvPicPr>
          <p:cNvPr id="8196" name="Obrázek 3" descr="Logolink OPVK - oříznutý.jpg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6688" y="5292725"/>
            <a:ext cx="6272212" cy="1208088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7" name="TextovéPole 4"/>
          <p:cNvSpPr txBox="1">
            <a:spLocks noChangeArrowheads="1"/>
          </p:cNvSpPr>
          <p:nvPr/>
        </p:nvSpPr>
        <p:spPr bwMode="auto">
          <a:xfrm>
            <a:off x="788988" y="4868863"/>
            <a:ext cx="7566025" cy="22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48774"/>
              </a:buClr>
              <a:buFont typeface="Arial" pitchFamily="34" charset="0"/>
              <a:buChar char="•"/>
              <a:defRPr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7EB8E7"/>
              </a:buClr>
              <a:buFont typeface="Arial" pitchFamily="34" charset="0"/>
              <a:buChar char="•"/>
              <a:defRPr sz="16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cs-CZ" sz="900" b="1">
                <a:solidFill>
                  <a:srgbClr val="000000"/>
                </a:solidFill>
                <a:latin typeface="Times New Roman - 14"/>
              </a:rPr>
              <a:t>Tento výukový materiál vznikl v rámci Operačního programu Vzdělání pro konkurenceschopnost.</a:t>
            </a:r>
          </a:p>
        </p:txBody>
      </p:sp>
      <p:sp>
        <p:nvSpPr>
          <p:cNvPr id="8198" name="TextovéPole 5"/>
          <p:cNvSpPr txBox="1">
            <a:spLocks noChangeArrowheads="1"/>
          </p:cNvSpPr>
          <p:nvPr/>
        </p:nvSpPr>
        <p:spPr bwMode="auto">
          <a:xfrm>
            <a:off x="0" y="4354513"/>
            <a:ext cx="9304338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48774"/>
              </a:buClr>
              <a:buFont typeface="Arial" pitchFamily="34" charset="0"/>
              <a:buChar char="•"/>
              <a:defRPr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7EB8E7"/>
              </a:buClr>
              <a:buFont typeface="Arial" pitchFamily="34" charset="0"/>
              <a:buChar char="•"/>
              <a:defRPr sz="16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cs-CZ" sz="900" b="1">
                <a:solidFill>
                  <a:schemeClr val="bg1"/>
                </a:solidFill>
                <a:latin typeface="Times New Roman - 14"/>
              </a:rPr>
              <a:t>Materiál je určen k bezplatnému používání pro potřeby výuky a vzdělávání na všech typech škol a školských zařízení.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cs-CZ" sz="900" b="1">
                <a:solidFill>
                  <a:schemeClr val="bg1"/>
                </a:solidFill>
                <a:latin typeface="Times New Roman - 14"/>
              </a:rPr>
              <a:t>Jakékoliv další používání podléhá autorskému zákonu.</a:t>
            </a:r>
          </a:p>
        </p:txBody>
      </p:sp>
      <p:sp>
        <p:nvSpPr>
          <p:cNvPr id="8199" name="TextovéPole 6"/>
          <p:cNvSpPr txBox="1">
            <a:spLocks noChangeArrowheads="1"/>
          </p:cNvSpPr>
          <p:nvPr/>
        </p:nvSpPr>
        <p:spPr bwMode="auto">
          <a:xfrm>
            <a:off x="320675" y="1165225"/>
            <a:ext cx="6196013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48774"/>
              </a:buClr>
              <a:buFont typeface="Arial" pitchFamily="34" charset="0"/>
              <a:buChar char="•"/>
              <a:defRPr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7EB8E7"/>
              </a:buClr>
              <a:buFont typeface="Arial" pitchFamily="34" charset="0"/>
              <a:buChar char="•"/>
              <a:defRPr sz="16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cs-CZ" sz="1100" b="1" dirty="0">
                <a:solidFill>
                  <a:srgbClr val="000000"/>
                </a:solidFill>
                <a:latin typeface="Arial - 16"/>
              </a:rPr>
              <a:t>Autor materiálu:        </a:t>
            </a:r>
            <a:r>
              <a:rPr lang="cs-CZ" altLang="cs-CZ" sz="1100" dirty="0">
                <a:solidFill>
                  <a:srgbClr val="000000"/>
                </a:solidFill>
                <a:latin typeface="Arial - 16"/>
              </a:rPr>
              <a:t>Mgr.  </a:t>
            </a:r>
            <a:r>
              <a:rPr lang="fr-FR" altLang="cs-CZ" sz="1100" dirty="0" smtClean="0">
                <a:solidFill>
                  <a:srgbClr val="000000"/>
                </a:solidFill>
                <a:latin typeface="Arial - 16"/>
              </a:rPr>
              <a:t>Stéphane Castagnier</a:t>
            </a:r>
            <a:endParaRPr lang="cs-CZ" alt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8200" name="TextovéPole 7"/>
          <p:cNvSpPr txBox="1">
            <a:spLocks noChangeArrowheads="1"/>
          </p:cNvSpPr>
          <p:nvPr/>
        </p:nvSpPr>
        <p:spPr bwMode="auto">
          <a:xfrm>
            <a:off x="331788" y="903288"/>
            <a:ext cx="6472237" cy="25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48774"/>
              </a:buClr>
              <a:buFont typeface="Arial" pitchFamily="34" charset="0"/>
              <a:buChar char="•"/>
              <a:defRPr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7EB8E7"/>
              </a:buClr>
              <a:buFont typeface="Arial" pitchFamily="34" charset="0"/>
              <a:buChar char="•"/>
              <a:defRPr sz="16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cs-CZ" sz="1100" b="1" dirty="0">
                <a:solidFill>
                  <a:srgbClr val="000000"/>
                </a:solidFill>
                <a:latin typeface="Arial - 16"/>
              </a:rPr>
              <a:t>Název materiálu  </a:t>
            </a:r>
            <a:r>
              <a:rPr lang="cs-CZ" altLang="cs-CZ" sz="1100" dirty="0">
                <a:solidFill>
                  <a:srgbClr val="000000"/>
                </a:solidFill>
                <a:latin typeface="Arial - 16"/>
              </a:rPr>
              <a:t>:      </a:t>
            </a:r>
            <a:r>
              <a:rPr lang="cs-CZ" altLang="cs-CZ" sz="1100" dirty="0" smtClean="0">
                <a:solidFill>
                  <a:srgbClr val="000000"/>
                </a:solidFill>
                <a:latin typeface="Arial - 16"/>
              </a:rPr>
              <a:t>L</a:t>
            </a:r>
            <a:r>
              <a:rPr lang="fr-FR" altLang="cs-CZ" sz="1100" dirty="0" smtClean="0">
                <a:solidFill>
                  <a:srgbClr val="000000"/>
                </a:solidFill>
                <a:latin typeface="Arial - 16"/>
              </a:rPr>
              <a:t>es animaux sauvages</a:t>
            </a:r>
            <a:r>
              <a:rPr lang="cs-CZ" altLang="cs-CZ" sz="1100" b="1" dirty="0">
                <a:solidFill>
                  <a:srgbClr val="000000"/>
                </a:solidFill>
                <a:latin typeface="Arial - 16"/>
              </a:rPr>
              <a:t>	</a:t>
            </a:r>
          </a:p>
        </p:txBody>
      </p:sp>
      <p:sp>
        <p:nvSpPr>
          <p:cNvPr id="8201" name="TextovéPole 8"/>
          <p:cNvSpPr txBox="1">
            <a:spLocks noChangeArrowheads="1"/>
          </p:cNvSpPr>
          <p:nvPr/>
        </p:nvSpPr>
        <p:spPr bwMode="auto">
          <a:xfrm>
            <a:off x="323528" y="2276872"/>
            <a:ext cx="776288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48774"/>
              </a:buClr>
              <a:buFont typeface="Arial" pitchFamily="34" charset="0"/>
              <a:buChar char="•"/>
              <a:defRPr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7EB8E7"/>
              </a:buClr>
              <a:buFont typeface="Arial" pitchFamily="34" charset="0"/>
              <a:buChar char="•"/>
              <a:defRPr sz="16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cs-CZ" sz="1100" dirty="0">
                <a:solidFill>
                  <a:srgbClr val="000000"/>
                </a:solidFill>
                <a:latin typeface="Arial - 16"/>
              </a:rPr>
              <a:t>Sada:</a:t>
            </a:r>
          </a:p>
        </p:txBody>
      </p:sp>
      <p:sp>
        <p:nvSpPr>
          <p:cNvPr id="8202" name="TextovéPole 9"/>
          <p:cNvSpPr txBox="1">
            <a:spLocks noChangeArrowheads="1"/>
          </p:cNvSpPr>
          <p:nvPr/>
        </p:nvSpPr>
        <p:spPr bwMode="auto">
          <a:xfrm>
            <a:off x="5335588" y="1908175"/>
            <a:ext cx="2062162" cy="252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48774"/>
              </a:buClr>
              <a:buFont typeface="Arial" pitchFamily="34" charset="0"/>
              <a:buChar char="•"/>
              <a:defRPr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7EB8E7"/>
              </a:buClr>
              <a:buFont typeface="Arial" pitchFamily="34" charset="0"/>
              <a:buChar char="•"/>
              <a:defRPr sz="16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cs-CZ" sz="1100" dirty="0">
                <a:solidFill>
                  <a:srgbClr val="000000"/>
                </a:solidFill>
                <a:latin typeface="Arial - 16"/>
              </a:rPr>
              <a:t>Předmět:  </a:t>
            </a:r>
            <a:r>
              <a:rPr lang="cs-CZ" sz="1100" dirty="0" smtClean="0">
                <a:solidFill>
                  <a:schemeClr val="tx1"/>
                </a:solidFill>
              </a:rPr>
              <a:t>francouzský</a:t>
            </a:r>
            <a:r>
              <a:rPr lang="fr-FR" sz="1100" dirty="0" smtClean="0">
                <a:solidFill>
                  <a:schemeClr val="tx1"/>
                </a:solidFill>
              </a:rPr>
              <a:t> </a:t>
            </a:r>
            <a:r>
              <a:rPr lang="cs-CZ" altLang="cs-CZ" sz="1100" dirty="0" smtClean="0">
                <a:solidFill>
                  <a:srgbClr val="000000"/>
                </a:solidFill>
                <a:latin typeface="Arial - 16"/>
              </a:rPr>
              <a:t>jazyk</a:t>
            </a:r>
            <a:endParaRPr lang="cs-CZ" alt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8203" name="TextovéPole 10"/>
          <p:cNvSpPr txBox="1">
            <a:spLocks noChangeArrowheads="1"/>
          </p:cNvSpPr>
          <p:nvPr/>
        </p:nvSpPr>
        <p:spPr bwMode="auto">
          <a:xfrm>
            <a:off x="285720" y="1643050"/>
            <a:ext cx="1987550" cy="25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48774"/>
              </a:buClr>
              <a:buFont typeface="Arial" pitchFamily="34" charset="0"/>
              <a:buChar char="•"/>
              <a:defRPr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7EB8E7"/>
              </a:buClr>
              <a:buFont typeface="Arial" pitchFamily="34" charset="0"/>
              <a:buChar char="•"/>
              <a:defRPr sz="16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cs-CZ" sz="1100" b="1">
                <a:solidFill>
                  <a:srgbClr val="000000"/>
                </a:solidFill>
                <a:latin typeface="Arial - 16"/>
              </a:rPr>
              <a:t>Zařazení materiálu:</a:t>
            </a:r>
          </a:p>
        </p:txBody>
      </p:sp>
      <p:sp>
        <p:nvSpPr>
          <p:cNvPr id="8204" name="TextovéPole 11"/>
          <p:cNvSpPr txBox="1">
            <a:spLocks noChangeArrowheads="1"/>
          </p:cNvSpPr>
          <p:nvPr/>
        </p:nvSpPr>
        <p:spPr bwMode="auto">
          <a:xfrm>
            <a:off x="320675" y="1908175"/>
            <a:ext cx="10287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48774"/>
              </a:buClr>
              <a:buFont typeface="Arial" pitchFamily="34" charset="0"/>
              <a:buChar char="•"/>
              <a:defRPr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7EB8E7"/>
              </a:buClr>
              <a:buFont typeface="Arial" pitchFamily="34" charset="0"/>
              <a:buChar char="•"/>
              <a:defRPr sz="16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cs-CZ" sz="1100">
                <a:solidFill>
                  <a:srgbClr val="000000"/>
                </a:solidFill>
                <a:latin typeface="Arial - 16"/>
              </a:rPr>
              <a:t>Šablona:</a:t>
            </a:r>
          </a:p>
        </p:txBody>
      </p:sp>
      <p:sp>
        <p:nvSpPr>
          <p:cNvPr id="8205" name="TextovéPole 12"/>
          <p:cNvSpPr txBox="1">
            <a:spLocks noChangeArrowheads="1"/>
          </p:cNvSpPr>
          <p:nvPr/>
        </p:nvSpPr>
        <p:spPr bwMode="auto">
          <a:xfrm>
            <a:off x="5400675" y="2205038"/>
            <a:ext cx="2232025" cy="25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48774"/>
              </a:buClr>
              <a:buFont typeface="Arial" pitchFamily="34" charset="0"/>
              <a:buChar char="•"/>
              <a:defRPr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7EB8E7"/>
              </a:buClr>
              <a:buFont typeface="Arial" pitchFamily="34" charset="0"/>
              <a:buChar char="•"/>
              <a:defRPr sz="16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cs-CZ" sz="1100" dirty="0">
                <a:solidFill>
                  <a:srgbClr val="000000"/>
                </a:solidFill>
                <a:latin typeface="Arial - 16"/>
              </a:rPr>
              <a:t>Číslo DUM:  </a:t>
            </a:r>
            <a:r>
              <a:rPr lang="cs-CZ" altLang="cs-CZ" sz="1100" dirty="0" smtClean="0">
                <a:solidFill>
                  <a:srgbClr val="000000"/>
                </a:solidFill>
                <a:latin typeface="Arial - 16"/>
              </a:rPr>
              <a:t>1</a:t>
            </a:r>
            <a:r>
              <a:rPr lang="fr-FR" altLang="cs-CZ" sz="1100" dirty="0" smtClean="0">
                <a:solidFill>
                  <a:srgbClr val="000000"/>
                </a:solidFill>
                <a:latin typeface="Arial - 16"/>
              </a:rPr>
              <a:t>0</a:t>
            </a:r>
            <a:endParaRPr lang="cs-CZ" alt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8206" name="TextovéPole 13"/>
          <p:cNvSpPr txBox="1">
            <a:spLocks noChangeArrowheads="1"/>
          </p:cNvSpPr>
          <p:nvPr/>
        </p:nvSpPr>
        <p:spPr bwMode="auto">
          <a:xfrm>
            <a:off x="320675" y="2651125"/>
            <a:ext cx="2765425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48774"/>
              </a:buClr>
              <a:buFont typeface="Arial" pitchFamily="34" charset="0"/>
              <a:buChar char="•"/>
              <a:defRPr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7EB8E7"/>
              </a:buClr>
              <a:buFont typeface="Arial" pitchFamily="34" charset="0"/>
              <a:buChar char="•"/>
              <a:defRPr sz="16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cs-CZ" sz="1100" b="1">
                <a:solidFill>
                  <a:srgbClr val="000000"/>
                </a:solidFill>
                <a:latin typeface="Arial - 16"/>
              </a:rPr>
              <a:t>Ověření materiálu ve výuce:</a:t>
            </a:r>
          </a:p>
        </p:txBody>
      </p:sp>
      <p:sp>
        <p:nvSpPr>
          <p:cNvPr id="8207" name="TextovéPole 14"/>
          <p:cNvSpPr txBox="1">
            <a:spLocks noChangeArrowheads="1"/>
          </p:cNvSpPr>
          <p:nvPr/>
        </p:nvSpPr>
        <p:spPr bwMode="auto">
          <a:xfrm>
            <a:off x="320675" y="2914650"/>
            <a:ext cx="6338888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48774"/>
              </a:buClr>
              <a:buFont typeface="Arial" pitchFamily="34" charset="0"/>
              <a:buChar char="•"/>
              <a:defRPr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7EB8E7"/>
              </a:buClr>
              <a:buFont typeface="Arial" pitchFamily="34" charset="0"/>
              <a:buChar char="•"/>
              <a:defRPr sz="16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cs-CZ" sz="1100" dirty="0">
                <a:solidFill>
                  <a:srgbClr val="000000"/>
                </a:solidFill>
                <a:latin typeface="Arial - 16"/>
              </a:rPr>
              <a:t>Datum ověření:       </a:t>
            </a:r>
            <a:r>
              <a:rPr lang="cs-CZ" altLang="cs-CZ" sz="1100" dirty="0" smtClean="0">
                <a:solidFill>
                  <a:srgbClr val="000000"/>
                </a:solidFill>
                <a:latin typeface="Arial - 16"/>
              </a:rPr>
              <a:t>4. listopad 2013</a:t>
            </a:r>
            <a:endParaRPr lang="cs-CZ" alt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8208" name="TextovéPole 15"/>
          <p:cNvSpPr txBox="1">
            <a:spLocks noChangeArrowheads="1"/>
          </p:cNvSpPr>
          <p:nvPr/>
        </p:nvSpPr>
        <p:spPr bwMode="auto">
          <a:xfrm>
            <a:off x="320675" y="3429000"/>
            <a:ext cx="4611688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48774"/>
              </a:buClr>
              <a:buFont typeface="Arial" pitchFamily="34" charset="0"/>
              <a:buChar char="•"/>
              <a:defRPr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7EB8E7"/>
              </a:buClr>
              <a:buFont typeface="Arial" pitchFamily="34" charset="0"/>
              <a:buChar char="•"/>
              <a:defRPr sz="16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cs-CZ" sz="1100" dirty="0">
                <a:solidFill>
                  <a:srgbClr val="000000"/>
                </a:solidFill>
                <a:latin typeface="Arial - 16"/>
              </a:rPr>
              <a:t>Třída:                        </a:t>
            </a:r>
            <a:r>
              <a:rPr lang="fr-FR" altLang="cs-CZ" sz="1100" dirty="0" smtClean="0">
                <a:solidFill>
                  <a:srgbClr val="000000"/>
                </a:solidFill>
                <a:latin typeface="Arial - 16"/>
              </a:rPr>
              <a:t>2</a:t>
            </a:r>
            <a:r>
              <a:rPr lang="cs-CZ" altLang="cs-CZ" sz="1100" dirty="0" smtClean="0">
                <a:solidFill>
                  <a:srgbClr val="000000"/>
                </a:solidFill>
                <a:latin typeface="Arial - 16"/>
              </a:rPr>
              <a:t>.</a:t>
            </a:r>
            <a:r>
              <a:rPr lang="fr-FR" altLang="cs-CZ" sz="1100" dirty="0">
                <a:solidFill>
                  <a:srgbClr val="000000"/>
                </a:solidFill>
                <a:latin typeface="Arial - 16"/>
              </a:rPr>
              <a:t>A</a:t>
            </a:r>
            <a:endParaRPr lang="cs-CZ" alt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8209" name="TextovéPole 16"/>
          <p:cNvSpPr txBox="1">
            <a:spLocks noChangeArrowheads="1"/>
          </p:cNvSpPr>
          <p:nvPr/>
        </p:nvSpPr>
        <p:spPr bwMode="auto">
          <a:xfrm>
            <a:off x="320675" y="3178175"/>
            <a:ext cx="669925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48774"/>
              </a:buClr>
              <a:buFont typeface="Arial" pitchFamily="34" charset="0"/>
              <a:buChar char="•"/>
              <a:defRPr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7EB8E7"/>
              </a:buClr>
              <a:buFont typeface="Arial" pitchFamily="34" charset="0"/>
              <a:buChar char="•"/>
              <a:defRPr sz="16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cs-CZ" sz="1100" dirty="0">
                <a:solidFill>
                  <a:srgbClr val="000000"/>
                </a:solidFill>
                <a:latin typeface="Arial - 16"/>
              </a:rPr>
              <a:t>Ověřující učitel:        Mgr. </a:t>
            </a:r>
            <a:r>
              <a:rPr lang="cs-CZ" altLang="cs-CZ" sz="1100" dirty="0" smtClean="0">
                <a:solidFill>
                  <a:srgbClr val="000000"/>
                </a:solidFill>
                <a:latin typeface="Arial - 16"/>
              </a:rPr>
              <a:t>St</a:t>
            </a:r>
            <a:r>
              <a:rPr lang="fr-FR" altLang="cs-CZ" sz="1100" dirty="0" err="1" smtClean="0">
                <a:solidFill>
                  <a:srgbClr val="000000"/>
                </a:solidFill>
                <a:latin typeface="Arial - 16"/>
              </a:rPr>
              <a:t>éphane</a:t>
            </a:r>
            <a:r>
              <a:rPr lang="fr-FR" altLang="cs-CZ" sz="1100" dirty="0" smtClean="0">
                <a:solidFill>
                  <a:srgbClr val="000000"/>
                </a:solidFill>
                <a:latin typeface="Arial - 16"/>
              </a:rPr>
              <a:t> Castagnier</a:t>
            </a:r>
            <a:endParaRPr lang="cs-CZ" alt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8210" name="TextovéPole 17"/>
          <p:cNvSpPr txBox="1">
            <a:spLocks noChangeArrowheads="1"/>
          </p:cNvSpPr>
          <p:nvPr/>
        </p:nvSpPr>
        <p:spPr bwMode="auto">
          <a:xfrm>
            <a:off x="4572000" y="1484313"/>
            <a:ext cx="822325" cy="25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48774"/>
              </a:buClr>
              <a:buFont typeface="Arial" pitchFamily="34" charset="0"/>
              <a:buChar char="•"/>
              <a:defRPr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7EB8E7"/>
              </a:buClr>
              <a:buFont typeface="Arial" pitchFamily="34" charset="0"/>
              <a:buChar char="•"/>
              <a:defRPr sz="16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cs-CZ" sz="1100">
                <a:solidFill>
                  <a:srgbClr val="000000"/>
                </a:solidFill>
                <a:latin typeface="Arial - 16"/>
              </a:rPr>
              <a:t> </a:t>
            </a:r>
          </a:p>
        </p:txBody>
      </p:sp>
      <p:sp>
        <p:nvSpPr>
          <p:cNvPr id="8211" name="TextovéPole 19"/>
          <p:cNvSpPr txBox="1">
            <a:spLocks noChangeArrowheads="1"/>
          </p:cNvSpPr>
          <p:nvPr/>
        </p:nvSpPr>
        <p:spPr bwMode="auto">
          <a:xfrm>
            <a:off x="1096963" y="1919288"/>
            <a:ext cx="4662487" cy="421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48774"/>
              </a:buClr>
              <a:buFont typeface="Arial" pitchFamily="34" charset="0"/>
              <a:buChar char="•"/>
              <a:defRPr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7EB8E7"/>
              </a:buClr>
              <a:buFont typeface="Arial" pitchFamily="34" charset="0"/>
              <a:buChar char="•"/>
              <a:defRPr sz="16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cs-CZ" sz="1100" dirty="0">
                <a:solidFill>
                  <a:srgbClr val="000000"/>
                </a:solidFill>
                <a:latin typeface="Arial - 16"/>
              </a:rPr>
              <a:t>Inovace a zkvalitnění výuky prostřednictvím ICT (III/2</a:t>
            </a:r>
            <a:r>
              <a:rPr lang="cs-CZ" altLang="cs-CZ" sz="1100" dirty="0" smtClean="0">
                <a:solidFill>
                  <a:srgbClr val="000000"/>
                </a:solidFill>
                <a:latin typeface="Arial - 16"/>
              </a:rPr>
              <a:t>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cs-CZ" sz="1100" dirty="0" smtClean="0">
                <a:solidFill>
                  <a:srgbClr val="000000"/>
                </a:solidFill>
                <a:latin typeface="Arial - 16"/>
              </a:rPr>
              <a:t>Připrava na dvojjazyčné studium</a:t>
            </a:r>
            <a:endParaRPr lang="cs-CZ" alt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8212" name="TextovéPole 20"/>
          <p:cNvSpPr txBox="1">
            <a:spLocks noChangeArrowheads="1"/>
          </p:cNvSpPr>
          <p:nvPr/>
        </p:nvSpPr>
        <p:spPr bwMode="auto">
          <a:xfrm>
            <a:off x="7246938" y="1908175"/>
            <a:ext cx="1622425" cy="252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48774"/>
              </a:buClr>
              <a:buFont typeface="Arial" pitchFamily="34" charset="0"/>
              <a:buChar char="•"/>
              <a:defRPr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7EB8E7"/>
              </a:buClr>
              <a:buFont typeface="Arial" pitchFamily="34" charset="0"/>
              <a:buChar char="•"/>
              <a:defRPr sz="16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cs-CZ" sz="1100" dirty="0">
                <a:solidFill>
                  <a:srgbClr val="000000"/>
                </a:solidFill>
                <a:latin typeface="Arial - 16"/>
              </a:rPr>
              <a:t> ročník: </a:t>
            </a:r>
            <a:r>
              <a:rPr lang="cs-CZ" sz="1100" dirty="0">
                <a:solidFill>
                  <a:schemeClr val="tx1"/>
                </a:solidFill>
                <a:latin typeface="Arial - 16"/>
                <a:cs typeface="Times New Roman" panose="02020603050405020304" pitchFamily="18" charset="0"/>
              </a:rPr>
              <a:t>druhý</a:t>
            </a:r>
            <a:endParaRPr lang="cs-CZ" altLang="cs-CZ" sz="1100" dirty="0">
              <a:solidFill>
                <a:schemeClr val="tx1"/>
              </a:solidFill>
              <a:latin typeface="Arial - 16"/>
              <a:cs typeface="Times New Roman" panose="02020603050405020304" pitchFamily="18" charset="0"/>
            </a:endParaRPr>
          </a:p>
        </p:txBody>
      </p:sp>
      <p:sp>
        <p:nvSpPr>
          <p:cNvPr id="8213" name="TextovéPole 21"/>
          <p:cNvSpPr txBox="1">
            <a:spLocks noChangeArrowheads="1"/>
          </p:cNvSpPr>
          <p:nvPr/>
        </p:nvSpPr>
        <p:spPr bwMode="auto">
          <a:xfrm>
            <a:off x="1115616" y="2276872"/>
            <a:ext cx="2414588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48774"/>
              </a:buClr>
              <a:buFont typeface="Arial" pitchFamily="34" charset="0"/>
              <a:buChar char="•"/>
              <a:defRPr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7EB8E7"/>
              </a:buClr>
              <a:buFont typeface="Arial" pitchFamily="34" charset="0"/>
              <a:buChar char="•"/>
              <a:defRPr sz="16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cs-CZ" sz="1100" dirty="0" smtClean="0">
                <a:solidFill>
                  <a:srgbClr val="000000"/>
                </a:solidFill>
                <a:latin typeface="Arial - 16"/>
              </a:rPr>
              <a:t>32_Fr </a:t>
            </a:r>
            <a:r>
              <a:rPr lang="cs-CZ" altLang="cs-CZ" sz="1100" dirty="0">
                <a:solidFill>
                  <a:srgbClr val="000000"/>
                </a:solidFill>
                <a:latin typeface="Arial - 16"/>
              </a:rPr>
              <a:t>_ </a:t>
            </a:r>
            <a:r>
              <a:rPr lang="cs-CZ" altLang="cs-CZ" sz="1100" dirty="0" smtClean="0">
                <a:solidFill>
                  <a:srgbClr val="000000"/>
                </a:solidFill>
                <a:latin typeface="Arial - 16"/>
              </a:rPr>
              <a:t>1</a:t>
            </a:r>
            <a:endParaRPr lang="cs-CZ" alt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8214" name="TextovéPole 22"/>
          <p:cNvSpPr txBox="1">
            <a:spLocks noChangeArrowheads="1"/>
          </p:cNvSpPr>
          <p:nvPr/>
        </p:nvSpPr>
        <p:spPr bwMode="auto">
          <a:xfrm>
            <a:off x="7397750" y="2149475"/>
            <a:ext cx="1189038" cy="43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48774"/>
              </a:buClr>
              <a:buFont typeface="Arial" pitchFamily="34" charset="0"/>
              <a:buChar char="•"/>
              <a:defRPr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7EB8E7"/>
              </a:buClr>
              <a:buFont typeface="Arial" pitchFamily="34" charset="0"/>
              <a:buChar char="•"/>
              <a:defRPr sz="16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s-CZ" altLang="cs-CZ" sz="1100">
              <a:solidFill>
                <a:srgbClr val="000000"/>
              </a:solidFill>
              <a:latin typeface="Arial - 16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s-CZ" altLang="cs-CZ" sz="1100">
              <a:solidFill>
                <a:srgbClr val="000000"/>
              </a:solidFill>
              <a:latin typeface="Arial - 16"/>
            </a:endParaRPr>
          </a:p>
        </p:txBody>
      </p:sp>
    </p:spTree>
    <p:extLst>
      <p:ext uri="{BB962C8B-B14F-4D97-AF65-F5344CB8AC3E}">
        <p14:creationId xmlns:p14="http://schemas.microsoft.com/office/powerpoint/2010/main" val="3711947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b="1" dirty="0"/>
              <a:t>Associe à chaque dessin le nom d’un animal et sa principale </a:t>
            </a:r>
            <a:r>
              <a:rPr lang="fr-FR" b="1" dirty="0" smtClean="0"/>
              <a:t>caractéristique</a:t>
            </a:r>
            <a:endParaRPr lang="cs-CZ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50133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/>
          <p:cNvGrpSpPr/>
          <p:nvPr/>
        </p:nvGrpSpPr>
        <p:grpSpPr>
          <a:xfrm>
            <a:off x="249992" y="116632"/>
            <a:ext cx="5294823" cy="1304118"/>
            <a:chOff x="0" y="0"/>
            <a:chExt cx="5296407" cy="1302946"/>
          </a:xfrm>
        </p:grpSpPr>
        <p:sp>
          <p:nvSpPr>
            <p:cNvPr id="40" name="Rectangle à coins arrondis 39"/>
            <p:cNvSpPr/>
            <p:nvPr/>
          </p:nvSpPr>
          <p:spPr>
            <a:xfrm>
              <a:off x="0" y="931653"/>
              <a:ext cx="1259840" cy="359410"/>
            </a:xfrm>
            <a:prstGeom prst="roundRect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fr-FR" sz="1200" b="1">
                  <a:solidFill>
                    <a:srgbClr val="000000"/>
                  </a:solidFill>
                  <a:effectLst/>
                  <a:latin typeface="Arial"/>
                  <a:ea typeface="Calibri"/>
                  <a:cs typeface="Times New Roman"/>
                </a:rPr>
                <a:t>La gazelle</a:t>
              </a:r>
              <a:endParaRPr lang="cs-CZ" sz="1100">
                <a:effectLst/>
                <a:ea typeface="Calibri"/>
                <a:cs typeface="Times New Roman"/>
              </a:endParaRPr>
            </a:p>
          </p:txBody>
        </p:sp>
        <p:sp>
          <p:nvSpPr>
            <p:cNvPr id="41" name="Rectangle à coins arrondis 40"/>
            <p:cNvSpPr/>
            <p:nvPr/>
          </p:nvSpPr>
          <p:spPr>
            <a:xfrm>
              <a:off x="1363980" y="943536"/>
              <a:ext cx="1259840" cy="359410"/>
            </a:xfrm>
            <a:prstGeom prst="roundRect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fr-FR" sz="1200" b="1">
                  <a:solidFill>
                    <a:srgbClr val="000000"/>
                  </a:solidFill>
                  <a:effectLst/>
                  <a:latin typeface="Arial"/>
                  <a:ea typeface="Calibri"/>
                  <a:cs typeface="Times New Roman"/>
                </a:rPr>
                <a:t>Le crocodile</a:t>
              </a:r>
              <a:endParaRPr lang="cs-CZ" sz="1100">
                <a:effectLst/>
                <a:ea typeface="Calibri"/>
                <a:cs typeface="Times New Roman"/>
              </a:endParaRPr>
            </a:p>
          </p:txBody>
        </p:sp>
        <p:sp>
          <p:nvSpPr>
            <p:cNvPr id="42" name="Rectangle à coins arrondis 41"/>
            <p:cNvSpPr/>
            <p:nvPr/>
          </p:nvSpPr>
          <p:spPr>
            <a:xfrm>
              <a:off x="4036567" y="931653"/>
              <a:ext cx="1259840" cy="359410"/>
            </a:xfrm>
            <a:prstGeom prst="roundRect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fr-FR" sz="1200" b="1">
                  <a:solidFill>
                    <a:srgbClr val="000000"/>
                  </a:solidFill>
                  <a:effectLst/>
                  <a:latin typeface="Arial"/>
                  <a:ea typeface="Calibri"/>
                  <a:cs typeface="Times New Roman"/>
                </a:rPr>
                <a:t>L’éléphant</a:t>
              </a:r>
              <a:endParaRPr lang="cs-CZ" sz="1100">
                <a:effectLst/>
                <a:ea typeface="Calibri"/>
                <a:cs typeface="Times New Roman"/>
              </a:endParaRPr>
            </a:p>
          </p:txBody>
        </p:sp>
        <p:sp>
          <p:nvSpPr>
            <p:cNvPr id="43" name="Rectangle à coins arrondis 42"/>
            <p:cNvSpPr/>
            <p:nvPr/>
          </p:nvSpPr>
          <p:spPr>
            <a:xfrm>
              <a:off x="2701816" y="931653"/>
              <a:ext cx="1259840" cy="359410"/>
            </a:xfrm>
            <a:prstGeom prst="roundRect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fr-FR" sz="1200" b="1">
                  <a:solidFill>
                    <a:srgbClr val="000000"/>
                  </a:solidFill>
                  <a:effectLst/>
                  <a:latin typeface="Arial"/>
                  <a:ea typeface="Calibri"/>
                  <a:cs typeface="Times New Roman"/>
                </a:rPr>
                <a:t>Le zèbre</a:t>
              </a:r>
              <a:endParaRPr lang="cs-CZ" sz="1100">
                <a:effectLst/>
                <a:ea typeface="Calibri"/>
                <a:cs typeface="Times New Roman"/>
              </a:endParaRPr>
            </a:p>
          </p:txBody>
        </p:sp>
        <p:sp>
          <p:nvSpPr>
            <p:cNvPr id="44" name="Rectangle à coins arrondis 43"/>
            <p:cNvSpPr/>
            <p:nvPr/>
          </p:nvSpPr>
          <p:spPr>
            <a:xfrm>
              <a:off x="0" y="465826"/>
              <a:ext cx="1259840" cy="359410"/>
            </a:xfrm>
            <a:prstGeom prst="roundRect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fr-FR" sz="1200" b="1">
                  <a:solidFill>
                    <a:srgbClr val="000000"/>
                  </a:solidFill>
                  <a:effectLst/>
                  <a:latin typeface="Arial"/>
                  <a:ea typeface="Calibri"/>
                  <a:cs typeface="Times New Roman"/>
                </a:rPr>
                <a:t>Le vautour</a:t>
              </a:r>
              <a:endParaRPr lang="cs-CZ" sz="1100">
                <a:effectLst/>
                <a:ea typeface="Calibri"/>
                <a:cs typeface="Times New Roman"/>
              </a:endParaRPr>
            </a:p>
          </p:txBody>
        </p:sp>
        <p:sp>
          <p:nvSpPr>
            <p:cNvPr id="45" name="Rectangle à coins arrondis 44"/>
            <p:cNvSpPr/>
            <p:nvPr/>
          </p:nvSpPr>
          <p:spPr>
            <a:xfrm>
              <a:off x="1339591" y="473552"/>
              <a:ext cx="1259840" cy="359410"/>
            </a:xfrm>
            <a:prstGeom prst="roundRect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36000" tIns="45720" rIns="3600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fr-FR" sz="1200" b="1">
                  <a:solidFill>
                    <a:srgbClr val="000000"/>
                  </a:solidFill>
                  <a:effectLst/>
                  <a:latin typeface="Arial"/>
                  <a:ea typeface="Calibri"/>
                  <a:cs typeface="Times New Roman"/>
                </a:rPr>
                <a:t>L’hippopotame</a:t>
              </a:r>
              <a:endParaRPr lang="cs-CZ" sz="1100">
                <a:effectLst/>
                <a:ea typeface="Calibri"/>
                <a:cs typeface="Times New Roman"/>
              </a:endParaRPr>
            </a:p>
          </p:txBody>
        </p:sp>
        <p:sp>
          <p:nvSpPr>
            <p:cNvPr id="46" name="Rectangle à coins arrondis 45"/>
            <p:cNvSpPr/>
            <p:nvPr/>
          </p:nvSpPr>
          <p:spPr>
            <a:xfrm>
              <a:off x="4025492" y="465826"/>
              <a:ext cx="1259840" cy="359410"/>
            </a:xfrm>
            <a:prstGeom prst="roundRect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fr-FR" sz="1200" b="1">
                  <a:solidFill>
                    <a:srgbClr val="000000"/>
                  </a:solidFill>
                  <a:effectLst/>
                  <a:latin typeface="Arial"/>
                  <a:ea typeface="Calibri"/>
                  <a:cs typeface="Times New Roman"/>
                </a:rPr>
                <a:t>Le singe</a:t>
              </a:r>
              <a:endParaRPr lang="cs-CZ" sz="1100">
                <a:effectLst/>
                <a:ea typeface="Calibri"/>
                <a:cs typeface="Times New Roman"/>
              </a:endParaRPr>
            </a:p>
          </p:txBody>
        </p:sp>
        <p:sp>
          <p:nvSpPr>
            <p:cNvPr id="47" name="Rectangle à coins arrondis 46"/>
            <p:cNvSpPr/>
            <p:nvPr/>
          </p:nvSpPr>
          <p:spPr>
            <a:xfrm>
              <a:off x="2666733" y="465826"/>
              <a:ext cx="1259840" cy="359410"/>
            </a:xfrm>
            <a:prstGeom prst="roundRect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fr-FR" sz="1200" b="1">
                  <a:solidFill>
                    <a:srgbClr val="000000"/>
                  </a:solidFill>
                  <a:effectLst/>
                  <a:latin typeface="Arial"/>
                  <a:ea typeface="Calibri"/>
                  <a:cs typeface="Times New Roman"/>
                </a:rPr>
                <a:t>Le rhinocéros</a:t>
              </a:r>
              <a:endParaRPr lang="cs-CZ" sz="1100">
                <a:effectLst/>
                <a:ea typeface="Calibri"/>
                <a:cs typeface="Times New Roman"/>
              </a:endParaRPr>
            </a:p>
          </p:txBody>
        </p:sp>
        <p:sp>
          <p:nvSpPr>
            <p:cNvPr id="48" name="Rectangle à coins arrondis 47"/>
            <p:cNvSpPr/>
            <p:nvPr/>
          </p:nvSpPr>
          <p:spPr>
            <a:xfrm>
              <a:off x="0" y="0"/>
              <a:ext cx="1259840" cy="359410"/>
            </a:xfrm>
            <a:prstGeom prst="roundRect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fr-FR" sz="1200" b="1">
                  <a:solidFill>
                    <a:srgbClr val="000000"/>
                  </a:solidFill>
                  <a:effectLst/>
                  <a:latin typeface="Arial"/>
                  <a:ea typeface="Calibri"/>
                  <a:cs typeface="Times New Roman"/>
                </a:rPr>
                <a:t>Le perroquet</a:t>
              </a:r>
              <a:endParaRPr lang="cs-CZ" sz="1100">
                <a:effectLst/>
                <a:ea typeface="Calibri"/>
                <a:cs typeface="Times New Roman"/>
              </a:endParaRPr>
            </a:p>
          </p:txBody>
        </p:sp>
        <p:sp>
          <p:nvSpPr>
            <p:cNvPr id="49" name="Rectangle à coins arrondis 48"/>
            <p:cNvSpPr/>
            <p:nvPr/>
          </p:nvSpPr>
          <p:spPr>
            <a:xfrm>
              <a:off x="1339591" y="0"/>
              <a:ext cx="1259840" cy="359410"/>
            </a:xfrm>
            <a:prstGeom prst="roundRect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fr-FR" sz="1200" b="1">
                  <a:solidFill>
                    <a:srgbClr val="000000"/>
                  </a:solidFill>
                  <a:effectLst/>
                  <a:latin typeface="Arial"/>
                  <a:ea typeface="Calibri"/>
                  <a:cs typeface="Times New Roman"/>
                </a:rPr>
                <a:t>Le serpent</a:t>
              </a:r>
              <a:endParaRPr lang="cs-CZ" sz="1100">
                <a:effectLst/>
                <a:ea typeface="Calibri"/>
                <a:cs typeface="Times New Roman"/>
              </a:endParaRPr>
            </a:p>
          </p:txBody>
        </p:sp>
        <p:sp>
          <p:nvSpPr>
            <p:cNvPr id="50" name="Rectangle à coins arrondis 49"/>
            <p:cNvSpPr/>
            <p:nvPr/>
          </p:nvSpPr>
          <p:spPr>
            <a:xfrm>
              <a:off x="4025493" y="6406"/>
              <a:ext cx="1259840" cy="359410"/>
            </a:xfrm>
            <a:prstGeom prst="roundRect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fr-FR" sz="1200" b="1">
                  <a:solidFill>
                    <a:srgbClr val="000000"/>
                  </a:solidFill>
                  <a:effectLst/>
                  <a:latin typeface="Arial"/>
                  <a:ea typeface="Calibri"/>
                  <a:cs typeface="Times New Roman"/>
                </a:rPr>
                <a:t>La girafe</a:t>
              </a:r>
              <a:endParaRPr lang="cs-CZ" sz="1100">
                <a:effectLst/>
                <a:ea typeface="Calibri"/>
                <a:cs typeface="Times New Roman"/>
              </a:endParaRPr>
            </a:p>
          </p:txBody>
        </p:sp>
        <p:sp>
          <p:nvSpPr>
            <p:cNvPr id="51" name="Rectangle à coins arrondis 50"/>
            <p:cNvSpPr/>
            <p:nvPr/>
          </p:nvSpPr>
          <p:spPr>
            <a:xfrm>
              <a:off x="2666733" y="6299"/>
              <a:ext cx="1259840" cy="359410"/>
            </a:xfrm>
            <a:prstGeom prst="roundRect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fr-FR" sz="1200" b="1">
                  <a:solidFill>
                    <a:srgbClr val="000000"/>
                  </a:solidFill>
                  <a:effectLst/>
                  <a:latin typeface="Arial"/>
                  <a:ea typeface="Calibri"/>
                  <a:cs typeface="Times New Roman"/>
                </a:rPr>
                <a:t>Le lion</a:t>
              </a:r>
              <a:endParaRPr lang="cs-CZ" sz="1100">
                <a:effectLst/>
                <a:ea typeface="Calibri"/>
                <a:cs typeface="Times New Roman"/>
              </a:endParaRPr>
            </a:p>
          </p:txBody>
        </p:sp>
      </p:grpSp>
      <p:grpSp>
        <p:nvGrpSpPr>
          <p:cNvPr id="4" name="Groupe 3"/>
          <p:cNvGrpSpPr/>
          <p:nvPr/>
        </p:nvGrpSpPr>
        <p:grpSpPr>
          <a:xfrm>
            <a:off x="1063237" y="79504"/>
            <a:ext cx="7973169" cy="5915150"/>
            <a:chOff x="1016977" y="-1660488"/>
            <a:chExt cx="8997155" cy="6989381"/>
          </a:xfrm>
        </p:grpSpPr>
        <p:grpSp>
          <p:nvGrpSpPr>
            <p:cNvPr id="7" name="Groupe 6"/>
            <p:cNvGrpSpPr/>
            <p:nvPr/>
          </p:nvGrpSpPr>
          <p:grpSpPr>
            <a:xfrm>
              <a:off x="1016977" y="-1660488"/>
              <a:ext cx="8997155" cy="6989381"/>
              <a:chOff x="1016977" y="-1660488"/>
              <a:chExt cx="8997155" cy="6989381"/>
            </a:xfrm>
          </p:grpSpPr>
          <p:grpSp>
            <p:nvGrpSpPr>
              <p:cNvPr id="9" name="Groupe 8"/>
              <p:cNvGrpSpPr/>
              <p:nvPr/>
            </p:nvGrpSpPr>
            <p:grpSpPr>
              <a:xfrm>
                <a:off x="1016977" y="-1660488"/>
                <a:ext cx="8997155" cy="6989381"/>
                <a:chOff x="1016977" y="-1660488"/>
                <a:chExt cx="8997155" cy="6989381"/>
              </a:xfrm>
            </p:grpSpPr>
            <p:grpSp>
              <p:nvGrpSpPr>
                <p:cNvPr id="11" name="Groupe 10"/>
                <p:cNvGrpSpPr/>
                <p:nvPr/>
              </p:nvGrpSpPr>
              <p:grpSpPr>
                <a:xfrm>
                  <a:off x="1419211" y="-1660488"/>
                  <a:ext cx="8594921" cy="6169883"/>
                  <a:chOff x="1419211" y="-1660488"/>
                  <a:chExt cx="8594921" cy="6169883"/>
                </a:xfrm>
              </p:grpSpPr>
              <p:grpSp>
                <p:nvGrpSpPr>
                  <p:cNvPr id="13" name="Groupe 12"/>
                  <p:cNvGrpSpPr/>
                  <p:nvPr/>
                </p:nvGrpSpPr>
                <p:grpSpPr>
                  <a:xfrm>
                    <a:off x="1419211" y="-1660488"/>
                    <a:ext cx="8594921" cy="6169883"/>
                    <a:chOff x="1419211" y="-1660488"/>
                    <a:chExt cx="8594921" cy="6169883"/>
                  </a:xfrm>
                </p:grpSpPr>
                <p:grpSp>
                  <p:nvGrpSpPr>
                    <p:cNvPr id="15" name="Groupe 14"/>
                    <p:cNvGrpSpPr/>
                    <p:nvPr/>
                  </p:nvGrpSpPr>
                  <p:grpSpPr>
                    <a:xfrm>
                      <a:off x="1419211" y="-1660488"/>
                      <a:ext cx="8594921" cy="6169883"/>
                      <a:chOff x="1418838" y="-1660488"/>
                      <a:chExt cx="8594921" cy="6169883"/>
                    </a:xfrm>
                  </p:grpSpPr>
                  <p:grpSp>
                    <p:nvGrpSpPr>
                      <p:cNvPr id="17" name="Groupe 16"/>
                      <p:cNvGrpSpPr/>
                      <p:nvPr/>
                    </p:nvGrpSpPr>
                    <p:grpSpPr>
                      <a:xfrm>
                        <a:off x="1418838" y="-1660488"/>
                        <a:ext cx="8594921" cy="6169883"/>
                        <a:chOff x="1418940" y="-1660022"/>
                        <a:chExt cx="8595536" cy="6168149"/>
                      </a:xfrm>
                    </p:grpSpPr>
                    <p:grpSp>
                      <p:nvGrpSpPr>
                        <p:cNvPr id="19" name="Groupe 18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1418940" y="2024007"/>
                          <a:ext cx="1471295" cy="2484120"/>
                          <a:chOff x="-395" y="-416"/>
                          <a:chExt cx="2317" cy="3912"/>
                        </a:xfrm>
                      </p:grpSpPr>
                      <p:sp>
                        <p:nvSpPr>
                          <p:cNvPr id="37" name="Rectangle 36" descr="images"/>
                          <p:cNvSpPr>
                            <a:spLocks noChangeAspect="1" noChangeArrowheads="1"/>
                          </p:cNvSpPr>
                          <p:nvPr/>
                        </p:nvSpPr>
                        <p:spPr bwMode="auto">
                          <a:xfrm>
                            <a:off x="511" y="1030"/>
                            <a:ext cx="1241" cy="1930"/>
                          </a:xfrm>
                          <a:prstGeom prst="rect">
                            <a:avLst/>
                          </a:prstGeom>
                          <a:blipFill dpi="0" rotWithShape="1">
                            <a:blip r:embed="rId3" cstate="print"/>
                            <a:srcRect/>
                            <a:stretch>
                              <a:fillRect b="-2730"/>
                            </a:stretch>
                          </a:blipFill>
                          <a:ln>
                            <a:noFill/>
                          </a:ln>
                          <a:extLs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  <p:txBody>
                          <a:bodyPr rot="0" vert="horz" wrap="square" lIns="91440" tIns="45720" rIns="91440" bIns="45720" anchor="t" anchorCtr="0" upright="1">
                            <a:noAutofit/>
                          </a:bodyPr>
                          <a:lstStyle/>
                          <a:p>
                            <a:endParaRPr lang="cs-CZ"/>
                          </a:p>
                        </p:txBody>
                      </p:sp>
                      <p:sp>
                        <p:nvSpPr>
                          <p:cNvPr id="38" name="AutoShape 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-395" y="-416"/>
                            <a:ext cx="2317" cy="1233"/>
                          </a:xfrm>
                          <a:prstGeom prst="wedgeEllipseCallout">
                            <a:avLst>
                              <a:gd name="adj1" fmla="val 29351"/>
                              <a:gd name="adj2" fmla="val 70909"/>
                            </a:avLst>
                          </a:prstGeom>
                          <a:solidFill>
                            <a:srgbClr val="FFFFFF"/>
                          </a:solidFill>
                          <a:ln w="9525">
                            <a:solidFill>
                              <a:schemeClr val="accent2">
                                <a:lumMod val="75000"/>
                              </a:schemeClr>
                            </a:solidFill>
                            <a:miter lim="800000"/>
                            <a:headEnd/>
                            <a:tailEnd/>
                          </a:ln>
                        </p:spPr>
                        <p:txBody>
                          <a:bodyPr rot="0" vert="horz" wrap="square" lIns="91440" tIns="45720" rIns="91440" bIns="45720" anchor="t" anchorCtr="0" upright="1">
                            <a:noAutofit/>
                          </a:bodyPr>
                          <a:lstStyle/>
                          <a:p>
                            <a:pPr>
                              <a:lnSpc>
                                <a:spcPct val="115000"/>
                              </a:lnSpc>
                              <a:spcAft>
                                <a:spcPts val="1000"/>
                              </a:spcAft>
                            </a:pPr>
                            <a:r>
                              <a:rPr lang="cs-CZ" sz="1100">
                                <a:effectLst/>
                                <a:latin typeface="Calibri"/>
                                <a:ea typeface="Calibri"/>
                                <a:cs typeface="Times New Roman"/>
                              </a:rPr>
                              <a:t> </a:t>
                            </a:r>
                          </a:p>
                        </p:txBody>
                      </p:sp>
                      <p:sp>
                        <p:nvSpPr>
                          <p:cNvPr id="39" name="AutoShape 6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-311" y="2956"/>
                            <a:ext cx="1980" cy="540"/>
                          </a:xfrm>
                          <a:prstGeom prst="roundRect">
                            <a:avLst>
                              <a:gd name="adj" fmla="val 16667"/>
                            </a:avLst>
                          </a:prstGeom>
                          <a:solidFill>
                            <a:srgbClr val="FFFFFF"/>
                          </a:solidFill>
                          <a:ln w="9525">
                            <a:solidFill>
                              <a:srgbClr val="0070C0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rot="0" vert="horz" wrap="square" lIns="91440" tIns="45720" rIns="91440" bIns="45720" anchor="t" anchorCtr="0" upright="1">
                            <a:noAutofit/>
                          </a:bodyPr>
                          <a:lstStyle/>
                          <a:p>
                            <a:endParaRPr lang="cs-CZ"/>
                          </a:p>
                        </p:txBody>
                      </p:sp>
                    </p:grpSp>
                    <p:grpSp>
                      <p:nvGrpSpPr>
                        <p:cNvPr id="20" name="Groupe 19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6097905" y="-1589405"/>
                          <a:ext cx="1860550" cy="2469515"/>
                          <a:chOff x="10527" y="2744"/>
                          <a:chExt cx="2930" cy="3889"/>
                        </a:xfrm>
                      </p:grpSpPr>
                      <p:sp>
                        <p:nvSpPr>
                          <p:cNvPr id="34" name="Rectangle 33" descr="chimpanze3"/>
                          <p:cNvSpPr>
                            <a:spLocks noChangeAspect="1" noChangeArrowheads="1"/>
                          </p:cNvSpPr>
                          <p:nvPr/>
                        </p:nvSpPr>
                        <p:spPr bwMode="auto">
                          <a:xfrm>
                            <a:off x="10527" y="4364"/>
                            <a:ext cx="1650" cy="2269"/>
                          </a:xfrm>
                          <a:prstGeom prst="rect">
                            <a:avLst/>
                          </a:prstGeom>
                          <a:blipFill dpi="0" rotWithShape="1">
                            <a:blip r:embed="rId4" cstate="print"/>
                            <a:srcRect/>
                            <a:stretch>
                              <a:fillRect b="-2013"/>
                            </a:stretch>
                          </a:blipFill>
                          <a:ln>
                            <a:noFill/>
                          </a:ln>
                          <a:extLs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  <p:txBody>
                          <a:bodyPr rot="0" vert="horz" wrap="square" lIns="91440" tIns="45720" rIns="91440" bIns="45720" anchor="t" anchorCtr="0" upright="1">
                            <a:noAutofit/>
                          </a:bodyPr>
                          <a:lstStyle/>
                          <a:p>
                            <a:endParaRPr lang="cs-CZ"/>
                          </a:p>
                        </p:txBody>
                      </p:sp>
                      <p:sp>
                        <p:nvSpPr>
                          <p:cNvPr id="36" name="AutoShape 62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10530" y="2744"/>
                            <a:ext cx="2927" cy="1434"/>
                          </a:xfrm>
                          <a:prstGeom prst="wedgeEllipseCallout">
                            <a:avLst>
                              <a:gd name="adj1" fmla="val -20737"/>
                              <a:gd name="adj2" fmla="val 80784"/>
                            </a:avLst>
                          </a:prstGeom>
                          <a:solidFill>
                            <a:srgbClr val="FFFFFF"/>
                          </a:solidFill>
                          <a:ln w="9525">
                            <a:solidFill>
                              <a:schemeClr val="accent2">
                                <a:lumMod val="75000"/>
                              </a:schemeClr>
                            </a:solidFill>
                            <a:miter lim="800000"/>
                            <a:headEnd/>
                            <a:tailEnd/>
                          </a:ln>
                        </p:spPr>
                        <p:txBody>
                          <a:bodyPr rot="0" vert="horz" wrap="square" lIns="91440" tIns="45720" rIns="91440" bIns="45720" anchor="t" anchorCtr="0" upright="1">
                            <a:noAutofit/>
                          </a:bodyPr>
                          <a:lstStyle/>
                          <a:p>
                            <a:pPr>
                              <a:lnSpc>
                                <a:spcPct val="115000"/>
                              </a:lnSpc>
                              <a:spcAft>
                                <a:spcPts val="1000"/>
                              </a:spcAft>
                            </a:pPr>
                            <a:r>
                              <a:rPr lang="cs-CZ" sz="1100">
                                <a:effectLst/>
                                <a:latin typeface="Calibri"/>
                                <a:ea typeface="Calibri"/>
                                <a:cs typeface="Times New Roman"/>
                              </a:rPr>
                              <a:t> </a:t>
                            </a:r>
                          </a:p>
                        </p:txBody>
                      </p:sp>
                    </p:grpSp>
                    <p:grpSp>
                      <p:nvGrpSpPr>
                        <p:cNvPr id="21" name="Groupe 20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890192" y="24633"/>
                          <a:ext cx="3091180" cy="1849120"/>
                          <a:chOff x="2524" y="9308"/>
                          <a:chExt cx="4868" cy="2912"/>
                        </a:xfrm>
                      </p:grpSpPr>
                      <p:sp>
                        <p:nvSpPr>
                          <p:cNvPr id="31" name="Rectangle 30" descr="rhinoceros_009"/>
                          <p:cNvSpPr>
                            <a:spLocks noChangeAspect="1" noChangeArrowheads="1"/>
                          </p:cNvSpPr>
                          <p:nvPr/>
                        </p:nvSpPr>
                        <p:spPr bwMode="auto">
                          <a:xfrm>
                            <a:off x="2524" y="9614"/>
                            <a:ext cx="2546" cy="2083"/>
                          </a:xfrm>
                          <a:prstGeom prst="rect">
                            <a:avLst/>
                          </a:prstGeom>
                          <a:blipFill dpi="0" rotWithShape="1">
                            <a:blip r:embed="rId5" cstate="print"/>
                            <a:srcRect/>
                            <a:stretch>
                              <a:fillRect b="-22574"/>
                            </a:stretch>
                          </a:blipFill>
                          <a:ln>
                            <a:noFill/>
                          </a:ln>
                          <a:extLs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  <p:txBody>
                          <a:bodyPr rot="0" vert="horz" wrap="square" lIns="91440" tIns="45720" rIns="91440" bIns="45720" anchor="t" anchorCtr="0" upright="1">
                            <a:noAutofit/>
                          </a:bodyPr>
                          <a:lstStyle/>
                          <a:p>
                            <a:endParaRPr lang="cs-CZ"/>
                          </a:p>
                        </p:txBody>
                      </p:sp>
                      <p:sp>
                        <p:nvSpPr>
                          <p:cNvPr id="32" name="AutoShape 86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692" y="9308"/>
                            <a:ext cx="2700" cy="1260"/>
                          </a:xfrm>
                          <a:prstGeom prst="wedgeEllipseCallout">
                            <a:avLst>
                              <a:gd name="adj1" fmla="val -43193"/>
                              <a:gd name="adj2" fmla="val 72953"/>
                            </a:avLst>
                          </a:prstGeom>
                          <a:solidFill>
                            <a:srgbClr val="FFFFFF"/>
                          </a:solidFill>
                          <a:ln w="9525">
                            <a:solidFill>
                              <a:schemeClr val="accent2">
                                <a:lumMod val="75000"/>
                              </a:schemeClr>
                            </a:solidFill>
                            <a:miter lim="800000"/>
                            <a:headEnd/>
                            <a:tailEnd/>
                          </a:ln>
                        </p:spPr>
                        <p:txBody>
                          <a:bodyPr rot="0" vert="horz" wrap="square" lIns="91440" tIns="45720" rIns="91440" bIns="45720" anchor="t" anchorCtr="0" upright="1">
                            <a:noAutofit/>
                          </a:bodyPr>
                          <a:lstStyle/>
                          <a:p>
                            <a:pPr>
                              <a:lnSpc>
                                <a:spcPct val="115000"/>
                              </a:lnSpc>
                              <a:spcAft>
                                <a:spcPts val="1000"/>
                              </a:spcAft>
                            </a:pPr>
                            <a:r>
                              <a:rPr lang="cs-CZ" sz="1100">
                                <a:effectLst/>
                                <a:latin typeface="Calibri"/>
                                <a:ea typeface="Calibri"/>
                                <a:cs typeface="Times New Roman"/>
                              </a:rPr>
                              <a:t> </a:t>
                            </a:r>
                          </a:p>
                        </p:txBody>
                      </p:sp>
                      <p:sp>
                        <p:nvSpPr>
                          <p:cNvPr id="33" name="AutoShape 87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738" y="11680"/>
                            <a:ext cx="1980" cy="540"/>
                          </a:xfrm>
                          <a:prstGeom prst="roundRect">
                            <a:avLst>
                              <a:gd name="adj" fmla="val 16667"/>
                            </a:avLst>
                          </a:prstGeom>
                          <a:solidFill>
                            <a:srgbClr val="FFFFFF"/>
                          </a:solidFill>
                          <a:ln w="9525">
                            <a:solidFill>
                              <a:srgbClr val="0070C0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rot="0" vert="horz" wrap="square" lIns="91440" tIns="45720" rIns="91440" bIns="45720" anchor="t" anchorCtr="0" upright="1">
                            <a:noAutofit/>
                          </a:bodyPr>
                          <a:lstStyle/>
                          <a:p>
                            <a:endParaRPr lang="cs-CZ"/>
                          </a:p>
                        </p:txBody>
                      </p:sp>
                    </p:grpSp>
                    <p:grpSp>
                      <p:nvGrpSpPr>
                        <p:cNvPr id="22" name="Groupe 21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8409196" y="-1660022"/>
                          <a:ext cx="1605280" cy="2628900"/>
                          <a:chOff x="14325" y="6779"/>
                          <a:chExt cx="2528" cy="4140"/>
                        </a:xfrm>
                      </p:grpSpPr>
                      <p:sp>
                        <p:nvSpPr>
                          <p:cNvPr id="28" name="Rectangle 27" descr="vautour"/>
                          <p:cNvSpPr>
                            <a:spLocks noChangeAspect="1" noChangeArrowheads="1"/>
                          </p:cNvSpPr>
                          <p:nvPr/>
                        </p:nvSpPr>
                        <p:spPr bwMode="auto">
                          <a:xfrm>
                            <a:off x="15147" y="8399"/>
                            <a:ext cx="1706" cy="1950"/>
                          </a:xfrm>
                          <a:prstGeom prst="rect">
                            <a:avLst/>
                          </a:prstGeom>
                          <a:blipFill dpi="0" rotWithShape="1">
                            <a:blip r:embed="rId6" cstate="print"/>
                            <a:srcRect/>
                            <a:stretch>
                              <a:fillRect r="-929"/>
                            </a:stretch>
                          </a:blipFill>
                          <a:ln>
                            <a:noFill/>
                          </a:ln>
                          <a:extLs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  <p:txBody>
                          <a:bodyPr rot="0" vert="horz" wrap="square" lIns="91440" tIns="45720" rIns="91440" bIns="45720" anchor="t" anchorCtr="0" upright="1">
                            <a:noAutofit/>
                          </a:bodyPr>
                          <a:lstStyle/>
                          <a:p>
                            <a:endParaRPr lang="cs-CZ"/>
                          </a:p>
                        </p:txBody>
                      </p:sp>
                      <p:sp>
                        <p:nvSpPr>
                          <p:cNvPr id="29" name="AutoShape 82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14325" y="6779"/>
                            <a:ext cx="2340" cy="1500"/>
                          </a:xfrm>
                          <a:prstGeom prst="wedgeEllipseCallout">
                            <a:avLst>
                              <a:gd name="adj1" fmla="val -8806"/>
                              <a:gd name="adj2" fmla="val 66801"/>
                            </a:avLst>
                          </a:prstGeom>
                          <a:solidFill>
                            <a:srgbClr val="FFFFFF"/>
                          </a:solidFill>
                          <a:ln w="9525">
                            <a:solidFill>
                              <a:schemeClr val="accent2">
                                <a:lumMod val="75000"/>
                              </a:schemeClr>
                            </a:solidFill>
                            <a:miter lim="800000"/>
                            <a:headEnd/>
                            <a:tailEnd/>
                          </a:ln>
                        </p:spPr>
                        <p:txBody>
                          <a:bodyPr rot="0" vert="horz" wrap="square" lIns="91440" tIns="45720" rIns="91440" bIns="45720" anchor="t" anchorCtr="0" upright="1">
                            <a:noAutofit/>
                          </a:bodyPr>
                          <a:lstStyle/>
                          <a:p>
                            <a:pPr>
                              <a:lnSpc>
                                <a:spcPct val="115000"/>
                              </a:lnSpc>
                              <a:spcAft>
                                <a:spcPts val="1000"/>
                              </a:spcAft>
                            </a:pPr>
                            <a:r>
                              <a:rPr lang="cs-CZ" sz="1100">
                                <a:effectLst/>
                                <a:latin typeface="Calibri"/>
                                <a:ea typeface="Calibri"/>
                                <a:cs typeface="Times New Roman"/>
                              </a:rPr>
                              <a:t> </a:t>
                            </a:r>
                          </a:p>
                        </p:txBody>
                      </p:sp>
                      <p:sp>
                        <p:nvSpPr>
                          <p:cNvPr id="30" name="AutoShape 83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14873" y="10379"/>
                            <a:ext cx="1980" cy="540"/>
                          </a:xfrm>
                          <a:prstGeom prst="roundRect">
                            <a:avLst>
                              <a:gd name="adj" fmla="val 16667"/>
                            </a:avLst>
                          </a:prstGeom>
                          <a:solidFill>
                            <a:srgbClr val="FFFFFF"/>
                          </a:solidFill>
                          <a:ln w="9525">
                            <a:solidFill>
                              <a:srgbClr val="0070C0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rot="0" vert="horz" wrap="square" lIns="91440" tIns="45720" rIns="91440" bIns="45720" anchor="t" anchorCtr="0" upright="1">
                            <a:noAutofit/>
                          </a:bodyPr>
                          <a:lstStyle/>
                          <a:p>
                            <a:endParaRPr lang="cs-CZ"/>
                          </a:p>
                        </p:txBody>
                      </p:sp>
                    </p:grpSp>
                    <p:grpSp>
                      <p:nvGrpSpPr>
                        <p:cNvPr id="24" name="Groupe 23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7122357" y="-596747"/>
                          <a:ext cx="1714500" cy="3326765"/>
                          <a:chOff x="10038" y="2751"/>
                          <a:chExt cx="2700" cy="5239"/>
                        </a:xfrm>
                      </p:grpSpPr>
                      <p:sp>
                        <p:nvSpPr>
                          <p:cNvPr id="25" name="Rectangle 24" descr="coloriage-girafe-1229877128"/>
                          <p:cNvSpPr>
                            <a:spLocks noChangeAspect="1" noChangeArrowheads="1"/>
                          </p:cNvSpPr>
                          <p:nvPr/>
                        </p:nvSpPr>
                        <p:spPr bwMode="auto">
                          <a:xfrm flipH="1">
                            <a:off x="10536" y="4762"/>
                            <a:ext cx="1657" cy="2563"/>
                          </a:xfrm>
                          <a:prstGeom prst="rect">
                            <a:avLst/>
                          </a:prstGeom>
                          <a:blipFill dpi="0" rotWithShape="1">
                            <a:blip r:embed="rId7" cstate="print"/>
                            <a:srcRect/>
                            <a:stretch>
                              <a:fillRect r="-4747"/>
                            </a:stretch>
                          </a:blipFill>
                          <a:ln>
                            <a:noFill/>
                          </a:ln>
                          <a:extLs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  <p:txBody>
                          <a:bodyPr rot="0" vert="horz" wrap="square" lIns="91440" tIns="45720" rIns="91440" bIns="45720" anchor="t" anchorCtr="0" upright="1">
                            <a:noAutofit/>
                          </a:bodyPr>
                          <a:lstStyle/>
                          <a:p>
                            <a:endParaRPr lang="cs-CZ"/>
                          </a:p>
                        </p:txBody>
                      </p:sp>
                      <p:sp>
                        <p:nvSpPr>
                          <p:cNvPr id="26" name="AutoShape 98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10181" y="7450"/>
                            <a:ext cx="1980" cy="540"/>
                          </a:xfrm>
                          <a:prstGeom prst="roundRect">
                            <a:avLst>
                              <a:gd name="adj" fmla="val 16667"/>
                            </a:avLst>
                          </a:prstGeom>
                          <a:solidFill>
                            <a:srgbClr val="FFFFFF"/>
                          </a:solidFill>
                          <a:ln w="9525">
                            <a:solidFill>
                              <a:srgbClr val="0070C0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rot="0" vert="horz" wrap="square" lIns="91440" tIns="45720" rIns="91440" bIns="45720" anchor="t" anchorCtr="0" upright="1">
                            <a:noAutofit/>
                          </a:bodyPr>
                          <a:lstStyle/>
                          <a:p>
                            <a:endParaRPr lang="cs-CZ"/>
                          </a:p>
                        </p:txBody>
                      </p:sp>
                      <p:sp>
                        <p:nvSpPr>
                          <p:cNvPr id="27" name="AutoShape 99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10038" y="2751"/>
                            <a:ext cx="2700" cy="1390"/>
                          </a:xfrm>
                          <a:prstGeom prst="wedgeEllipseCallout">
                            <a:avLst>
                              <a:gd name="adj1" fmla="val 13600"/>
                              <a:gd name="adj2" fmla="val 82315"/>
                            </a:avLst>
                          </a:prstGeom>
                          <a:solidFill>
                            <a:srgbClr val="FFFFFF"/>
                          </a:solidFill>
                          <a:ln w="9525">
                            <a:solidFill>
                              <a:schemeClr val="accent2">
                                <a:lumMod val="75000"/>
                              </a:schemeClr>
                            </a:solidFill>
                            <a:miter lim="800000"/>
                            <a:headEnd/>
                            <a:tailEnd/>
                          </a:ln>
                        </p:spPr>
                        <p:txBody>
                          <a:bodyPr rot="0" vert="horz" wrap="square" lIns="91440" tIns="45720" rIns="91440" bIns="45720" anchor="t" anchorCtr="0" upright="1">
                            <a:noAutofit/>
                          </a:bodyPr>
                          <a:lstStyle/>
                          <a:p>
                            <a:pPr>
                              <a:lnSpc>
                                <a:spcPct val="115000"/>
                              </a:lnSpc>
                              <a:spcAft>
                                <a:spcPts val="1000"/>
                              </a:spcAft>
                            </a:pPr>
                            <a:r>
                              <a:rPr lang="cs-CZ" sz="1100">
                                <a:effectLst/>
                                <a:latin typeface="Calibri"/>
                                <a:ea typeface="Calibri"/>
                                <a:cs typeface="Times New Roman"/>
                              </a:rPr>
                              <a:t> </a:t>
                            </a:r>
                          </a:p>
                        </p:txBody>
                      </p:sp>
                    </p:grpSp>
                  </p:grpSp>
                  <p:sp>
                    <p:nvSpPr>
                      <p:cNvPr id="18" name="Zone de texte 1920"/>
                      <p:cNvSpPr txBox="1"/>
                      <p:nvPr/>
                    </p:nvSpPr>
                    <p:spPr>
                      <a:xfrm>
                        <a:off x="5983728" y="618762"/>
                        <a:ext cx="394133" cy="266700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  <a:effectLst/>
                    </p:spPr>
                    <p:style>
                      <a:lnRef idx="0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0" tIns="0" rIns="0" bIns="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:r>
                          <a:rPr lang="fr-FR" sz="1400" b="1" dirty="0">
                            <a:effectLst/>
                            <a:latin typeface="Arial"/>
                            <a:ea typeface="Calibri"/>
                            <a:cs typeface="Times New Roman"/>
                          </a:rPr>
                          <a:t>[1]</a:t>
                        </a:r>
                        <a:endParaRPr lang="cs-CZ" sz="1100" dirty="0">
                          <a:effectLst/>
                          <a:ea typeface="Calibri"/>
                          <a:cs typeface="Times New Roman"/>
                        </a:endParaRPr>
                      </a:p>
                    </p:txBody>
                  </p:sp>
                </p:grpSp>
                <p:sp>
                  <p:nvSpPr>
                    <p:cNvPr id="16" name="Zone de texte 1922"/>
                    <p:cNvSpPr txBox="1"/>
                    <p:nvPr/>
                  </p:nvSpPr>
                  <p:spPr>
                    <a:xfrm>
                      <a:off x="3282572" y="1231602"/>
                      <a:ext cx="393700" cy="266700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0" tIns="0" rIns="0" bIns="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400" b="1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[2]</a:t>
                      </a:r>
                      <a:endParaRPr lang="cs-CZ" sz="1100" dirty="0">
                        <a:effectLst/>
                        <a:ea typeface="Calibri"/>
                        <a:cs typeface="Times New Roman"/>
                      </a:endParaRPr>
                    </a:p>
                  </p:txBody>
                </p:sp>
              </p:grpSp>
              <p:sp>
                <p:nvSpPr>
                  <p:cNvPr id="14" name="Zone de texte 1924"/>
                  <p:cNvSpPr txBox="1"/>
                  <p:nvPr/>
                </p:nvSpPr>
                <p:spPr>
                  <a:xfrm>
                    <a:off x="8746325" y="359454"/>
                    <a:ext cx="394133" cy="266701"/>
                  </a:xfrm>
                  <a:prstGeom prst="rect">
                    <a:avLst/>
                  </a:prstGeom>
                  <a:no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0" tIns="0" rIns="0" bIns="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fr-FR" sz="1400" b="1" dirty="0">
                        <a:effectLst/>
                        <a:latin typeface="Arial"/>
                        <a:ea typeface="Calibri"/>
                        <a:cs typeface="Times New Roman"/>
                      </a:rPr>
                      <a:t>[3]</a:t>
                    </a:r>
                    <a:endParaRPr lang="cs-CZ" sz="1100" dirty="0">
                      <a:effectLst/>
                      <a:ea typeface="Calibri"/>
                      <a:cs typeface="Times New Roman"/>
                    </a:endParaRPr>
                  </a:p>
                </p:txBody>
              </p:sp>
            </p:grpSp>
            <p:sp>
              <p:nvSpPr>
                <p:cNvPr id="12" name="Zone de texte 1927"/>
                <p:cNvSpPr txBox="1"/>
                <p:nvPr/>
              </p:nvSpPr>
              <p:spPr>
                <a:xfrm>
                  <a:off x="1016977" y="5062193"/>
                  <a:ext cx="540884" cy="266700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0" tIns="0" rIns="0" bIns="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fr-FR" sz="1400" b="1" dirty="0">
                      <a:effectLst/>
                      <a:latin typeface="Arial"/>
                      <a:ea typeface="Calibri"/>
                      <a:cs typeface="Times New Roman"/>
                    </a:rPr>
                    <a:t>[4]</a:t>
                  </a:r>
                  <a:endParaRPr lang="cs-CZ" sz="1100" dirty="0">
                    <a:effectLst/>
                    <a:ea typeface="Calibri"/>
                    <a:cs typeface="Times New Roman"/>
                  </a:endParaRPr>
                </a:p>
              </p:txBody>
            </p:sp>
          </p:grpSp>
          <p:sp>
            <p:nvSpPr>
              <p:cNvPr id="10" name="Zone de texte 1942"/>
              <p:cNvSpPr txBox="1"/>
              <p:nvPr/>
            </p:nvSpPr>
            <p:spPr>
              <a:xfrm>
                <a:off x="1738710" y="3828831"/>
                <a:ext cx="393700" cy="266700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fr-FR" sz="1400" b="1" dirty="0">
                    <a:effectLst/>
                    <a:latin typeface="Arial"/>
                    <a:ea typeface="Calibri"/>
                    <a:cs typeface="Times New Roman"/>
                  </a:rPr>
                  <a:t>[5]</a:t>
                </a:r>
                <a:endParaRPr lang="cs-CZ" sz="1100" dirty="0">
                  <a:effectLst/>
                  <a:ea typeface="Calibri"/>
                  <a:cs typeface="Times New Roman"/>
                </a:endParaRPr>
              </a:p>
            </p:txBody>
          </p:sp>
        </p:grpSp>
        <p:sp>
          <p:nvSpPr>
            <p:cNvPr id="8" name="Zone de texte 1945"/>
            <p:cNvSpPr txBox="1"/>
            <p:nvPr/>
          </p:nvSpPr>
          <p:spPr>
            <a:xfrm>
              <a:off x="7190316" y="2075632"/>
              <a:ext cx="394133" cy="266701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fr-FR" sz="1400" b="1" dirty="0">
                  <a:effectLst/>
                  <a:latin typeface="Arial"/>
                  <a:ea typeface="Calibri"/>
                  <a:cs typeface="Times New Roman"/>
                </a:rPr>
                <a:t>[6]</a:t>
              </a:r>
              <a:endParaRPr lang="cs-CZ" sz="1100" dirty="0">
                <a:effectLst/>
                <a:ea typeface="Calibri"/>
                <a:cs typeface="Times New Roman"/>
              </a:endParaRPr>
            </a:p>
          </p:txBody>
        </p:sp>
      </p:grpSp>
      <p:sp>
        <p:nvSpPr>
          <p:cNvPr id="5" name="Rectangle 4" descr="gazelle"/>
          <p:cNvSpPr>
            <a:spLocks noChangeAspect="1" noChangeArrowheads="1"/>
          </p:cNvSpPr>
          <p:nvPr/>
        </p:nvSpPr>
        <p:spPr bwMode="auto">
          <a:xfrm>
            <a:off x="187351" y="4519660"/>
            <a:ext cx="810330" cy="1217219"/>
          </a:xfrm>
          <a:prstGeom prst="rect">
            <a:avLst/>
          </a:prstGeom>
          <a:blipFill dpi="0" rotWithShape="1">
            <a:blip r:embed="rId8" cstate="print"/>
            <a:srcRect/>
            <a:stretch>
              <a:fillRect r="-5657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cs-CZ"/>
          </a:p>
        </p:txBody>
      </p:sp>
      <p:sp>
        <p:nvSpPr>
          <p:cNvPr id="6" name="AutoShape 78"/>
          <p:cNvSpPr>
            <a:spLocks noChangeArrowheads="1"/>
          </p:cNvSpPr>
          <p:nvPr/>
        </p:nvSpPr>
        <p:spPr bwMode="auto">
          <a:xfrm>
            <a:off x="550431" y="4113041"/>
            <a:ext cx="1409782" cy="612103"/>
          </a:xfrm>
          <a:prstGeom prst="wedgeEllipseCallout">
            <a:avLst>
              <a:gd name="adj1" fmla="val -24631"/>
              <a:gd name="adj2" fmla="val 104142"/>
            </a:avLst>
          </a:prstGeom>
          <a:solidFill>
            <a:srgbClr val="FFFFFF"/>
          </a:solidFill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1100">
                <a:effectLst/>
                <a:latin typeface="Calibri"/>
                <a:ea typeface="Calibri"/>
                <a:cs typeface="Times New Roman"/>
              </a:rPr>
              <a:t> </a:t>
            </a:r>
          </a:p>
        </p:txBody>
      </p:sp>
      <p:grpSp>
        <p:nvGrpSpPr>
          <p:cNvPr id="52" name="Groupe 51"/>
          <p:cNvGrpSpPr/>
          <p:nvPr/>
        </p:nvGrpSpPr>
        <p:grpSpPr>
          <a:xfrm>
            <a:off x="2626517" y="4149080"/>
            <a:ext cx="6259829" cy="2526670"/>
            <a:chOff x="0" y="0"/>
            <a:chExt cx="6260400" cy="2529071"/>
          </a:xfrm>
        </p:grpSpPr>
        <p:sp>
          <p:nvSpPr>
            <p:cNvPr id="53" name="Rectangle à coins arrondis 52"/>
            <p:cNvSpPr/>
            <p:nvPr/>
          </p:nvSpPr>
          <p:spPr>
            <a:xfrm>
              <a:off x="3200109" y="2112100"/>
              <a:ext cx="3059311" cy="416592"/>
            </a:xfrm>
            <a:prstGeom prst="roundRect">
              <a:avLst/>
            </a:prstGeom>
            <a:no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fr-FR" sz="1200">
                  <a:solidFill>
                    <a:srgbClr val="000000"/>
                  </a:solidFill>
                  <a:effectLst/>
                  <a:latin typeface="Arial"/>
                  <a:ea typeface="Calibri"/>
                  <a:cs typeface="Times New Roman"/>
                </a:rPr>
                <a:t>Je suis très amusant, je fais des grimaces et beaucoup de bêtises</a:t>
              </a:r>
              <a:endParaRPr lang="cs-CZ" sz="1100">
                <a:effectLst/>
                <a:ea typeface="Calibri"/>
                <a:cs typeface="Times New Roman"/>
              </a:endParaRPr>
            </a:p>
          </p:txBody>
        </p:sp>
        <p:sp>
          <p:nvSpPr>
            <p:cNvPr id="54" name="Rectangle à coins arrondis 53"/>
            <p:cNvSpPr/>
            <p:nvPr/>
          </p:nvSpPr>
          <p:spPr>
            <a:xfrm>
              <a:off x="0" y="2112478"/>
              <a:ext cx="3059319" cy="416593"/>
            </a:xfrm>
            <a:prstGeom prst="roundRect">
              <a:avLst/>
            </a:prstGeom>
            <a:no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fr-FR" sz="1200">
                  <a:solidFill>
                    <a:srgbClr val="000000"/>
                  </a:solidFill>
                  <a:effectLst/>
                  <a:latin typeface="Arial"/>
                  <a:ea typeface="Calibri"/>
                  <a:cs typeface="Times New Roman"/>
                </a:rPr>
                <a:t>Je suis presque aveugle et je fonce sur tout ce qui bouge</a:t>
              </a:r>
              <a:endParaRPr lang="cs-CZ" sz="1100">
                <a:effectLst/>
                <a:ea typeface="Calibri"/>
                <a:cs typeface="Times New Roman"/>
              </a:endParaRPr>
            </a:p>
          </p:txBody>
        </p:sp>
        <p:sp>
          <p:nvSpPr>
            <p:cNvPr id="55" name="Rectangle à coins arrondis 54"/>
            <p:cNvSpPr/>
            <p:nvPr/>
          </p:nvSpPr>
          <p:spPr>
            <a:xfrm>
              <a:off x="3200400" y="1686911"/>
              <a:ext cx="3060000" cy="360000"/>
            </a:xfrm>
            <a:prstGeom prst="roundRect">
              <a:avLst/>
            </a:prstGeom>
            <a:no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fr-FR" sz="1200">
                  <a:solidFill>
                    <a:srgbClr val="000000"/>
                  </a:solidFill>
                  <a:effectLst/>
                  <a:latin typeface="Arial"/>
                  <a:ea typeface="Calibri"/>
                  <a:cs typeface="Times New Roman"/>
                </a:rPr>
                <a:t>Je suis très gros et j’adore être dans l’eau</a:t>
              </a:r>
              <a:endParaRPr lang="cs-CZ" sz="1100">
                <a:effectLst/>
                <a:ea typeface="Calibri"/>
                <a:cs typeface="Times New Roman"/>
              </a:endParaRPr>
            </a:p>
          </p:txBody>
        </p:sp>
        <p:sp>
          <p:nvSpPr>
            <p:cNvPr id="56" name="Rectangle à coins arrondis 55"/>
            <p:cNvSpPr/>
            <p:nvPr/>
          </p:nvSpPr>
          <p:spPr>
            <a:xfrm>
              <a:off x="3200400" y="1277007"/>
              <a:ext cx="3060000" cy="360000"/>
            </a:xfrm>
            <a:prstGeom prst="roundRect">
              <a:avLst/>
            </a:prstGeom>
            <a:no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fr-FR" sz="1200">
                  <a:solidFill>
                    <a:srgbClr val="000000"/>
                  </a:solidFill>
                  <a:effectLst/>
                  <a:latin typeface="Arial"/>
                  <a:ea typeface="Calibri"/>
                  <a:cs typeface="Times New Roman"/>
                </a:rPr>
                <a:t>Je rampe et je ne suis pas aimé</a:t>
              </a:r>
              <a:endParaRPr lang="cs-CZ" sz="1100">
                <a:effectLst/>
                <a:ea typeface="Calibri"/>
                <a:cs typeface="Times New Roman"/>
              </a:endParaRPr>
            </a:p>
          </p:txBody>
        </p:sp>
        <p:sp>
          <p:nvSpPr>
            <p:cNvPr id="57" name="Rectangle à coins arrondis 56"/>
            <p:cNvSpPr/>
            <p:nvPr/>
          </p:nvSpPr>
          <p:spPr>
            <a:xfrm>
              <a:off x="3200400" y="851338"/>
              <a:ext cx="3060000" cy="360000"/>
            </a:xfrm>
            <a:prstGeom prst="roundRect">
              <a:avLst/>
            </a:prstGeom>
            <a:no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fr-FR" sz="1200" dirty="0">
                  <a:solidFill>
                    <a:srgbClr val="000000"/>
                  </a:solidFill>
                  <a:effectLst/>
                  <a:latin typeface="Arial"/>
                  <a:ea typeface="Calibri"/>
                  <a:cs typeface="Times New Roman"/>
                </a:rPr>
                <a:t>Je mange des animaux morts</a:t>
              </a:r>
              <a:endParaRPr lang="cs-CZ" sz="1100" dirty="0">
                <a:effectLst/>
                <a:ea typeface="Calibri"/>
                <a:cs typeface="Times New Roman"/>
              </a:endParaRPr>
            </a:p>
          </p:txBody>
        </p:sp>
        <p:sp>
          <p:nvSpPr>
            <p:cNvPr id="58" name="Rectangle à coins arrondis 57"/>
            <p:cNvSpPr/>
            <p:nvPr/>
          </p:nvSpPr>
          <p:spPr>
            <a:xfrm>
              <a:off x="3200400" y="425669"/>
              <a:ext cx="3060000" cy="360000"/>
            </a:xfrm>
            <a:prstGeom prst="roundRect">
              <a:avLst/>
            </a:prstGeom>
            <a:no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fr-FR" sz="1200">
                  <a:solidFill>
                    <a:srgbClr val="000000"/>
                  </a:solidFill>
                  <a:effectLst/>
                  <a:latin typeface="Arial"/>
                  <a:ea typeface="Calibri"/>
                  <a:cs typeface="Times New Roman"/>
                </a:rPr>
                <a:t>Je cours très vite</a:t>
              </a:r>
              <a:endParaRPr lang="cs-CZ" sz="1100">
                <a:effectLst/>
                <a:ea typeface="Calibri"/>
                <a:cs typeface="Times New Roman"/>
              </a:endParaRPr>
            </a:p>
          </p:txBody>
        </p:sp>
        <p:sp>
          <p:nvSpPr>
            <p:cNvPr id="59" name="Rectangle à coins arrondis 58"/>
            <p:cNvSpPr/>
            <p:nvPr/>
          </p:nvSpPr>
          <p:spPr>
            <a:xfrm>
              <a:off x="3200400" y="0"/>
              <a:ext cx="3060000" cy="360000"/>
            </a:xfrm>
            <a:prstGeom prst="roundRect">
              <a:avLst/>
            </a:prstGeom>
            <a:no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fr-FR" sz="1200" dirty="0">
                  <a:solidFill>
                    <a:srgbClr val="000000"/>
                  </a:solidFill>
                  <a:effectLst/>
                  <a:latin typeface="Arial"/>
                  <a:ea typeface="Calibri"/>
                  <a:cs typeface="Times New Roman"/>
                </a:rPr>
                <a:t>Je peux parler</a:t>
              </a:r>
              <a:endParaRPr lang="cs-CZ" sz="1100" dirty="0">
                <a:effectLst/>
                <a:ea typeface="Calibri"/>
                <a:cs typeface="Times New Roman"/>
              </a:endParaRPr>
            </a:p>
          </p:txBody>
        </p:sp>
        <p:sp>
          <p:nvSpPr>
            <p:cNvPr id="60" name="Rectangle à coins arrondis 59"/>
            <p:cNvSpPr/>
            <p:nvPr/>
          </p:nvSpPr>
          <p:spPr>
            <a:xfrm>
              <a:off x="0" y="1686911"/>
              <a:ext cx="3060000" cy="360000"/>
            </a:xfrm>
            <a:prstGeom prst="roundRect">
              <a:avLst/>
            </a:prstGeom>
            <a:no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fr-FR" sz="1200">
                  <a:solidFill>
                    <a:srgbClr val="000000"/>
                  </a:solidFill>
                  <a:effectLst/>
                  <a:latin typeface="Arial"/>
                  <a:ea typeface="Calibri"/>
                  <a:cs typeface="Times New Roman"/>
                </a:rPr>
                <a:t>Je ressemble au cheval et je cours très vite</a:t>
              </a:r>
              <a:endParaRPr lang="cs-CZ" sz="1100">
                <a:effectLst/>
                <a:ea typeface="Calibri"/>
                <a:cs typeface="Times New Roman"/>
              </a:endParaRPr>
            </a:p>
          </p:txBody>
        </p:sp>
        <p:sp>
          <p:nvSpPr>
            <p:cNvPr id="61" name="Rectangle à coins arrondis 60"/>
            <p:cNvSpPr/>
            <p:nvPr/>
          </p:nvSpPr>
          <p:spPr>
            <a:xfrm>
              <a:off x="0" y="1261242"/>
              <a:ext cx="3060000" cy="360000"/>
            </a:xfrm>
            <a:prstGeom prst="roundRect">
              <a:avLst/>
            </a:prstGeom>
            <a:no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fr-FR" sz="1200">
                  <a:solidFill>
                    <a:srgbClr val="000000"/>
                  </a:solidFill>
                  <a:effectLst/>
                  <a:latin typeface="Arial"/>
                  <a:ea typeface="Calibri"/>
                  <a:cs typeface="Times New Roman"/>
                </a:rPr>
                <a:t>J’ai une trompe et des défenses en ivoire</a:t>
              </a:r>
              <a:endParaRPr lang="cs-CZ" sz="1100">
                <a:effectLst/>
                <a:ea typeface="Calibri"/>
                <a:cs typeface="Times New Roman"/>
              </a:endParaRPr>
            </a:p>
          </p:txBody>
        </p:sp>
        <p:sp>
          <p:nvSpPr>
            <p:cNvPr id="62" name="Rectangle à coins arrondis 61"/>
            <p:cNvSpPr/>
            <p:nvPr/>
          </p:nvSpPr>
          <p:spPr>
            <a:xfrm>
              <a:off x="0" y="851338"/>
              <a:ext cx="3060000" cy="360000"/>
            </a:xfrm>
            <a:prstGeom prst="roundRect">
              <a:avLst/>
            </a:prstGeom>
            <a:no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fr-FR" sz="1200" dirty="0">
                  <a:solidFill>
                    <a:srgbClr val="000000"/>
                  </a:solidFill>
                  <a:effectLst/>
                  <a:latin typeface="Arial"/>
                  <a:ea typeface="Calibri"/>
                  <a:cs typeface="Times New Roman"/>
                </a:rPr>
                <a:t>Je suis un animal préhistorique </a:t>
              </a:r>
              <a:endParaRPr lang="cs-CZ" sz="1100" dirty="0">
                <a:effectLst/>
                <a:ea typeface="Calibri"/>
                <a:cs typeface="Times New Roman"/>
              </a:endParaRPr>
            </a:p>
          </p:txBody>
        </p:sp>
        <p:sp>
          <p:nvSpPr>
            <p:cNvPr id="63" name="Rectangle à coins arrondis 62"/>
            <p:cNvSpPr/>
            <p:nvPr/>
          </p:nvSpPr>
          <p:spPr>
            <a:xfrm>
              <a:off x="0" y="425669"/>
              <a:ext cx="3060000" cy="360000"/>
            </a:xfrm>
            <a:prstGeom prst="roundRect">
              <a:avLst/>
            </a:prstGeom>
            <a:no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fr-FR" sz="1200">
                  <a:solidFill>
                    <a:srgbClr val="000000"/>
                  </a:solidFill>
                  <a:effectLst/>
                  <a:latin typeface="Arial"/>
                  <a:ea typeface="Calibri"/>
                  <a:cs typeface="Times New Roman"/>
                </a:rPr>
                <a:t>Je suis le roi des animaux </a:t>
              </a:r>
              <a:endParaRPr lang="cs-CZ" sz="1100">
                <a:effectLst/>
                <a:ea typeface="Calibri"/>
                <a:cs typeface="Times New Roman"/>
              </a:endParaRPr>
            </a:p>
          </p:txBody>
        </p:sp>
        <p:sp>
          <p:nvSpPr>
            <p:cNvPr id="64" name="Rectangle à coins arrondis 63"/>
            <p:cNvSpPr/>
            <p:nvPr/>
          </p:nvSpPr>
          <p:spPr>
            <a:xfrm>
              <a:off x="0" y="0"/>
              <a:ext cx="3060000" cy="360000"/>
            </a:xfrm>
            <a:prstGeom prst="roundRect">
              <a:avLst/>
            </a:prstGeom>
            <a:no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fr-FR" sz="1200">
                  <a:solidFill>
                    <a:srgbClr val="000000"/>
                  </a:solidFill>
                  <a:effectLst/>
                  <a:latin typeface="Arial"/>
                  <a:ea typeface="Calibri"/>
                  <a:cs typeface="Times New Roman"/>
                </a:rPr>
                <a:t>J’ai un très long cou</a:t>
              </a:r>
              <a:endParaRPr lang="cs-CZ" sz="1100">
                <a:effectLst/>
                <a:ea typeface="Calibri"/>
                <a:cs typeface="Times New Roman"/>
              </a:endParaRPr>
            </a:p>
          </p:txBody>
        </p:sp>
      </p:grpSp>
      <p:grpSp>
        <p:nvGrpSpPr>
          <p:cNvPr id="68" name="Groupe 67"/>
          <p:cNvGrpSpPr/>
          <p:nvPr/>
        </p:nvGrpSpPr>
        <p:grpSpPr>
          <a:xfrm>
            <a:off x="107633" y="1456046"/>
            <a:ext cx="8887542" cy="5263141"/>
            <a:chOff x="1349084" y="357216"/>
            <a:chExt cx="12147550" cy="7151779"/>
          </a:xfrm>
        </p:grpSpPr>
        <p:grpSp>
          <p:nvGrpSpPr>
            <p:cNvPr id="70" name="Groupe 69"/>
            <p:cNvGrpSpPr/>
            <p:nvPr/>
          </p:nvGrpSpPr>
          <p:grpSpPr>
            <a:xfrm>
              <a:off x="1349084" y="357216"/>
              <a:ext cx="12147550" cy="7151779"/>
              <a:chOff x="1349084" y="357216"/>
              <a:chExt cx="12147550" cy="7151779"/>
            </a:xfrm>
          </p:grpSpPr>
          <p:grpSp>
            <p:nvGrpSpPr>
              <p:cNvPr id="72" name="Groupe 71"/>
              <p:cNvGrpSpPr/>
              <p:nvPr/>
            </p:nvGrpSpPr>
            <p:grpSpPr>
              <a:xfrm>
                <a:off x="1349084" y="357216"/>
                <a:ext cx="12147550" cy="7151779"/>
                <a:chOff x="1349084" y="357216"/>
                <a:chExt cx="12147550" cy="7151779"/>
              </a:xfrm>
            </p:grpSpPr>
            <p:grpSp>
              <p:nvGrpSpPr>
                <p:cNvPr id="74" name="Groupe 73"/>
                <p:cNvGrpSpPr/>
                <p:nvPr/>
              </p:nvGrpSpPr>
              <p:grpSpPr>
                <a:xfrm>
                  <a:off x="1349084" y="357216"/>
                  <a:ext cx="12147550" cy="7151779"/>
                  <a:chOff x="1349084" y="357216"/>
                  <a:chExt cx="12147550" cy="7151779"/>
                </a:xfrm>
              </p:grpSpPr>
              <p:grpSp>
                <p:nvGrpSpPr>
                  <p:cNvPr id="76" name="Groupe 75"/>
                  <p:cNvGrpSpPr/>
                  <p:nvPr/>
                </p:nvGrpSpPr>
                <p:grpSpPr>
                  <a:xfrm>
                    <a:off x="1349084" y="357216"/>
                    <a:ext cx="12147550" cy="7151779"/>
                    <a:chOff x="1348740" y="357308"/>
                    <a:chExt cx="12144462" cy="7153625"/>
                  </a:xfrm>
                </p:grpSpPr>
                <p:grpSp>
                  <p:nvGrpSpPr>
                    <p:cNvPr id="78" name="Groupe 7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1778702" y="1565604"/>
                      <a:ext cx="1714500" cy="2353945"/>
                      <a:chOff x="21224" y="1487"/>
                      <a:chExt cx="2700" cy="3707"/>
                    </a:xfrm>
                  </p:grpSpPr>
                  <p:sp>
                    <p:nvSpPr>
                      <p:cNvPr id="99" name="Rectangle 98" descr="serpent-tire-la-langue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21569" y="2829"/>
                        <a:ext cx="2268" cy="1856"/>
                      </a:xfrm>
                      <a:prstGeom prst="rect">
                        <a:avLst/>
                      </a:prstGeom>
                      <a:blipFill dpi="0" rotWithShape="1">
                        <a:blip r:embed="rId9" cstate="print"/>
                        <a:srcRect/>
                        <a:stretch>
                          <a:fillRect r="-9074"/>
                        </a:stretch>
                      </a:blip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rot="0" vert="horz" wrap="square" lIns="91440" tIns="45720" rIns="91440" bIns="45720" anchor="t" anchorCtr="0" upright="1">
                        <a:noAutofit/>
                      </a:bodyPr>
                      <a:lstStyle/>
                      <a:p>
                        <a:endParaRPr lang="cs-CZ"/>
                      </a:p>
                    </p:txBody>
                  </p:sp>
                  <p:sp>
                    <p:nvSpPr>
                      <p:cNvPr id="100" name="AutoShape 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1224" y="1487"/>
                        <a:ext cx="2700" cy="1140"/>
                      </a:xfrm>
                      <a:prstGeom prst="wedgeEllipseCallout">
                        <a:avLst>
                          <a:gd name="adj1" fmla="val -10449"/>
                          <a:gd name="adj2" fmla="val 82886"/>
                        </a:avLst>
                      </a:prstGeom>
                      <a:solidFill>
                        <a:srgbClr val="FFFFFF"/>
                      </a:solidFill>
                      <a:ln w="9525">
                        <a:solidFill>
                          <a:schemeClr val="accent2">
                            <a:lumMod val="75000"/>
                          </a:schemeClr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rot="0" vert="horz" wrap="square" lIns="91440" tIns="45720" rIns="91440" bIns="45720" anchor="t" anchorCtr="0" upright="1">
                        <a:noAutofit/>
                      </a:bodyPr>
                      <a:lstStyle/>
                      <a:p>
                        <a:pPr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:r>
                          <a:rPr lang="cs-CZ" sz="1100">
                            <a:effectLst/>
                            <a:latin typeface="Calibri"/>
                            <a:ea typeface="Calibri"/>
                            <a:cs typeface="Times New Roman"/>
                          </a:rPr>
                          <a:t> </a:t>
                        </a:r>
                      </a:p>
                    </p:txBody>
                  </p:sp>
                  <p:sp>
                    <p:nvSpPr>
                      <p:cNvPr id="101" name="AutoShape 1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1413" y="4654"/>
                        <a:ext cx="1980" cy="540"/>
                      </a:xfrm>
                      <a:prstGeom prst="roundRect">
                        <a:avLst>
                          <a:gd name="adj" fmla="val 16667"/>
                        </a:avLst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70C0"/>
                        </a:solidFill>
                        <a:round/>
                        <a:headEnd/>
                        <a:tailEnd/>
                      </a:ln>
                    </p:spPr>
                    <p:txBody>
                      <a:bodyPr rot="0" vert="horz" wrap="square" lIns="91440" tIns="45720" rIns="91440" bIns="45720" anchor="t" anchorCtr="0" upright="1">
                        <a:noAutofit/>
                      </a:bodyPr>
                      <a:lstStyle/>
                      <a:p>
                        <a:endParaRPr lang="cs-CZ"/>
                      </a:p>
                    </p:txBody>
                  </p:sp>
                </p:grpSp>
                <p:grpSp>
                  <p:nvGrpSpPr>
                    <p:cNvPr id="79" name="Groupe 7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723718" y="357308"/>
                      <a:ext cx="3167380" cy="2290445"/>
                      <a:chOff x="4312" y="-252"/>
                      <a:chExt cx="4988" cy="3607"/>
                    </a:xfrm>
                  </p:grpSpPr>
                  <p:sp>
                    <p:nvSpPr>
                      <p:cNvPr id="96" name="Rectangle 95" descr="zebra-6-coloring-page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7282" y="468"/>
                        <a:ext cx="2018" cy="2270"/>
                      </a:xfrm>
                      <a:prstGeom prst="rect">
                        <a:avLst/>
                      </a:prstGeom>
                      <a:blipFill dpi="0" rotWithShape="1">
                        <a:blip r:embed="rId10" cstate="print"/>
                        <a:srcRect/>
                        <a:stretch>
                          <a:fillRect b="-1681"/>
                        </a:stretch>
                      </a:blip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rot="0" vert="horz" wrap="square" lIns="91440" tIns="45720" rIns="91440" bIns="45720" anchor="t" anchorCtr="0" upright="1">
                        <a:noAutofit/>
                      </a:bodyPr>
                      <a:lstStyle/>
                      <a:p>
                        <a:endParaRPr lang="cs-CZ"/>
                      </a:p>
                    </p:txBody>
                  </p:sp>
                  <p:sp>
                    <p:nvSpPr>
                      <p:cNvPr id="97" name="AutoShape 66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12" y="-252"/>
                        <a:ext cx="2700" cy="1140"/>
                      </a:xfrm>
                      <a:prstGeom prst="wedgeEllipseCallout">
                        <a:avLst>
                          <a:gd name="adj1" fmla="val 50391"/>
                          <a:gd name="adj2" fmla="val 71071"/>
                        </a:avLst>
                      </a:prstGeom>
                      <a:solidFill>
                        <a:srgbClr val="FFFFFF"/>
                      </a:solidFill>
                      <a:ln w="9525">
                        <a:solidFill>
                          <a:schemeClr val="accent2">
                            <a:lumMod val="75000"/>
                          </a:schemeClr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rot="0" vert="horz" wrap="square" lIns="91440" tIns="45720" rIns="91440" bIns="45720" anchor="t" anchorCtr="0" upright="1">
                        <a:noAutofit/>
                      </a:bodyPr>
                      <a:lstStyle/>
                      <a:p>
                        <a:pPr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:r>
                          <a:rPr lang="cs-CZ" sz="1100">
                            <a:effectLst/>
                            <a:latin typeface="Calibri"/>
                            <a:ea typeface="Calibri"/>
                            <a:cs typeface="Times New Roman"/>
                          </a:rPr>
                          <a:t> </a:t>
                        </a:r>
                      </a:p>
                    </p:txBody>
                  </p:sp>
                  <p:sp>
                    <p:nvSpPr>
                      <p:cNvPr id="98" name="AutoShape 6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6934" y="2815"/>
                        <a:ext cx="1980" cy="540"/>
                      </a:xfrm>
                      <a:prstGeom prst="roundRect">
                        <a:avLst>
                          <a:gd name="adj" fmla="val 16667"/>
                        </a:avLst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70C0"/>
                        </a:solidFill>
                        <a:round/>
                        <a:headEnd/>
                        <a:tailEnd/>
                      </a:ln>
                    </p:spPr>
                    <p:txBody>
                      <a:bodyPr rot="0" vert="horz" wrap="square" lIns="91440" tIns="45720" rIns="91440" bIns="45720" anchor="t" anchorCtr="0" upright="1">
                        <a:noAutofit/>
                      </a:bodyPr>
                      <a:lstStyle/>
                      <a:p>
                        <a:endParaRPr lang="cs-CZ"/>
                      </a:p>
                    </p:txBody>
                  </p:sp>
                </p:grpSp>
                <p:grpSp>
                  <p:nvGrpSpPr>
                    <p:cNvPr id="80" name="Groupe 7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348740" y="1239520"/>
                      <a:ext cx="1855470" cy="5279390"/>
                      <a:chOff x="4671" y="3959"/>
                      <a:chExt cx="2922" cy="8314"/>
                    </a:xfrm>
                  </p:grpSpPr>
                  <p:sp>
                    <p:nvSpPr>
                      <p:cNvPr id="93" name="Rectangle 92" descr="coloriage-lion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71" y="5544"/>
                        <a:ext cx="2803" cy="2019"/>
                      </a:xfrm>
                      <a:prstGeom prst="rect">
                        <a:avLst/>
                      </a:prstGeom>
                      <a:blipFill dpi="0" rotWithShape="1">
                        <a:blip r:embed="rId11" cstate="print"/>
                        <a:srcRect/>
                        <a:stretch>
                          <a:fillRect r="-1144"/>
                        </a:stretch>
                      </a:blip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rot="0" vert="horz" wrap="square" lIns="91440" tIns="45720" rIns="91440" bIns="45720" anchor="t" anchorCtr="0" upright="1">
                        <a:noAutofit/>
                      </a:bodyPr>
                      <a:lstStyle/>
                      <a:p>
                        <a:endParaRPr lang="cs-CZ"/>
                      </a:p>
                    </p:txBody>
                  </p:sp>
                  <p:sp>
                    <p:nvSpPr>
                      <p:cNvPr id="94" name="AutoShape 7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671" y="3959"/>
                        <a:ext cx="2922" cy="1466"/>
                      </a:xfrm>
                      <a:prstGeom prst="wedgeEllipseCallout">
                        <a:avLst>
                          <a:gd name="adj1" fmla="val 10899"/>
                          <a:gd name="adj2" fmla="val 69647"/>
                        </a:avLst>
                      </a:prstGeom>
                      <a:solidFill>
                        <a:srgbClr val="FFFFFF"/>
                      </a:solidFill>
                      <a:ln w="9525">
                        <a:solidFill>
                          <a:schemeClr val="accent2">
                            <a:lumMod val="75000"/>
                          </a:schemeClr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rot="0" vert="horz" wrap="square" lIns="91440" tIns="45720" rIns="91440" bIns="45720" anchor="t" anchorCtr="0" upright="1">
                        <a:noAutofit/>
                      </a:bodyPr>
                      <a:lstStyle/>
                      <a:p>
                        <a:pPr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:r>
                          <a:rPr lang="cs-CZ" sz="1100">
                            <a:effectLst/>
                            <a:latin typeface="Calibri"/>
                            <a:ea typeface="Calibri"/>
                            <a:cs typeface="Times New Roman"/>
                          </a:rPr>
                          <a:t> </a:t>
                        </a:r>
                      </a:p>
                    </p:txBody>
                  </p:sp>
                  <p:sp>
                    <p:nvSpPr>
                      <p:cNvPr id="95" name="AutoShape 71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705" y="11733"/>
                        <a:ext cx="1980" cy="540"/>
                      </a:xfrm>
                      <a:prstGeom prst="roundRect">
                        <a:avLst>
                          <a:gd name="adj" fmla="val 16667"/>
                        </a:avLst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70C0"/>
                        </a:solidFill>
                        <a:round/>
                        <a:headEnd/>
                        <a:tailEnd/>
                      </a:ln>
                    </p:spPr>
                    <p:txBody>
                      <a:bodyPr rot="0" vert="horz" wrap="square" lIns="91440" tIns="45720" rIns="91440" bIns="45720" anchor="t" anchorCtr="0" upright="1">
                        <a:noAutofit/>
                      </a:bodyPr>
                      <a:lstStyle/>
                      <a:p>
                        <a:endParaRPr lang="cs-CZ"/>
                      </a:p>
                    </p:txBody>
                  </p:sp>
                </p:grpSp>
                <p:grpSp>
                  <p:nvGrpSpPr>
                    <p:cNvPr id="81" name="Groupe 8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959788" y="2546131"/>
                      <a:ext cx="3375025" cy="1428750"/>
                      <a:chOff x="9017" y="3087"/>
                      <a:chExt cx="5315" cy="2250"/>
                    </a:xfrm>
                  </p:grpSpPr>
                  <p:sp>
                    <p:nvSpPr>
                      <p:cNvPr id="90" name="Rectangle 89" descr="crocodile-5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11497" y="3087"/>
                        <a:ext cx="2835" cy="1701"/>
                      </a:xfrm>
                      <a:prstGeom prst="rect">
                        <a:avLst/>
                      </a:prstGeom>
                      <a:blipFill dpi="0" rotWithShape="1">
                        <a:blip r:embed="rId12" cstate="print"/>
                        <a:srcRect/>
                        <a:stretch>
                          <a:fillRect r="-418"/>
                        </a:stretch>
                      </a:blip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rot="0" vert="horz" wrap="square" lIns="91440" tIns="45720" rIns="91440" bIns="45720" anchor="t" anchorCtr="0" upright="1">
                        <a:noAutofit/>
                      </a:bodyPr>
                      <a:lstStyle/>
                      <a:p>
                        <a:endParaRPr lang="cs-CZ"/>
                      </a:p>
                    </p:txBody>
                  </p:sp>
                  <p:sp>
                    <p:nvSpPr>
                      <p:cNvPr id="91" name="AutoShape 74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9017" y="3247"/>
                        <a:ext cx="2371" cy="1712"/>
                      </a:xfrm>
                      <a:prstGeom prst="wedgeEllipseCallout">
                        <a:avLst>
                          <a:gd name="adj1" fmla="val 56305"/>
                          <a:gd name="adj2" fmla="val 8384"/>
                        </a:avLst>
                      </a:prstGeom>
                      <a:solidFill>
                        <a:srgbClr val="FFFFFF"/>
                      </a:solidFill>
                      <a:ln w="9525">
                        <a:solidFill>
                          <a:schemeClr val="accent2">
                            <a:lumMod val="75000"/>
                          </a:schemeClr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rot="0" vert="horz" wrap="square" lIns="91440" tIns="45720" rIns="91440" bIns="45720" anchor="t" anchorCtr="0" upright="1">
                        <a:noAutofit/>
                      </a:bodyPr>
                      <a:lstStyle/>
                      <a:p>
                        <a:pPr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:r>
                          <a:rPr lang="cs-CZ" sz="1100">
                            <a:effectLst/>
                            <a:latin typeface="Calibri"/>
                            <a:ea typeface="Calibri"/>
                            <a:cs typeface="Times New Roman"/>
                          </a:rPr>
                          <a:t> </a:t>
                        </a:r>
                      </a:p>
                    </p:txBody>
                  </p:sp>
                  <p:sp>
                    <p:nvSpPr>
                      <p:cNvPr id="92" name="AutoShape 7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2110" y="4797"/>
                        <a:ext cx="1980" cy="540"/>
                      </a:xfrm>
                      <a:prstGeom prst="roundRect">
                        <a:avLst>
                          <a:gd name="adj" fmla="val 16667"/>
                        </a:avLst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70C0"/>
                        </a:solidFill>
                        <a:round/>
                        <a:headEnd/>
                        <a:tailEnd/>
                      </a:ln>
                    </p:spPr>
                    <p:txBody>
                      <a:bodyPr rot="0" vert="horz" wrap="square" lIns="91440" tIns="45720" rIns="91440" bIns="45720" anchor="t" anchorCtr="0" upright="1">
                        <a:noAutofit/>
                      </a:bodyPr>
                      <a:lstStyle/>
                      <a:p>
                        <a:endParaRPr lang="cs-CZ"/>
                      </a:p>
                    </p:txBody>
                  </p:sp>
                </p:grpSp>
                <p:grpSp>
                  <p:nvGrpSpPr>
                    <p:cNvPr id="82" name="Groupe 8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551042" y="5610378"/>
                      <a:ext cx="3143250" cy="1900555"/>
                      <a:chOff x="5902" y="17825"/>
                      <a:chExt cx="4950" cy="2993"/>
                    </a:xfrm>
                  </p:grpSpPr>
                  <p:sp>
                    <p:nvSpPr>
                      <p:cNvPr id="87" name="Rectangle 86" descr="imagesf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H="1">
                        <a:off x="8837" y="17825"/>
                        <a:ext cx="1778" cy="1962"/>
                      </a:xfrm>
                      <a:prstGeom prst="rect">
                        <a:avLst/>
                      </a:prstGeom>
                      <a:blipFill dpi="0" rotWithShape="1">
                        <a:blip r:embed="rId13" cstate="print"/>
                        <a:srcRect/>
                        <a:stretch>
                          <a:fillRect/>
                        </a:stretch>
                      </a:blip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rot="0" vert="horz" wrap="square" lIns="91440" tIns="45720" rIns="91440" bIns="45720" anchor="t" anchorCtr="0" upright="1">
                        <a:noAutofit/>
                      </a:bodyPr>
                      <a:lstStyle/>
                      <a:p>
                        <a:endParaRPr lang="cs-CZ"/>
                      </a:p>
                    </p:txBody>
                  </p:sp>
                  <p:sp>
                    <p:nvSpPr>
                      <p:cNvPr id="88" name="AutoShape 94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902" y="19378"/>
                        <a:ext cx="2700" cy="1440"/>
                      </a:xfrm>
                      <a:prstGeom prst="wedgeEllipseCallout">
                        <a:avLst>
                          <a:gd name="adj1" fmla="val 71474"/>
                          <a:gd name="adj2" fmla="val -20650"/>
                        </a:avLst>
                      </a:prstGeom>
                      <a:solidFill>
                        <a:srgbClr val="FFFFFF"/>
                      </a:solidFill>
                      <a:ln w="9525">
                        <a:solidFill>
                          <a:schemeClr val="accent2">
                            <a:lumMod val="75000"/>
                          </a:schemeClr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rot="0" vert="horz" wrap="square" lIns="91440" tIns="45720" rIns="91440" bIns="45720" anchor="t" anchorCtr="0" upright="1">
                        <a:noAutofit/>
                      </a:bodyPr>
                      <a:lstStyle/>
                      <a:p>
                        <a:pPr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:r>
                          <a:rPr lang="cs-CZ" sz="1100">
                            <a:effectLst/>
                            <a:latin typeface="Calibri"/>
                            <a:ea typeface="Calibri"/>
                            <a:cs typeface="Times New Roman"/>
                          </a:rPr>
                          <a:t> </a:t>
                        </a:r>
                      </a:p>
                    </p:txBody>
                  </p:sp>
                  <p:sp>
                    <p:nvSpPr>
                      <p:cNvPr id="89" name="AutoShape 9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8872" y="20176"/>
                        <a:ext cx="1980" cy="540"/>
                      </a:xfrm>
                      <a:prstGeom prst="roundRect">
                        <a:avLst>
                          <a:gd name="adj" fmla="val 16667"/>
                        </a:avLst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70C0"/>
                        </a:solidFill>
                        <a:round/>
                        <a:headEnd/>
                        <a:tailEnd/>
                      </a:ln>
                    </p:spPr>
                    <p:txBody>
                      <a:bodyPr rot="0" vert="horz" wrap="square" lIns="91440" tIns="45720" rIns="91440" bIns="45720" anchor="t" anchorCtr="0" upright="1">
                        <a:noAutofit/>
                      </a:bodyPr>
                      <a:lstStyle/>
                      <a:p>
                        <a:endParaRPr lang="cs-CZ"/>
                      </a:p>
                    </p:txBody>
                  </p:sp>
                </p:grpSp>
                <p:grpSp>
                  <p:nvGrpSpPr>
                    <p:cNvPr id="83" name="Groupe 8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6816878" y="1472981"/>
                      <a:ext cx="3288665" cy="2446655"/>
                      <a:chOff x="11625" y="15617"/>
                      <a:chExt cx="5179" cy="3853"/>
                    </a:xfrm>
                  </p:grpSpPr>
                  <p:sp>
                    <p:nvSpPr>
                      <p:cNvPr id="84" name="Rectangle 83" descr="normal_elephant-a-colorier-16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13992" y="16498"/>
                        <a:ext cx="2772" cy="2268"/>
                      </a:xfrm>
                      <a:prstGeom prst="rect">
                        <a:avLst/>
                      </a:prstGeom>
                      <a:blipFill dpi="0" rotWithShape="1">
                        <a:blip r:embed="rId14" cstate="print"/>
                        <a:srcRect/>
                        <a:stretch>
                          <a:fillRect b="-22222"/>
                        </a:stretch>
                      </a:blip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rot="0" vert="horz" wrap="square" lIns="91440" tIns="45720" rIns="91440" bIns="45720" anchor="t" anchorCtr="0" upright="1">
                        <a:noAutofit/>
                      </a:bodyPr>
                      <a:lstStyle/>
                      <a:p>
                        <a:endParaRPr lang="cs-CZ"/>
                      </a:p>
                    </p:txBody>
                  </p:sp>
                  <p:sp>
                    <p:nvSpPr>
                      <p:cNvPr id="85" name="AutoShape 10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1625" y="15617"/>
                        <a:ext cx="2700" cy="1320"/>
                      </a:xfrm>
                      <a:prstGeom prst="wedgeEllipseCallout">
                        <a:avLst>
                          <a:gd name="adj1" fmla="val 45625"/>
                          <a:gd name="adj2" fmla="val 80257"/>
                        </a:avLst>
                      </a:prstGeom>
                      <a:solidFill>
                        <a:srgbClr val="FFFFFF"/>
                      </a:solidFill>
                      <a:ln w="9525">
                        <a:solidFill>
                          <a:schemeClr val="accent2">
                            <a:lumMod val="75000"/>
                          </a:schemeClr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rot="0" vert="horz" wrap="square" lIns="91440" tIns="45720" rIns="91440" bIns="45720" anchor="t" anchorCtr="0" upright="1">
                        <a:noAutofit/>
                      </a:bodyPr>
                      <a:lstStyle/>
                      <a:p>
                        <a:pPr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:r>
                          <a:rPr lang="cs-CZ" sz="1100">
                            <a:effectLst/>
                            <a:latin typeface="Calibri"/>
                            <a:ea typeface="Calibri"/>
                            <a:cs typeface="Times New Roman"/>
                          </a:rPr>
                          <a:t> </a:t>
                        </a:r>
                      </a:p>
                    </p:txBody>
                  </p:sp>
                  <p:sp>
                    <p:nvSpPr>
                      <p:cNvPr id="86" name="AutoShape 103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4824" y="18930"/>
                        <a:ext cx="1980" cy="540"/>
                      </a:xfrm>
                      <a:prstGeom prst="roundRect">
                        <a:avLst>
                          <a:gd name="adj" fmla="val 16667"/>
                        </a:avLst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70C0"/>
                        </a:solidFill>
                        <a:round/>
                        <a:headEnd/>
                        <a:tailEnd/>
                      </a:ln>
                    </p:spPr>
                    <p:txBody>
                      <a:bodyPr rot="0" vert="horz" wrap="square" lIns="91440" tIns="45720" rIns="91440" bIns="45720" anchor="t" anchorCtr="0" upright="1">
                        <a:noAutofit/>
                      </a:bodyPr>
                      <a:lstStyle/>
                      <a:p>
                        <a:endParaRPr lang="cs-CZ"/>
                      </a:p>
                    </p:txBody>
                  </p:sp>
                </p:grpSp>
              </p:grpSp>
              <p:sp>
                <p:nvSpPr>
                  <p:cNvPr id="77" name="Zone de texte 1947"/>
                  <p:cNvSpPr txBox="1"/>
                  <p:nvPr/>
                </p:nvSpPr>
                <p:spPr>
                  <a:xfrm>
                    <a:off x="1354586" y="3205000"/>
                    <a:ext cx="393700" cy="266700"/>
                  </a:xfrm>
                  <a:prstGeom prst="rect">
                    <a:avLst/>
                  </a:prstGeom>
                  <a:no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0" tIns="0" rIns="0" bIns="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fr-FR" sz="1400" b="1" dirty="0">
                        <a:effectLst/>
                        <a:latin typeface="Arial"/>
                        <a:ea typeface="Calibri"/>
                        <a:cs typeface="Times New Roman"/>
                      </a:rPr>
                      <a:t>[7]</a:t>
                    </a:r>
                    <a:endParaRPr lang="cs-CZ" sz="1100" dirty="0">
                      <a:effectLst/>
                      <a:ea typeface="Calibri"/>
                      <a:cs typeface="Times New Roman"/>
                    </a:endParaRPr>
                  </a:p>
                </p:txBody>
              </p:sp>
            </p:grpSp>
            <p:sp>
              <p:nvSpPr>
                <p:cNvPr id="75" name="Zone de texte 1948"/>
                <p:cNvSpPr txBox="1"/>
                <p:nvPr/>
              </p:nvSpPr>
              <p:spPr>
                <a:xfrm>
                  <a:off x="11894660" y="3286823"/>
                  <a:ext cx="393700" cy="266700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0" tIns="0" rIns="0" bIns="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fr-FR" sz="1400" b="1" dirty="0">
                      <a:effectLst/>
                      <a:latin typeface="Arial"/>
                      <a:ea typeface="Calibri"/>
                      <a:cs typeface="Times New Roman"/>
                    </a:rPr>
                    <a:t>[9]</a:t>
                  </a:r>
                  <a:endParaRPr lang="cs-CZ" sz="1100" dirty="0">
                    <a:effectLst/>
                    <a:ea typeface="Calibri"/>
                    <a:cs typeface="Times New Roman"/>
                  </a:endParaRPr>
                </a:p>
              </p:txBody>
            </p:sp>
          </p:grpSp>
          <p:sp>
            <p:nvSpPr>
              <p:cNvPr id="73" name="Zone de texte 1949"/>
              <p:cNvSpPr txBox="1"/>
              <p:nvPr/>
            </p:nvSpPr>
            <p:spPr>
              <a:xfrm>
                <a:off x="8394495" y="3575726"/>
                <a:ext cx="393700" cy="266700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fr-FR" sz="1400" b="1" dirty="0">
                    <a:effectLst/>
                    <a:latin typeface="Arial"/>
                    <a:ea typeface="Calibri"/>
                    <a:cs typeface="Times New Roman"/>
                  </a:rPr>
                  <a:t>[8]</a:t>
                </a:r>
                <a:endParaRPr lang="cs-CZ" sz="1100" dirty="0">
                  <a:effectLst/>
                  <a:ea typeface="Calibri"/>
                  <a:cs typeface="Times New Roman"/>
                </a:endParaRPr>
              </a:p>
            </p:txBody>
          </p:sp>
        </p:grpSp>
        <p:sp>
          <p:nvSpPr>
            <p:cNvPr id="71" name="Zone de texte 1950"/>
            <p:cNvSpPr txBox="1"/>
            <p:nvPr/>
          </p:nvSpPr>
          <p:spPr>
            <a:xfrm>
              <a:off x="4251465" y="6705198"/>
              <a:ext cx="617371" cy="396233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fr-FR" sz="1400" b="1" dirty="0">
                  <a:effectLst/>
                  <a:latin typeface="Arial"/>
                  <a:ea typeface="Calibri"/>
                  <a:cs typeface="Times New Roman"/>
                </a:rPr>
                <a:t>[10]</a:t>
              </a:r>
              <a:endParaRPr lang="cs-CZ" sz="1100" dirty="0">
                <a:effectLst/>
                <a:ea typeface="Calibri"/>
                <a:cs typeface="Times New Roman"/>
              </a:endParaRPr>
            </a:p>
          </p:txBody>
        </p:sp>
      </p:grpSp>
      <p:sp>
        <p:nvSpPr>
          <p:cNvPr id="69" name="Zone de texte 2029"/>
          <p:cNvSpPr txBox="1"/>
          <p:nvPr/>
        </p:nvSpPr>
        <p:spPr>
          <a:xfrm>
            <a:off x="3826341" y="3865323"/>
            <a:ext cx="320801" cy="224277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fr-FR" sz="1400" b="1" dirty="0">
                <a:effectLst/>
                <a:latin typeface="Arial"/>
                <a:ea typeface="Calibri"/>
                <a:cs typeface="Times New Roman"/>
              </a:rPr>
              <a:t>[</a:t>
            </a:r>
            <a:r>
              <a:rPr lang="fr-FR" sz="1400" b="1" dirty="0" smtClean="0">
                <a:effectLst/>
                <a:latin typeface="Arial"/>
                <a:ea typeface="Calibri"/>
                <a:cs typeface="Times New Roman"/>
              </a:rPr>
              <a:t>1</a:t>
            </a:r>
            <a:r>
              <a:rPr lang="cs-CZ" sz="1400" b="1" dirty="0" smtClean="0">
                <a:latin typeface="Arial"/>
                <a:ea typeface="Calibri"/>
                <a:cs typeface="Times New Roman"/>
              </a:rPr>
              <a:t>1</a:t>
            </a:r>
            <a:r>
              <a:rPr lang="fr-FR" sz="1400" b="1" dirty="0" smtClean="0">
                <a:latin typeface="Arial"/>
                <a:ea typeface="Calibri"/>
                <a:cs typeface="Times New Roman"/>
              </a:rPr>
              <a:t>]</a:t>
            </a:r>
            <a:endParaRPr lang="cs-CZ" sz="1000" dirty="0">
              <a:ea typeface="Calibri"/>
              <a:cs typeface="Times New Roman"/>
            </a:endParaRPr>
          </a:p>
        </p:txBody>
      </p:sp>
      <p:sp>
        <p:nvSpPr>
          <p:cNvPr id="67" name="Zone de texte 2081"/>
          <p:cNvSpPr txBox="1"/>
          <p:nvPr/>
        </p:nvSpPr>
        <p:spPr>
          <a:xfrm>
            <a:off x="1622669" y="2675888"/>
            <a:ext cx="357043" cy="195805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fr-FR" sz="1400" b="1" dirty="0">
                <a:effectLst/>
                <a:latin typeface="Arial"/>
                <a:ea typeface="Calibri"/>
                <a:cs typeface="Times New Roman"/>
              </a:rPr>
              <a:t>[12]</a:t>
            </a:r>
            <a:endParaRPr lang="cs-CZ" sz="1100" dirty="0">
              <a:effectLst/>
              <a:ea typeface="Calibri"/>
              <a:cs typeface="Times New Roman"/>
            </a:endParaRPr>
          </a:p>
        </p:txBody>
      </p:sp>
      <p:sp>
        <p:nvSpPr>
          <p:cNvPr id="139" name="AutoShape 63"/>
          <p:cNvSpPr>
            <a:spLocks noChangeArrowheads="1"/>
          </p:cNvSpPr>
          <p:nvPr/>
        </p:nvSpPr>
        <p:spPr bwMode="auto">
          <a:xfrm>
            <a:off x="5474100" y="2229539"/>
            <a:ext cx="1114124" cy="29028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70C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cs-CZ"/>
          </a:p>
        </p:txBody>
      </p:sp>
      <p:sp>
        <p:nvSpPr>
          <p:cNvPr id="141" name="AutoShape 90"/>
          <p:cNvSpPr>
            <a:spLocks noChangeArrowheads="1"/>
          </p:cNvSpPr>
          <p:nvPr/>
        </p:nvSpPr>
        <p:spPr bwMode="auto">
          <a:xfrm>
            <a:off x="145508" y="3786792"/>
            <a:ext cx="1114124" cy="29028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70C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0902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b="1" dirty="0" smtClean="0"/>
              <a:t>Correction </a:t>
            </a:r>
            <a:endParaRPr lang="cs-CZ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4135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à coins arrondis 39"/>
          <p:cNvSpPr/>
          <p:nvPr/>
        </p:nvSpPr>
        <p:spPr>
          <a:xfrm>
            <a:off x="107634" y="5701932"/>
            <a:ext cx="955604" cy="359733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fr-FR" sz="1200" b="1">
                <a:solidFill>
                  <a:srgbClr val="000000"/>
                </a:solidFill>
                <a:effectLst/>
                <a:latin typeface="Arial"/>
                <a:ea typeface="Calibri"/>
                <a:cs typeface="Times New Roman"/>
              </a:rPr>
              <a:t>La gazelle</a:t>
            </a:r>
            <a:endParaRPr lang="cs-CZ" sz="1100">
              <a:effectLst/>
              <a:ea typeface="Calibri"/>
              <a:cs typeface="Times New Roman"/>
            </a:endParaRPr>
          </a:p>
        </p:txBody>
      </p:sp>
      <p:sp>
        <p:nvSpPr>
          <p:cNvPr id="41" name="Rectangle à coins arrondis 40"/>
          <p:cNvSpPr/>
          <p:nvPr/>
        </p:nvSpPr>
        <p:spPr>
          <a:xfrm>
            <a:off x="4033711" y="3861048"/>
            <a:ext cx="1259463" cy="292006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fr-FR" sz="1200" b="1">
                <a:solidFill>
                  <a:srgbClr val="000000"/>
                </a:solidFill>
                <a:effectLst/>
                <a:latin typeface="Arial"/>
                <a:ea typeface="Calibri"/>
                <a:cs typeface="Times New Roman"/>
              </a:rPr>
              <a:t>Le crocodile</a:t>
            </a:r>
            <a:endParaRPr lang="cs-CZ" sz="1100">
              <a:effectLst/>
              <a:ea typeface="Calibri"/>
              <a:cs typeface="Times New Roman"/>
            </a:endParaRPr>
          </a:p>
        </p:txBody>
      </p:sp>
      <p:sp>
        <p:nvSpPr>
          <p:cNvPr id="42" name="Rectangle à coins arrondis 41"/>
          <p:cNvSpPr/>
          <p:nvPr/>
        </p:nvSpPr>
        <p:spPr>
          <a:xfrm>
            <a:off x="6242180" y="5701932"/>
            <a:ext cx="1023336" cy="291859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fr-FR" sz="1200" b="1" dirty="0">
                <a:solidFill>
                  <a:srgbClr val="000000"/>
                </a:solidFill>
                <a:effectLst/>
                <a:latin typeface="Arial"/>
                <a:ea typeface="Calibri"/>
                <a:cs typeface="Times New Roman"/>
              </a:rPr>
              <a:t>L’éléphant</a:t>
            </a:r>
            <a:endParaRPr lang="cs-CZ" sz="1100" dirty="0">
              <a:effectLst/>
              <a:ea typeface="Calibri"/>
              <a:cs typeface="Times New Roman"/>
            </a:endParaRPr>
          </a:p>
        </p:txBody>
      </p:sp>
      <p:sp>
        <p:nvSpPr>
          <p:cNvPr id="43" name="Rectangle à coins arrondis 42"/>
          <p:cNvSpPr/>
          <p:nvPr/>
        </p:nvSpPr>
        <p:spPr>
          <a:xfrm>
            <a:off x="1601244" y="2927248"/>
            <a:ext cx="1149021" cy="276820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fr-FR" sz="1200" b="1">
                <a:solidFill>
                  <a:srgbClr val="000000"/>
                </a:solidFill>
                <a:effectLst/>
                <a:latin typeface="Arial"/>
                <a:ea typeface="Calibri"/>
                <a:cs typeface="Times New Roman"/>
              </a:rPr>
              <a:t>Le zèbre</a:t>
            </a:r>
            <a:endParaRPr lang="cs-CZ" sz="1100">
              <a:effectLst/>
              <a:ea typeface="Calibri"/>
              <a:cs typeface="Times New Roman"/>
            </a:endParaRPr>
          </a:p>
        </p:txBody>
      </p:sp>
      <p:sp>
        <p:nvSpPr>
          <p:cNvPr id="44" name="Rectangle à coins arrondis 43"/>
          <p:cNvSpPr/>
          <p:nvPr/>
        </p:nvSpPr>
        <p:spPr>
          <a:xfrm>
            <a:off x="7740352" y="1988641"/>
            <a:ext cx="1259463" cy="312525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fr-FR" sz="1200" b="1">
                <a:solidFill>
                  <a:srgbClr val="000000"/>
                </a:solidFill>
                <a:effectLst/>
                <a:latin typeface="Arial"/>
                <a:ea typeface="Calibri"/>
                <a:cs typeface="Times New Roman"/>
              </a:rPr>
              <a:t>Le vautour</a:t>
            </a:r>
            <a:endParaRPr lang="cs-CZ" sz="1100">
              <a:effectLst/>
              <a:ea typeface="Calibri"/>
              <a:cs typeface="Times New Roman"/>
            </a:endParaRPr>
          </a:p>
        </p:txBody>
      </p:sp>
      <p:sp>
        <p:nvSpPr>
          <p:cNvPr id="45" name="Rectangle à coins arrondis 44"/>
          <p:cNvSpPr/>
          <p:nvPr/>
        </p:nvSpPr>
        <p:spPr>
          <a:xfrm>
            <a:off x="2896547" y="6381635"/>
            <a:ext cx="1259463" cy="359733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fr-FR" sz="1200" b="1">
                <a:solidFill>
                  <a:srgbClr val="000000"/>
                </a:solidFill>
                <a:effectLst/>
                <a:latin typeface="Arial"/>
                <a:ea typeface="Calibri"/>
                <a:cs typeface="Times New Roman"/>
              </a:rPr>
              <a:t>L’hippopotame</a:t>
            </a:r>
            <a:endParaRPr lang="cs-CZ" sz="1100">
              <a:effectLst/>
              <a:ea typeface="Calibri"/>
              <a:cs typeface="Times New Roman"/>
            </a:endParaRPr>
          </a:p>
        </p:txBody>
      </p:sp>
      <p:sp>
        <p:nvSpPr>
          <p:cNvPr id="46" name="Rectangle à coins arrondis 45"/>
          <p:cNvSpPr/>
          <p:nvPr/>
        </p:nvSpPr>
        <p:spPr>
          <a:xfrm>
            <a:off x="5533743" y="2225492"/>
            <a:ext cx="1020351" cy="359733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fr-FR" sz="1200" b="1">
                <a:solidFill>
                  <a:srgbClr val="000000"/>
                </a:solidFill>
                <a:effectLst/>
                <a:latin typeface="Arial"/>
                <a:ea typeface="Calibri"/>
                <a:cs typeface="Times New Roman"/>
              </a:rPr>
              <a:t>Le singe</a:t>
            </a:r>
            <a:endParaRPr lang="cs-CZ" sz="1100">
              <a:effectLst/>
              <a:ea typeface="Calibri"/>
              <a:cs typeface="Times New Roman"/>
            </a:endParaRPr>
          </a:p>
        </p:txBody>
      </p:sp>
      <p:sp>
        <p:nvSpPr>
          <p:cNvPr id="47" name="Rectangle à coins arrondis 46"/>
          <p:cNvSpPr/>
          <p:nvPr/>
        </p:nvSpPr>
        <p:spPr>
          <a:xfrm>
            <a:off x="2812285" y="2780928"/>
            <a:ext cx="1259463" cy="292640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fr-FR" sz="1200" b="1">
                <a:solidFill>
                  <a:srgbClr val="000000"/>
                </a:solidFill>
                <a:effectLst/>
                <a:latin typeface="Arial"/>
                <a:ea typeface="Calibri"/>
                <a:cs typeface="Times New Roman"/>
              </a:rPr>
              <a:t>Le rhinocéros</a:t>
            </a:r>
            <a:endParaRPr lang="cs-CZ" sz="1100">
              <a:effectLst/>
              <a:ea typeface="Calibri"/>
              <a:cs typeface="Times New Roman"/>
            </a:endParaRPr>
          </a:p>
        </p:txBody>
      </p:sp>
      <p:sp>
        <p:nvSpPr>
          <p:cNvPr id="48" name="Rectangle à coins arrondis 47"/>
          <p:cNvSpPr/>
          <p:nvPr/>
        </p:nvSpPr>
        <p:spPr>
          <a:xfrm>
            <a:off x="1929488" y="5013483"/>
            <a:ext cx="1259463" cy="359733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fr-FR" sz="1200" b="1">
                <a:solidFill>
                  <a:srgbClr val="000000"/>
                </a:solidFill>
                <a:effectLst/>
                <a:latin typeface="Arial"/>
                <a:ea typeface="Calibri"/>
                <a:cs typeface="Times New Roman"/>
              </a:rPr>
              <a:t>Le perroquet</a:t>
            </a:r>
            <a:endParaRPr lang="cs-CZ" sz="1100">
              <a:effectLst/>
              <a:ea typeface="Calibri"/>
              <a:cs typeface="Times New Roman"/>
            </a:endParaRPr>
          </a:p>
        </p:txBody>
      </p:sp>
      <p:sp>
        <p:nvSpPr>
          <p:cNvPr id="49" name="Rectangle à coins arrondis 48"/>
          <p:cNvSpPr/>
          <p:nvPr/>
        </p:nvSpPr>
        <p:spPr>
          <a:xfrm>
            <a:off x="7798038" y="4129802"/>
            <a:ext cx="1259463" cy="359733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fr-FR" sz="1200" b="1">
                <a:solidFill>
                  <a:srgbClr val="000000"/>
                </a:solidFill>
                <a:effectLst/>
                <a:latin typeface="Arial"/>
                <a:ea typeface="Calibri"/>
                <a:cs typeface="Times New Roman"/>
              </a:rPr>
              <a:t>Le serpent</a:t>
            </a:r>
            <a:endParaRPr lang="cs-CZ" sz="1100">
              <a:effectLst/>
              <a:ea typeface="Calibri"/>
              <a:cs typeface="Times New Roman"/>
            </a:endParaRPr>
          </a:p>
        </p:txBody>
      </p:sp>
      <p:sp>
        <p:nvSpPr>
          <p:cNvPr id="50" name="Rectangle à coins arrondis 49"/>
          <p:cNvSpPr/>
          <p:nvPr/>
        </p:nvSpPr>
        <p:spPr>
          <a:xfrm>
            <a:off x="6708613" y="3479362"/>
            <a:ext cx="905316" cy="359733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fr-FR" sz="1200" b="1">
                <a:solidFill>
                  <a:srgbClr val="000000"/>
                </a:solidFill>
                <a:effectLst/>
                <a:latin typeface="Arial"/>
                <a:ea typeface="Calibri"/>
                <a:cs typeface="Times New Roman"/>
              </a:rPr>
              <a:t>La girafe</a:t>
            </a:r>
            <a:endParaRPr lang="cs-CZ" sz="1100">
              <a:effectLst/>
              <a:ea typeface="Calibri"/>
              <a:cs typeface="Times New Roman"/>
            </a:endParaRPr>
          </a:p>
        </p:txBody>
      </p:sp>
      <p:sp>
        <p:nvSpPr>
          <p:cNvPr id="51" name="Rectangle à coins arrondis 50"/>
          <p:cNvSpPr/>
          <p:nvPr/>
        </p:nvSpPr>
        <p:spPr>
          <a:xfrm>
            <a:off x="181776" y="3782147"/>
            <a:ext cx="1121123" cy="294925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fr-FR" sz="1200" b="1" dirty="0">
                <a:solidFill>
                  <a:srgbClr val="000000"/>
                </a:solidFill>
                <a:effectLst/>
                <a:latin typeface="Arial"/>
                <a:ea typeface="Calibri"/>
                <a:cs typeface="Times New Roman"/>
              </a:rPr>
              <a:t>Le lion</a:t>
            </a:r>
            <a:endParaRPr lang="cs-CZ" sz="1100" dirty="0">
              <a:effectLst/>
              <a:ea typeface="Calibri"/>
              <a:cs typeface="Times New Roman"/>
            </a:endParaRPr>
          </a:p>
        </p:txBody>
      </p:sp>
      <p:grpSp>
        <p:nvGrpSpPr>
          <p:cNvPr id="4" name="Groupe 3"/>
          <p:cNvGrpSpPr/>
          <p:nvPr/>
        </p:nvGrpSpPr>
        <p:grpSpPr>
          <a:xfrm>
            <a:off x="1063237" y="79504"/>
            <a:ext cx="7973169" cy="5915150"/>
            <a:chOff x="1016977" y="-1660488"/>
            <a:chExt cx="8997155" cy="6989381"/>
          </a:xfrm>
        </p:grpSpPr>
        <p:grpSp>
          <p:nvGrpSpPr>
            <p:cNvPr id="7" name="Groupe 6"/>
            <p:cNvGrpSpPr/>
            <p:nvPr/>
          </p:nvGrpSpPr>
          <p:grpSpPr>
            <a:xfrm>
              <a:off x="1016977" y="-1660488"/>
              <a:ext cx="8997155" cy="6989381"/>
              <a:chOff x="1016977" y="-1660488"/>
              <a:chExt cx="8997155" cy="6989381"/>
            </a:xfrm>
          </p:grpSpPr>
          <p:grpSp>
            <p:nvGrpSpPr>
              <p:cNvPr id="9" name="Groupe 8"/>
              <p:cNvGrpSpPr/>
              <p:nvPr/>
            </p:nvGrpSpPr>
            <p:grpSpPr>
              <a:xfrm>
                <a:off x="1016977" y="-1660488"/>
                <a:ext cx="8997155" cy="6989381"/>
                <a:chOff x="1016977" y="-1660488"/>
                <a:chExt cx="8997155" cy="6989381"/>
              </a:xfrm>
            </p:grpSpPr>
            <p:grpSp>
              <p:nvGrpSpPr>
                <p:cNvPr id="11" name="Groupe 10"/>
                <p:cNvGrpSpPr/>
                <p:nvPr/>
              </p:nvGrpSpPr>
              <p:grpSpPr>
                <a:xfrm>
                  <a:off x="1408417" y="-1660488"/>
                  <a:ext cx="8605715" cy="5829427"/>
                  <a:chOff x="1408417" y="-1660488"/>
                  <a:chExt cx="8605715" cy="5829427"/>
                </a:xfrm>
              </p:grpSpPr>
              <p:grpSp>
                <p:nvGrpSpPr>
                  <p:cNvPr id="13" name="Groupe 12"/>
                  <p:cNvGrpSpPr/>
                  <p:nvPr/>
                </p:nvGrpSpPr>
                <p:grpSpPr>
                  <a:xfrm>
                    <a:off x="1408417" y="-1660488"/>
                    <a:ext cx="8605715" cy="5829427"/>
                    <a:chOff x="1408417" y="-1660488"/>
                    <a:chExt cx="8605715" cy="5829427"/>
                  </a:xfrm>
                </p:grpSpPr>
                <p:grpSp>
                  <p:nvGrpSpPr>
                    <p:cNvPr id="15" name="Groupe 14"/>
                    <p:cNvGrpSpPr/>
                    <p:nvPr/>
                  </p:nvGrpSpPr>
                  <p:grpSpPr>
                    <a:xfrm>
                      <a:off x="1408417" y="-1660488"/>
                      <a:ext cx="8605715" cy="5829427"/>
                      <a:chOff x="1408044" y="-1660488"/>
                      <a:chExt cx="8605715" cy="5829427"/>
                    </a:xfrm>
                  </p:grpSpPr>
                  <p:grpSp>
                    <p:nvGrpSpPr>
                      <p:cNvPr id="17" name="Groupe 16"/>
                      <p:cNvGrpSpPr/>
                      <p:nvPr/>
                    </p:nvGrpSpPr>
                    <p:grpSpPr>
                      <a:xfrm>
                        <a:off x="1408044" y="-1660488"/>
                        <a:ext cx="8605715" cy="5829427"/>
                        <a:chOff x="1408145" y="-1660022"/>
                        <a:chExt cx="8606331" cy="5827789"/>
                      </a:xfrm>
                    </p:grpSpPr>
                    <p:grpSp>
                      <p:nvGrpSpPr>
                        <p:cNvPr id="19" name="Groupe 18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1408145" y="2074807"/>
                          <a:ext cx="1374140" cy="2092960"/>
                          <a:chOff x="-412" y="-336"/>
                          <a:chExt cx="2164" cy="3296"/>
                        </a:xfrm>
                      </p:grpSpPr>
                      <p:sp>
                        <p:nvSpPr>
                          <p:cNvPr id="37" name="Rectangle 36" descr="images"/>
                          <p:cNvSpPr>
                            <a:spLocks noChangeAspect="1" noChangeArrowheads="1"/>
                          </p:cNvSpPr>
                          <p:nvPr/>
                        </p:nvSpPr>
                        <p:spPr bwMode="auto">
                          <a:xfrm>
                            <a:off x="511" y="1030"/>
                            <a:ext cx="1241" cy="1930"/>
                          </a:xfrm>
                          <a:prstGeom prst="rect">
                            <a:avLst/>
                          </a:prstGeom>
                          <a:blipFill dpi="0" rotWithShape="1">
                            <a:blip r:embed="rId3" cstate="print"/>
                            <a:srcRect/>
                            <a:stretch>
                              <a:fillRect b="-2730"/>
                            </a:stretch>
                          </a:blipFill>
                          <a:ln>
                            <a:noFill/>
                          </a:ln>
                          <a:extLs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  <p:txBody>
                          <a:bodyPr rot="0" vert="horz" wrap="square" lIns="91440" tIns="45720" rIns="91440" bIns="45720" anchor="t" anchorCtr="0" upright="1">
                            <a:noAutofit/>
                          </a:bodyPr>
                          <a:lstStyle/>
                          <a:p>
                            <a:endParaRPr lang="cs-CZ"/>
                          </a:p>
                        </p:txBody>
                      </p:sp>
                      <p:sp>
                        <p:nvSpPr>
                          <p:cNvPr id="38" name="AutoShape 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-412" y="-336"/>
                            <a:ext cx="2090" cy="1153"/>
                          </a:xfrm>
                          <a:prstGeom prst="wedgeEllipseCallout">
                            <a:avLst>
                              <a:gd name="adj1" fmla="val 29351"/>
                              <a:gd name="adj2" fmla="val 70909"/>
                            </a:avLst>
                          </a:prstGeom>
                          <a:solidFill>
                            <a:srgbClr val="FFFFFF"/>
                          </a:solidFill>
                          <a:ln w="9525">
                            <a:solidFill>
                              <a:schemeClr val="accent2">
                                <a:lumMod val="75000"/>
                              </a:schemeClr>
                            </a:solidFill>
                            <a:miter lim="800000"/>
                            <a:headEnd/>
                            <a:tailEnd/>
                          </a:ln>
                        </p:spPr>
                        <p:txBody>
                          <a:bodyPr rot="0" vert="horz" wrap="square" lIns="91440" tIns="45720" rIns="91440" bIns="45720" anchor="t" anchorCtr="0" upright="1">
                            <a:noAutofit/>
                          </a:bodyPr>
                          <a:lstStyle/>
                          <a:p>
                            <a:pPr>
                              <a:lnSpc>
                                <a:spcPct val="115000"/>
                              </a:lnSpc>
                              <a:spcAft>
                                <a:spcPts val="1000"/>
                              </a:spcAft>
                            </a:pPr>
                            <a:r>
                              <a:rPr lang="fr-FR" sz="1100" dirty="0">
                                <a:solidFill>
                                  <a:srgbClr val="000000"/>
                                </a:solidFill>
                                <a:latin typeface="Arial"/>
                                <a:ea typeface="Calibri"/>
                                <a:cs typeface="Times New Roman"/>
                              </a:rPr>
                              <a:t>Je peux parler</a:t>
                            </a:r>
                            <a:endParaRPr lang="cs-CZ" sz="1050" dirty="0">
                              <a:ea typeface="Calibri"/>
                              <a:cs typeface="Times New Roman"/>
                            </a:endParaRPr>
                          </a:p>
                          <a:p>
                            <a:pPr>
                              <a:lnSpc>
                                <a:spcPct val="115000"/>
                              </a:lnSpc>
                              <a:spcAft>
                                <a:spcPts val="1000"/>
                              </a:spcAft>
                            </a:pPr>
                            <a:endParaRPr lang="cs-CZ" sz="1100" dirty="0">
                              <a:effectLst/>
                              <a:latin typeface="Calibri"/>
                              <a:ea typeface="Calibri"/>
                              <a:cs typeface="Times New Roman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20" name="Groupe 19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5382895" y="-1589405"/>
                          <a:ext cx="2575560" cy="2469515"/>
                          <a:chOff x="9401" y="2744"/>
                          <a:chExt cx="4056" cy="3889"/>
                        </a:xfrm>
                      </p:grpSpPr>
                      <p:sp>
                        <p:nvSpPr>
                          <p:cNvPr id="34" name="Rectangle 33" descr="chimpanze3"/>
                          <p:cNvSpPr>
                            <a:spLocks noChangeAspect="1" noChangeArrowheads="1"/>
                          </p:cNvSpPr>
                          <p:nvPr/>
                        </p:nvSpPr>
                        <p:spPr bwMode="auto">
                          <a:xfrm>
                            <a:off x="10527" y="4364"/>
                            <a:ext cx="1650" cy="2269"/>
                          </a:xfrm>
                          <a:prstGeom prst="rect">
                            <a:avLst/>
                          </a:prstGeom>
                          <a:blipFill dpi="0" rotWithShape="1">
                            <a:blip r:embed="rId4" cstate="print"/>
                            <a:srcRect/>
                            <a:stretch>
                              <a:fillRect b="-2013"/>
                            </a:stretch>
                          </a:blipFill>
                          <a:ln>
                            <a:noFill/>
                          </a:ln>
                          <a:extLs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  <p:txBody>
                          <a:bodyPr rot="0" vert="horz" wrap="square" lIns="91440" tIns="45720" rIns="91440" bIns="45720" anchor="t" anchorCtr="0" upright="1">
                            <a:noAutofit/>
                          </a:bodyPr>
                          <a:lstStyle/>
                          <a:p>
                            <a:endParaRPr lang="cs-CZ"/>
                          </a:p>
                        </p:txBody>
                      </p:sp>
                      <p:sp>
                        <p:nvSpPr>
                          <p:cNvPr id="36" name="AutoShape 62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9401" y="2744"/>
                            <a:ext cx="4056" cy="1434"/>
                          </a:xfrm>
                          <a:prstGeom prst="wedgeEllipseCallout">
                            <a:avLst>
                              <a:gd name="adj1" fmla="val -3993"/>
                              <a:gd name="adj2" fmla="val 73702"/>
                            </a:avLst>
                          </a:prstGeom>
                          <a:solidFill>
                            <a:srgbClr val="FFFFFF"/>
                          </a:solidFill>
                          <a:ln w="9525">
                            <a:solidFill>
                              <a:schemeClr val="accent2">
                                <a:lumMod val="75000"/>
                              </a:schemeClr>
                            </a:solidFill>
                            <a:miter lim="800000"/>
                            <a:headEnd/>
                            <a:tailEnd/>
                          </a:ln>
                        </p:spPr>
                        <p:txBody>
                          <a:bodyPr rot="0" vert="horz" wrap="square" lIns="91440" tIns="45720" rIns="91440" bIns="45720" anchor="t" anchorCtr="0" upright="1">
                            <a:noAutofit/>
                          </a:bodyPr>
                          <a:lstStyle/>
                          <a:p>
                            <a:pPr>
                              <a:lnSpc>
                                <a:spcPct val="115000"/>
                              </a:lnSpc>
                              <a:spcAft>
                                <a:spcPts val="1000"/>
                              </a:spcAft>
                            </a:pPr>
                            <a:r>
                              <a:rPr lang="fr-FR" sz="1100" dirty="0">
                                <a:solidFill>
                                  <a:srgbClr val="000000"/>
                                </a:solidFill>
                                <a:latin typeface="Arial"/>
                                <a:ea typeface="Calibri"/>
                                <a:cs typeface="Times New Roman"/>
                              </a:rPr>
                              <a:t>Je suis très amusant, je fais des grimaces et beaucoup de bêtises</a:t>
                            </a:r>
                            <a:endParaRPr lang="cs-CZ" sz="1050" dirty="0">
                              <a:ea typeface="Calibri"/>
                              <a:cs typeface="Times New Roman"/>
                            </a:endParaRPr>
                          </a:p>
                          <a:p>
                            <a:pPr>
                              <a:lnSpc>
                                <a:spcPct val="115000"/>
                              </a:lnSpc>
                              <a:spcAft>
                                <a:spcPts val="1000"/>
                              </a:spcAft>
                            </a:pPr>
                            <a:endParaRPr lang="cs-CZ" sz="1100" dirty="0">
                              <a:effectLst/>
                              <a:latin typeface="Calibri"/>
                              <a:ea typeface="Calibri"/>
                              <a:cs typeface="Times New Roman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21" name="Groupe 20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890192" y="-357637"/>
                          <a:ext cx="3190240" cy="1899285"/>
                          <a:chOff x="2524" y="8706"/>
                          <a:chExt cx="5024" cy="2991"/>
                        </a:xfrm>
                      </p:grpSpPr>
                      <p:sp>
                        <p:nvSpPr>
                          <p:cNvPr id="31" name="Rectangle 30" descr="rhinoceros_009"/>
                          <p:cNvSpPr>
                            <a:spLocks noChangeAspect="1" noChangeArrowheads="1"/>
                          </p:cNvSpPr>
                          <p:nvPr/>
                        </p:nvSpPr>
                        <p:spPr bwMode="auto">
                          <a:xfrm>
                            <a:off x="2524" y="9614"/>
                            <a:ext cx="2546" cy="2083"/>
                          </a:xfrm>
                          <a:prstGeom prst="rect">
                            <a:avLst/>
                          </a:prstGeom>
                          <a:blipFill dpi="0" rotWithShape="1">
                            <a:blip r:embed="rId5" cstate="print"/>
                            <a:srcRect/>
                            <a:stretch>
                              <a:fillRect b="-22574"/>
                            </a:stretch>
                          </a:blipFill>
                          <a:ln>
                            <a:noFill/>
                          </a:ln>
                          <a:extLs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  <p:txBody>
                          <a:bodyPr rot="0" vert="horz" wrap="square" lIns="91440" tIns="45720" rIns="91440" bIns="45720" anchor="t" anchorCtr="0" upright="1">
                            <a:noAutofit/>
                          </a:bodyPr>
                          <a:lstStyle/>
                          <a:p>
                            <a:endParaRPr lang="cs-CZ"/>
                          </a:p>
                        </p:txBody>
                      </p:sp>
                      <p:sp>
                        <p:nvSpPr>
                          <p:cNvPr id="32" name="AutoShape 86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762" y="8706"/>
                            <a:ext cx="3786" cy="1705"/>
                          </a:xfrm>
                          <a:prstGeom prst="wedgeEllipseCallout">
                            <a:avLst>
                              <a:gd name="adj1" fmla="val -21730"/>
                              <a:gd name="adj2" fmla="val 75310"/>
                            </a:avLst>
                          </a:prstGeom>
                          <a:solidFill>
                            <a:srgbClr val="FFFFFF"/>
                          </a:solidFill>
                          <a:ln w="9525">
                            <a:solidFill>
                              <a:schemeClr val="accent2">
                                <a:lumMod val="75000"/>
                              </a:schemeClr>
                            </a:solidFill>
                            <a:miter lim="800000"/>
                            <a:headEnd/>
                            <a:tailEnd/>
                          </a:ln>
                        </p:spPr>
                        <p:txBody>
                          <a:bodyPr rot="0" vert="horz" wrap="square" lIns="91440" tIns="45720" rIns="91440" bIns="45720" anchor="t" anchorCtr="0" upright="1">
                            <a:noAutofit/>
                          </a:bodyPr>
                          <a:lstStyle/>
                          <a:p>
                            <a:pPr>
                              <a:lnSpc>
                                <a:spcPct val="115000"/>
                              </a:lnSpc>
                              <a:spcAft>
                                <a:spcPts val="1000"/>
                              </a:spcAft>
                            </a:pPr>
                            <a:r>
                              <a:rPr lang="fr-FR" sz="1100" dirty="0">
                                <a:solidFill>
                                  <a:srgbClr val="000000"/>
                                </a:solidFill>
                                <a:latin typeface="Arial"/>
                                <a:ea typeface="Calibri"/>
                                <a:cs typeface="Times New Roman"/>
                              </a:rPr>
                              <a:t>Je suis presque aveugle et je fonce sur tout ce qui bouge</a:t>
                            </a:r>
                            <a:endParaRPr lang="cs-CZ" sz="1050" dirty="0">
                              <a:ea typeface="Calibri"/>
                              <a:cs typeface="Times New Roman"/>
                            </a:endParaRPr>
                          </a:p>
                          <a:p>
                            <a:pPr>
                              <a:lnSpc>
                                <a:spcPct val="115000"/>
                              </a:lnSpc>
                              <a:spcAft>
                                <a:spcPts val="1000"/>
                              </a:spcAft>
                            </a:pPr>
                            <a:endParaRPr lang="cs-CZ" sz="1100" dirty="0">
                              <a:effectLst/>
                              <a:latin typeface="Calibri"/>
                              <a:ea typeface="Calibri"/>
                              <a:cs typeface="Times New Roman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22" name="Groupe 21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8226951" y="-1660022"/>
                          <a:ext cx="1787525" cy="2266950"/>
                          <a:chOff x="14038" y="6779"/>
                          <a:chExt cx="2815" cy="3570"/>
                        </a:xfrm>
                      </p:grpSpPr>
                      <p:sp>
                        <p:nvSpPr>
                          <p:cNvPr id="28" name="Rectangle 27" descr="vautour"/>
                          <p:cNvSpPr>
                            <a:spLocks noChangeAspect="1" noChangeArrowheads="1"/>
                          </p:cNvSpPr>
                          <p:nvPr/>
                        </p:nvSpPr>
                        <p:spPr bwMode="auto">
                          <a:xfrm>
                            <a:off x="15147" y="8399"/>
                            <a:ext cx="1706" cy="1950"/>
                          </a:xfrm>
                          <a:prstGeom prst="rect">
                            <a:avLst/>
                          </a:prstGeom>
                          <a:blipFill dpi="0" rotWithShape="1">
                            <a:blip r:embed="rId6" cstate="print"/>
                            <a:srcRect/>
                            <a:stretch>
                              <a:fillRect r="-929"/>
                            </a:stretch>
                          </a:blipFill>
                          <a:ln>
                            <a:noFill/>
                          </a:ln>
                          <a:extLs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  <p:txBody>
                          <a:bodyPr rot="0" vert="horz" wrap="square" lIns="91440" tIns="45720" rIns="91440" bIns="45720" anchor="t" anchorCtr="0" upright="1">
                            <a:noAutofit/>
                          </a:bodyPr>
                          <a:lstStyle/>
                          <a:p>
                            <a:endParaRPr lang="cs-CZ"/>
                          </a:p>
                        </p:txBody>
                      </p:sp>
                      <p:sp>
                        <p:nvSpPr>
                          <p:cNvPr id="29" name="AutoShape 82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14038" y="6779"/>
                            <a:ext cx="2627" cy="1500"/>
                          </a:xfrm>
                          <a:prstGeom prst="wedgeEllipseCallout">
                            <a:avLst>
                              <a:gd name="adj1" fmla="val 4120"/>
                              <a:gd name="adj2" fmla="val 68493"/>
                            </a:avLst>
                          </a:prstGeom>
                          <a:solidFill>
                            <a:srgbClr val="FFFFFF"/>
                          </a:solidFill>
                          <a:ln w="9525">
                            <a:solidFill>
                              <a:schemeClr val="accent2">
                                <a:lumMod val="75000"/>
                              </a:schemeClr>
                            </a:solidFill>
                            <a:miter lim="800000"/>
                            <a:headEnd/>
                            <a:tailEnd/>
                          </a:ln>
                        </p:spPr>
                        <p:txBody>
                          <a:bodyPr rot="0" vert="horz" wrap="square" lIns="91440" tIns="45720" rIns="91440" bIns="45720" anchor="t" anchorCtr="0" upright="1">
                            <a:noAutofit/>
                          </a:bodyPr>
                          <a:lstStyle/>
                          <a:p>
                            <a:pPr>
                              <a:lnSpc>
                                <a:spcPct val="115000"/>
                              </a:lnSpc>
                              <a:spcAft>
                                <a:spcPts val="1000"/>
                              </a:spcAft>
                            </a:pPr>
                            <a:r>
                              <a:rPr lang="fr-FR" sz="1100" dirty="0">
                                <a:solidFill>
                                  <a:srgbClr val="000000"/>
                                </a:solidFill>
                                <a:latin typeface="Arial"/>
                                <a:ea typeface="Calibri"/>
                                <a:cs typeface="Times New Roman"/>
                              </a:rPr>
                              <a:t>Je mange des animaux morts</a:t>
                            </a:r>
                            <a:endParaRPr lang="cs-CZ" sz="1050" dirty="0">
                              <a:ea typeface="Calibri"/>
                              <a:cs typeface="Times New Roman"/>
                            </a:endParaRPr>
                          </a:p>
                          <a:p>
                            <a:pPr>
                              <a:lnSpc>
                                <a:spcPct val="115000"/>
                              </a:lnSpc>
                              <a:spcAft>
                                <a:spcPts val="1000"/>
                              </a:spcAft>
                            </a:pPr>
                            <a:endParaRPr lang="cs-CZ" sz="1100" dirty="0">
                              <a:effectLst/>
                              <a:latin typeface="Calibri"/>
                              <a:ea typeface="Calibri"/>
                              <a:cs typeface="Times New Roman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24" name="Groupe 23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7122357" y="-596747"/>
                          <a:ext cx="1714500" cy="2904490"/>
                          <a:chOff x="10038" y="2751"/>
                          <a:chExt cx="2700" cy="4574"/>
                        </a:xfrm>
                      </p:grpSpPr>
                      <p:sp>
                        <p:nvSpPr>
                          <p:cNvPr id="25" name="Rectangle 24" descr="coloriage-girafe-1229877128"/>
                          <p:cNvSpPr>
                            <a:spLocks noChangeAspect="1" noChangeArrowheads="1"/>
                          </p:cNvSpPr>
                          <p:nvPr/>
                        </p:nvSpPr>
                        <p:spPr bwMode="auto">
                          <a:xfrm flipH="1">
                            <a:off x="10536" y="4762"/>
                            <a:ext cx="1657" cy="2563"/>
                          </a:xfrm>
                          <a:prstGeom prst="rect">
                            <a:avLst/>
                          </a:prstGeom>
                          <a:blipFill dpi="0" rotWithShape="1">
                            <a:blip r:embed="rId7" cstate="print"/>
                            <a:srcRect/>
                            <a:stretch>
                              <a:fillRect r="-4747"/>
                            </a:stretch>
                          </a:blipFill>
                          <a:ln>
                            <a:noFill/>
                          </a:ln>
                          <a:extLs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  <p:txBody>
                          <a:bodyPr rot="0" vert="horz" wrap="square" lIns="91440" tIns="45720" rIns="91440" bIns="45720" anchor="t" anchorCtr="0" upright="1">
                            <a:noAutofit/>
                          </a:bodyPr>
                          <a:lstStyle/>
                          <a:p>
                            <a:endParaRPr lang="cs-CZ"/>
                          </a:p>
                        </p:txBody>
                      </p:sp>
                      <p:sp>
                        <p:nvSpPr>
                          <p:cNvPr id="27" name="AutoShape 99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10038" y="2751"/>
                            <a:ext cx="2700" cy="1390"/>
                          </a:xfrm>
                          <a:prstGeom prst="wedgeEllipseCallout">
                            <a:avLst>
                              <a:gd name="adj1" fmla="val 13600"/>
                              <a:gd name="adj2" fmla="val 82315"/>
                            </a:avLst>
                          </a:prstGeom>
                          <a:solidFill>
                            <a:srgbClr val="FFFFFF"/>
                          </a:solidFill>
                          <a:ln w="9525">
                            <a:solidFill>
                              <a:schemeClr val="accent2">
                                <a:lumMod val="75000"/>
                              </a:schemeClr>
                            </a:solidFill>
                            <a:miter lim="800000"/>
                            <a:headEnd/>
                            <a:tailEnd/>
                          </a:ln>
                        </p:spPr>
                        <p:txBody>
                          <a:bodyPr rot="0" vert="horz" wrap="square" lIns="91440" tIns="45720" rIns="91440" bIns="45720" anchor="t" anchorCtr="0" upright="1">
                            <a:noAutofit/>
                          </a:bodyPr>
                          <a:lstStyle/>
                          <a:p>
                            <a:pPr>
                              <a:lnSpc>
                                <a:spcPct val="115000"/>
                              </a:lnSpc>
                              <a:spcAft>
                                <a:spcPts val="1000"/>
                              </a:spcAft>
                            </a:pPr>
                            <a:r>
                              <a:rPr lang="fr-FR" sz="1100" dirty="0">
                                <a:solidFill>
                                  <a:srgbClr val="000000"/>
                                </a:solidFill>
                                <a:latin typeface="Arial"/>
                                <a:ea typeface="Calibri"/>
                                <a:cs typeface="Times New Roman"/>
                              </a:rPr>
                              <a:t>J’ai un très long cou</a:t>
                            </a:r>
                            <a:endParaRPr lang="cs-CZ" sz="1050" dirty="0">
                              <a:ea typeface="Calibri"/>
                              <a:cs typeface="Times New Roman"/>
                            </a:endParaRPr>
                          </a:p>
                          <a:p>
                            <a:pPr>
                              <a:lnSpc>
                                <a:spcPct val="115000"/>
                              </a:lnSpc>
                              <a:spcAft>
                                <a:spcPts val="1000"/>
                              </a:spcAft>
                            </a:pPr>
                            <a:endParaRPr lang="cs-CZ" sz="1100" dirty="0">
                              <a:effectLst/>
                              <a:latin typeface="Calibri"/>
                              <a:ea typeface="Calibri"/>
                              <a:cs typeface="Times New Roman"/>
                            </a:endParaRPr>
                          </a:p>
                        </p:txBody>
                      </p:sp>
                    </p:grpSp>
                  </p:grpSp>
                  <p:sp>
                    <p:nvSpPr>
                      <p:cNvPr id="18" name="Zone de texte 1920"/>
                      <p:cNvSpPr txBox="1"/>
                      <p:nvPr/>
                    </p:nvSpPr>
                    <p:spPr>
                      <a:xfrm>
                        <a:off x="5983728" y="618762"/>
                        <a:ext cx="394133" cy="266700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  <a:effectLst/>
                    </p:spPr>
                    <p:style>
                      <a:lnRef idx="0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0" tIns="0" rIns="0" bIns="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:r>
                          <a:rPr lang="fr-FR" sz="1400" b="1" dirty="0">
                            <a:effectLst/>
                            <a:latin typeface="Arial"/>
                            <a:ea typeface="Calibri"/>
                            <a:cs typeface="Times New Roman"/>
                          </a:rPr>
                          <a:t>[1]</a:t>
                        </a:r>
                        <a:endParaRPr lang="cs-CZ" sz="1100" dirty="0">
                          <a:effectLst/>
                          <a:ea typeface="Calibri"/>
                          <a:cs typeface="Times New Roman"/>
                        </a:endParaRPr>
                      </a:p>
                    </p:txBody>
                  </p:sp>
                </p:grpSp>
                <p:sp>
                  <p:nvSpPr>
                    <p:cNvPr id="16" name="Zone de texte 1922"/>
                    <p:cNvSpPr txBox="1"/>
                    <p:nvPr/>
                  </p:nvSpPr>
                  <p:spPr>
                    <a:xfrm>
                      <a:off x="3282572" y="1231602"/>
                      <a:ext cx="393700" cy="266700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0" tIns="0" rIns="0" bIns="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400" b="1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[2]</a:t>
                      </a:r>
                      <a:endParaRPr lang="cs-CZ" sz="1100" dirty="0">
                        <a:effectLst/>
                        <a:ea typeface="Calibri"/>
                        <a:cs typeface="Times New Roman"/>
                      </a:endParaRPr>
                    </a:p>
                  </p:txBody>
                </p:sp>
              </p:grpSp>
              <p:sp>
                <p:nvSpPr>
                  <p:cNvPr id="14" name="Zone de texte 1924"/>
                  <p:cNvSpPr txBox="1"/>
                  <p:nvPr/>
                </p:nvSpPr>
                <p:spPr>
                  <a:xfrm>
                    <a:off x="8746325" y="359454"/>
                    <a:ext cx="394133" cy="266701"/>
                  </a:xfrm>
                  <a:prstGeom prst="rect">
                    <a:avLst/>
                  </a:prstGeom>
                  <a:no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0" tIns="0" rIns="0" bIns="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fr-FR" sz="1400" b="1" dirty="0">
                        <a:effectLst/>
                        <a:latin typeface="Arial"/>
                        <a:ea typeface="Calibri"/>
                        <a:cs typeface="Times New Roman"/>
                      </a:rPr>
                      <a:t>[3]</a:t>
                    </a:r>
                    <a:endParaRPr lang="cs-CZ" sz="1100" dirty="0">
                      <a:effectLst/>
                      <a:ea typeface="Calibri"/>
                      <a:cs typeface="Times New Roman"/>
                    </a:endParaRPr>
                  </a:p>
                </p:txBody>
              </p:sp>
            </p:grpSp>
            <p:sp>
              <p:nvSpPr>
                <p:cNvPr id="12" name="Zone de texte 1927"/>
                <p:cNvSpPr txBox="1"/>
                <p:nvPr/>
              </p:nvSpPr>
              <p:spPr>
                <a:xfrm>
                  <a:off x="1016977" y="5062193"/>
                  <a:ext cx="540884" cy="266700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0" tIns="0" rIns="0" bIns="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fr-FR" sz="1400" b="1" dirty="0">
                      <a:effectLst/>
                      <a:latin typeface="Arial"/>
                      <a:ea typeface="Calibri"/>
                      <a:cs typeface="Times New Roman"/>
                    </a:rPr>
                    <a:t>[4]</a:t>
                  </a:r>
                  <a:endParaRPr lang="cs-CZ" sz="1100" dirty="0">
                    <a:effectLst/>
                    <a:ea typeface="Calibri"/>
                    <a:cs typeface="Times New Roman"/>
                  </a:endParaRPr>
                </a:p>
              </p:txBody>
            </p:sp>
          </p:grpSp>
          <p:sp>
            <p:nvSpPr>
              <p:cNvPr id="10" name="Zone de texte 1942"/>
              <p:cNvSpPr txBox="1"/>
              <p:nvPr/>
            </p:nvSpPr>
            <p:spPr>
              <a:xfrm>
                <a:off x="1738710" y="3828831"/>
                <a:ext cx="393700" cy="266700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fr-FR" sz="1400" b="1" dirty="0">
                    <a:effectLst/>
                    <a:latin typeface="Arial"/>
                    <a:ea typeface="Calibri"/>
                    <a:cs typeface="Times New Roman"/>
                  </a:rPr>
                  <a:t>[5]</a:t>
                </a:r>
                <a:endParaRPr lang="cs-CZ" sz="1100" dirty="0">
                  <a:effectLst/>
                  <a:ea typeface="Calibri"/>
                  <a:cs typeface="Times New Roman"/>
                </a:endParaRPr>
              </a:p>
            </p:txBody>
          </p:sp>
        </p:grpSp>
        <p:sp>
          <p:nvSpPr>
            <p:cNvPr id="8" name="Zone de texte 1945"/>
            <p:cNvSpPr txBox="1"/>
            <p:nvPr/>
          </p:nvSpPr>
          <p:spPr>
            <a:xfrm>
              <a:off x="7190316" y="2075632"/>
              <a:ext cx="394133" cy="266701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fr-FR" sz="1400" b="1" dirty="0">
                  <a:effectLst/>
                  <a:latin typeface="Arial"/>
                  <a:ea typeface="Calibri"/>
                  <a:cs typeface="Times New Roman"/>
                </a:rPr>
                <a:t>[6]</a:t>
              </a:r>
              <a:endParaRPr lang="cs-CZ" sz="1100" dirty="0">
                <a:effectLst/>
                <a:ea typeface="Calibri"/>
                <a:cs typeface="Times New Roman"/>
              </a:endParaRPr>
            </a:p>
          </p:txBody>
        </p:sp>
      </p:grpSp>
      <p:sp>
        <p:nvSpPr>
          <p:cNvPr id="5" name="Rectangle 4" descr="gazelle"/>
          <p:cNvSpPr>
            <a:spLocks noChangeAspect="1" noChangeArrowheads="1"/>
          </p:cNvSpPr>
          <p:nvPr/>
        </p:nvSpPr>
        <p:spPr bwMode="auto">
          <a:xfrm>
            <a:off x="187351" y="4437112"/>
            <a:ext cx="810330" cy="1217219"/>
          </a:xfrm>
          <a:prstGeom prst="rect">
            <a:avLst/>
          </a:prstGeom>
          <a:blipFill dpi="0" rotWithShape="1">
            <a:blip r:embed="rId8" cstate="print"/>
            <a:srcRect/>
            <a:stretch>
              <a:fillRect r="-5657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cs-CZ"/>
          </a:p>
        </p:txBody>
      </p:sp>
      <p:sp>
        <p:nvSpPr>
          <p:cNvPr id="6" name="AutoShape 78"/>
          <p:cNvSpPr>
            <a:spLocks noChangeArrowheads="1"/>
          </p:cNvSpPr>
          <p:nvPr/>
        </p:nvSpPr>
        <p:spPr bwMode="auto">
          <a:xfrm>
            <a:off x="550431" y="4113041"/>
            <a:ext cx="1409782" cy="612103"/>
          </a:xfrm>
          <a:prstGeom prst="wedgeEllipseCallout">
            <a:avLst>
              <a:gd name="adj1" fmla="val -24631"/>
              <a:gd name="adj2" fmla="val 104142"/>
            </a:avLst>
          </a:prstGeom>
          <a:solidFill>
            <a:srgbClr val="FFFFFF"/>
          </a:solidFill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fr-FR" sz="1100" dirty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Je cours très vite</a:t>
            </a:r>
            <a:endParaRPr lang="cs-CZ" sz="105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cs-CZ" sz="1100" dirty="0">
              <a:effectLst/>
              <a:latin typeface="Calibri"/>
              <a:ea typeface="Calibri"/>
              <a:cs typeface="Times New Roman"/>
            </a:endParaRPr>
          </a:p>
        </p:txBody>
      </p:sp>
      <p:grpSp>
        <p:nvGrpSpPr>
          <p:cNvPr id="68" name="Groupe 67"/>
          <p:cNvGrpSpPr/>
          <p:nvPr/>
        </p:nvGrpSpPr>
        <p:grpSpPr>
          <a:xfrm>
            <a:off x="107633" y="904763"/>
            <a:ext cx="8887542" cy="5741076"/>
            <a:chOff x="1349084" y="-391891"/>
            <a:chExt cx="12147550" cy="7801217"/>
          </a:xfrm>
        </p:grpSpPr>
        <p:grpSp>
          <p:nvGrpSpPr>
            <p:cNvPr id="70" name="Groupe 69"/>
            <p:cNvGrpSpPr/>
            <p:nvPr/>
          </p:nvGrpSpPr>
          <p:grpSpPr>
            <a:xfrm>
              <a:off x="1349084" y="-391891"/>
              <a:ext cx="12147550" cy="7801217"/>
              <a:chOff x="1349084" y="-391891"/>
              <a:chExt cx="12147550" cy="7801217"/>
            </a:xfrm>
          </p:grpSpPr>
          <p:grpSp>
            <p:nvGrpSpPr>
              <p:cNvPr id="72" name="Groupe 71"/>
              <p:cNvGrpSpPr/>
              <p:nvPr/>
            </p:nvGrpSpPr>
            <p:grpSpPr>
              <a:xfrm>
                <a:off x="1349084" y="-391891"/>
                <a:ext cx="12147550" cy="7801217"/>
                <a:chOff x="1349084" y="-391891"/>
                <a:chExt cx="12147550" cy="7801217"/>
              </a:xfrm>
            </p:grpSpPr>
            <p:grpSp>
              <p:nvGrpSpPr>
                <p:cNvPr id="74" name="Groupe 73"/>
                <p:cNvGrpSpPr/>
                <p:nvPr/>
              </p:nvGrpSpPr>
              <p:grpSpPr>
                <a:xfrm>
                  <a:off x="1349084" y="-391891"/>
                  <a:ext cx="12147550" cy="7801217"/>
                  <a:chOff x="1349084" y="-391891"/>
                  <a:chExt cx="12147550" cy="7801217"/>
                </a:xfrm>
              </p:grpSpPr>
              <p:grpSp>
                <p:nvGrpSpPr>
                  <p:cNvPr id="76" name="Groupe 75"/>
                  <p:cNvGrpSpPr/>
                  <p:nvPr/>
                </p:nvGrpSpPr>
                <p:grpSpPr>
                  <a:xfrm>
                    <a:off x="1349084" y="-391891"/>
                    <a:ext cx="12147550" cy="7801217"/>
                    <a:chOff x="1348740" y="-391992"/>
                    <a:chExt cx="12144462" cy="7803230"/>
                  </a:xfrm>
                </p:grpSpPr>
                <p:grpSp>
                  <p:nvGrpSpPr>
                    <p:cNvPr id="78" name="Groupe 7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1385002" y="1535124"/>
                      <a:ext cx="2108200" cy="2395855"/>
                      <a:chOff x="20604" y="1439"/>
                      <a:chExt cx="3320" cy="3773"/>
                    </a:xfrm>
                  </p:grpSpPr>
                  <p:sp>
                    <p:nvSpPr>
                      <p:cNvPr id="99" name="Rectangle 98" descr="serpent-tire-la-langue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21635" y="3356"/>
                        <a:ext cx="2268" cy="1856"/>
                      </a:xfrm>
                      <a:prstGeom prst="rect">
                        <a:avLst/>
                      </a:prstGeom>
                      <a:blipFill dpi="0" rotWithShape="1">
                        <a:blip r:embed="rId9" cstate="print"/>
                        <a:srcRect/>
                        <a:stretch>
                          <a:fillRect r="-9074"/>
                        </a:stretch>
                      </a:blip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rot="0" vert="horz" wrap="square" lIns="91440" tIns="45720" rIns="91440" bIns="45720" anchor="t" anchorCtr="0" upright="1">
                        <a:noAutofit/>
                      </a:bodyPr>
                      <a:lstStyle/>
                      <a:p>
                        <a:endParaRPr lang="cs-CZ"/>
                      </a:p>
                    </p:txBody>
                  </p:sp>
                  <p:sp>
                    <p:nvSpPr>
                      <p:cNvPr id="100" name="AutoShape 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0604" y="1439"/>
                        <a:ext cx="3320" cy="1608"/>
                      </a:xfrm>
                      <a:prstGeom prst="wedgeEllipseCallout">
                        <a:avLst>
                          <a:gd name="adj1" fmla="val -10449"/>
                          <a:gd name="adj2" fmla="val 82886"/>
                        </a:avLst>
                      </a:prstGeom>
                      <a:solidFill>
                        <a:srgbClr val="FFFFFF"/>
                      </a:solidFill>
                      <a:ln w="9525">
                        <a:solidFill>
                          <a:schemeClr val="accent2">
                            <a:lumMod val="75000"/>
                          </a:schemeClr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rot="0" vert="horz" wrap="square" lIns="91440" tIns="45720" rIns="91440" bIns="45720" anchor="t" anchorCtr="0" upright="1">
                        <a:noAutofit/>
                      </a:bodyPr>
                      <a:lstStyle/>
                      <a:p>
                        <a:pPr algn="ctr"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:r>
                          <a:rPr lang="fr-FR" sz="1100" dirty="0">
                            <a:solidFill>
                              <a:srgbClr val="000000"/>
                            </a:solidFill>
                            <a:latin typeface="Arial"/>
                            <a:ea typeface="Calibri"/>
                            <a:cs typeface="Times New Roman"/>
                          </a:rPr>
                          <a:t>Je rampe et je ne suis pas aimé</a:t>
                        </a:r>
                        <a:endParaRPr lang="cs-CZ" sz="1050" dirty="0">
                          <a:ea typeface="Calibri"/>
                          <a:cs typeface="Times New Roman"/>
                        </a:endParaRPr>
                      </a:p>
                      <a:p>
                        <a:pPr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:endParaRPr lang="cs-CZ" sz="1100" dirty="0">
                          <a:effectLst/>
                          <a:latin typeface="Calibri"/>
                          <a:ea typeface="Calibri"/>
                          <a:cs typeface="Times New Roman"/>
                        </a:endParaRPr>
                      </a:p>
                    </p:txBody>
                  </p:sp>
                </p:grpSp>
                <p:grpSp>
                  <p:nvGrpSpPr>
                    <p:cNvPr id="79" name="Groupe 7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383358" y="-391992"/>
                      <a:ext cx="3507740" cy="2647950"/>
                      <a:chOff x="3776" y="-1432"/>
                      <a:chExt cx="5524" cy="4170"/>
                    </a:xfrm>
                  </p:grpSpPr>
                  <p:sp>
                    <p:nvSpPr>
                      <p:cNvPr id="96" name="Rectangle 95" descr="zebra-6-coloring-page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7282" y="468"/>
                        <a:ext cx="2018" cy="2270"/>
                      </a:xfrm>
                      <a:prstGeom prst="rect">
                        <a:avLst/>
                      </a:prstGeom>
                      <a:blipFill dpi="0" rotWithShape="1">
                        <a:blip r:embed="rId10" cstate="print"/>
                        <a:srcRect/>
                        <a:stretch>
                          <a:fillRect b="-1681"/>
                        </a:stretch>
                      </a:blip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rot="0" vert="horz" wrap="square" lIns="91440" tIns="45720" rIns="91440" bIns="45720" anchor="t" anchorCtr="0" upright="1">
                        <a:noAutofit/>
                      </a:bodyPr>
                      <a:lstStyle/>
                      <a:p>
                        <a:endParaRPr lang="cs-CZ"/>
                      </a:p>
                    </p:txBody>
                  </p:sp>
                  <p:sp>
                    <p:nvSpPr>
                      <p:cNvPr id="97" name="AutoShape 66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776" y="-1432"/>
                        <a:ext cx="4951" cy="1701"/>
                      </a:xfrm>
                      <a:prstGeom prst="wedgeEllipseCallout">
                        <a:avLst>
                          <a:gd name="adj1" fmla="val 20138"/>
                          <a:gd name="adj2" fmla="val 71071"/>
                        </a:avLst>
                      </a:prstGeom>
                      <a:solidFill>
                        <a:srgbClr val="FFFFFF"/>
                      </a:solidFill>
                      <a:ln w="9525">
                        <a:solidFill>
                          <a:schemeClr val="accent2">
                            <a:lumMod val="75000"/>
                          </a:schemeClr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rot="0" vert="horz" wrap="square" lIns="91440" tIns="45720" rIns="91440" bIns="45720" anchor="t" anchorCtr="0" upright="1">
                        <a:noAutofit/>
                      </a:bodyPr>
                      <a:lstStyle/>
                      <a:p>
                        <a:pPr algn="ctr"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:r>
                          <a:rPr lang="fr-FR" sz="1100" dirty="0">
                            <a:solidFill>
                              <a:srgbClr val="000000"/>
                            </a:solidFill>
                            <a:latin typeface="Arial"/>
                            <a:ea typeface="Calibri"/>
                            <a:cs typeface="Times New Roman"/>
                          </a:rPr>
                          <a:t>Je </a:t>
                        </a:r>
                        <a:r>
                          <a:rPr lang="fr-FR" sz="1100" dirty="0" smtClean="0">
                            <a:solidFill>
                              <a:srgbClr val="000000"/>
                            </a:solidFill>
                            <a:latin typeface="Arial"/>
                            <a:ea typeface="Calibri"/>
                            <a:cs typeface="Times New Roman"/>
                          </a:rPr>
                          <a:t>ressemble au cheval et je cours </a:t>
                        </a:r>
                        <a:r>
                          <a:rPr lang="fr-FR" sz="1100" dirty="0">
                            <a:solidFill>
                              <a:srgbClr val="000000"/>
                            </a:solidFill>
                            <a:latin typeface="Arial"/>
                            <a:ea typeface="Calibri"/>
                            <a:cs typeface="Times New Roman"/>
                          </a:rPr>
                          <a:t>très vite</a:t>
                        </a:r>
                        <a:endParaRPr lang="cs-CZ" sz="1050" dirty="0">
                          <a:ea typeface="Calibri"/>
                          <a:cs typeface="Times New Roman"/>
                        </a:endParaRPr>
                      </a:p>
                      <a:p>
                        <a:pPr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:endParaRPr lang="cs-CZ" sz="1100" dirty="0">
                          <a:effectLst/>
                          <a:latin typeface="Calibri"/>
                          <a:ea typeface="Calibri"/>
                          <a:cs typeface="Times New Roman"/>
                        </a:endParaRPr>
                      </a:p>
                    </p:txBody>
                  </p:sp>
                </p:grpSp>
                <p:grpSp>
                  <p:nvGrpSpPr>
                    <p:cNvPr id="80" name="Groupe 7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348740" y="1239520"/>
                      <a:ext cx="2024380" cy="2200910"/>
                      <a:chOff x="4671" y="3959"/>
                      <a:chExt cx="3188" cy="3466"/>
                    </a:xfrm>
                  </p:grpSpPr>
                  <p:sp>
                    <p:nvSpPr>
                      <p:cNvPr id="93" name="Rectangle 92" descr="coloriage-lion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71" y="5406"/>
                        <a:ext cx="2803" cy="2019"/>
                      </a:xfrm>
                      <a:prstGeom prst="rect">
                        <a:avLst/>
                      </a:prstGeom>
                      <a:blipFill dpi="0" rotWithShape="1">
                        <a:blip r:embed="rId11" cstate="print"/>
                        <a:srcRect/>
                        <a:stretch>
                          <a:fillRect r="-1144"/>
                        </a:stretch>
                      </a:blip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rot="0" vert="horz" wrap="square" lIns="91440" tIns="45720" rIns="91440" bIns="45720" anchor="t" anchorCtr="0" upright="1">
                        <a:noAutofit/>
                      </a:bodyPr>
                      <a:lstStyle/>
                      <a:p>
                        <a:endParaRPr lang="cs-CZ"/>
                      </a:p>
                    </p:txBody>
                  </p:sp>
                  <p:sp>
                    <p:nvSpPr>
                      <p:cNvPr id="94" name="AutoShape 7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671" y="3959"/>
                        <a:ext cx="3188" cy="1466"/>
                      </a:xfrm>
                      <a:prstGeom prst="wedgeEllipseCallout">
                        <a:avLst>
                          <a:gd name="adj1" fmla="val 766"/>
                          <a:gd name="adj2" fmla="val 59684"/>
                        </a:avLst>
                      </a:prstGeom>
                      <a:solidFill>
                        <a:srgbClr val="FFFFFF"/>
                      </a:solidFill>
                      <a:ln w="9525">
                        <a:solidFill>
                          <a:schemeClr val="accent2">
                            <a:lumMod val="75000"/>
                          </a:schemeClr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rot="0" vert="horz" wrap="square" lIns="91440" tIns="45720" rIns="91440" bIns="45720" anchor="t" anchorCtr="0" upright="1">
                        <a:noAutofit/>
                      </a:bodyPr>
                      <a:lstStyle/>
                      <a:p>
                        <a:pPr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:r>
                          <a:rPr lang="fr-FR" sz="1100" dirty="0">
                            <a:solidFill>
                              <a:srgbClr val="000000"/>
                            </a:solidFill>
                            <a:latin typeface="Arial"/>
                            <a:ea typeface="Calibri"/>
                            <a:cs typeface="Times New Roman"/>
                          </a:rPr>
                          <a:t>Je suis le roi des animaux </a:t>
                        </a:r>
                        <a:endParaRPr lang="cs-CZ" sz="1050" dirty="0">
                          <a:ea typeface="Calibri"/>
                          <a:cs typeface="Times New Roman"/>
                        </a:endParaRPr>
                      </a:p>
                      <a:p>
                        <a:pPr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:endParaRPr lang="cs-CZ" sz="1100" dirty="0">
                          <a:effectLst/>
                          <a:latin typeface="Calibri"/>
                          <a:ea typeface="Calibri"/>
                          <a:cs typeface="Times New Roman"/>
                        </a:endParaRPr>
                      </a:p>
                    </p:txBody>
                  </p:sp>
                </p:grpSp>
                <p:grpSp>
                  <p:nvGrpSpPr>
                    <p:cNvPr id="81" name="Groupe 8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735633" y="2546131"/>
                      <a:ext cx="3599180" cy="1188720"/>
                      <a:chOff x="8664" y="3087"/>
                      <a:chExt cx="5668" cy="1872"/>
                    </a:xfrm>
                  </p:grpSpPr>
                  <p:sp>
                    <p:nvSpPr>
                      <p:cNvPr id="90" name="Rectangle 89" descr="crocodile-5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11497" y="3087"/>
                        <a:ext cx="2835" cy="1701"/>
                      </a:xfrm>
                      <a:prstGeom prst="rect">
                        <a:avLst/>
                      </a:prstGeom>
                      <a:blipFill dpi="0" rotWithShape="1">
                        <a:blip r:embed="rId12" cstate="print"/>
                        <a:srcRect/>
                        <a:stretch>
                          <a:fillRect r="-418"/>
                        </a:stretch>
                      </a:blip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rot="0" vert="horz" wrap="square" lIns="91440" tIns="45720" rIns="91440" bIns="45720" anchor="t" anchorCtr="0" upright="1">
                        <a:noAutofit/>
                      </a:bodyPr>
                      <a:lstStyle/>
                      <a:p>
                        <a:endParaRPr lang="cs-CZ"/>
                      </a:p>
                    </p:txBody>
                  </p:sp>
                  <p:sp>
                    <p:nvSpPr>
                      <p:cNvPr id="91" name="AutoShape 74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8664" y="3247"/>
                        <a:ext cx="2833" cy="1712"/>
                      </a:xfrm>
                      <a:prstGeom prst="wedgeEllipseCallout">
                        <a:avLst>
                          <a:gd name="adj1" fmla="val 56305"/>
                          <a:gd name="adj2" fmla="val 8384"/>
                        </a:avLst>
                      </a:prstGeom>
                      <a:solidFill>
                        <a:srgbClr val="FFFFFF"/>
                      </a:solidFill>
                      <a:ln w="9525">
                        <a:solidFill>
                          <a:schemeClr val="accent2">
                            <a:lumMod val="75000"/>
                          </a:schemeClr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rot="0" vert="horz" wrap="square" lIns="91440" tIns="45720" rIns="91440" bIns="45720" anchor="t" anchorCtr="0" upright="1">
                        <a:noAutofit/>
                      </a:bodyPr>
                      <a:lstStyle/>
                      <a:p>
                        <a:pPr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:r>
                          <a:rPr lang="fr-FR" sz="1000" dirty="0">
                            <a:solidFill>
                              <a:srgbClr val="000000"/>
                            </a:solidFill>
                            <a:latin typeface="Arial"/>
                            <a:ea typeface="Calibri"/>
                            <a:cs typeface="Times New Roman"/>
                          </a:rPr>
                          <a:t>Je suis un animal préhistorique </a:t>
                        </a:r>
                        <a:endParaRPr lang="cs-CZ" sz="1000" dirty="0">
                          <a:ea typeface="Calibri"/>
                          <a:cs typeface="Times New Roman"/>
                        </a:endParaRPr>
                      </a:p>
                      <a:p>
                        <a:pPr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:endParaRPr lang="cs-CZ" sz="1100" dirty="0">
                          <a:effectLst/>
                          <a:latin typeface="Calibri"/>
                          <a:ea typeface="Calibri"/>
                          <a:cs typeface="Times New Roman"/>
                        </a:endParaRPr>
                      </a:p>
                    </p:txBody>
                  </p:sp>
                </p:grpSp>
                <p:grpSp>
                  <p:nvGrpSpPr>
                    <p:cNvPr id="82" name="Groupe 8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654672" y="5708168"/>
                      <a:ext cx="3856990" cy="1703070"/>
                      <a:chOff x="7640" y="17979"/>
                      <a:chExt cx="6074" cy="2682"/>
                    </a:xfrm>
                  </p:grpSpPr>
                  <p:sp>
                    <p:nvSpPr>
                      <p:cNvPr id="87" name="Rectangle 86" descr="imagesf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H="1">
                        <a:off x="11936" y="17979"/>
                        <a:ext cx="1778" cy="1962"/>
                      </a:xfrm>
                      <a:prstGeom prst="rect">
                        <a:avLst/>
                      </a:prstGeom>
                      <a:blipFill dpi="0" rotWithShape="1">
                        <a:blip r:embed="rId13" cstate="print"/>
                        <a:srcRect/>
                        <a:stretch>
                          <a:fillRect/>
                        </a:stretch>
                      </a:blip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rot="0" vert="horz" wrap="square" lIns="91440" tIns="45720" rIns="91440" bIns="45720" anchor="t" anchorCtr="0" upright="1">
                        <a:noAutofit/>
                      </a:bodyPr>
                      <a:lstStyle/>
                      <a:p>
                        <a:endParaRPr lang="cs-CZ"/>
                      </a:p>
                    </p:txBody>
                  </p:sp>
                  <p:sp>
                    <p:nvSpPr>
                      <p:cNvPr id="88" name="AutoShape 94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7640" y="19026"/>
                        <a:ext cx="3764" cy="1635"/>
                      </a:xfrm>
                      <a:prstGeom prst="wedgeEllipseCallout">
                        <a:avLst>
                          <a:gd name="adj1" fmla="val 85614"/>
                          <a:gd name="adj2" fmla="val -12535"/>
                        </a:avLst>
                      </a:prstGeom>
                      <a:solidFill>
                        <a:srgbClr val="FFFFFF"/>
                      </a:solidFill>
                      <a:ln w="9525">
                        <a:solidFill>
                          <a:schemeClr val="accent2">
                            <a:lumMod val="75000"/>
                          </a:schemeClr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rot="0" vert="horz" wrap="square" lIns="91440" tIns="45720" rIns="91440" bIns="45720" anchor="t" anchorCtr="0" upright="1">
                        <a:noAutofit/>
                      </a:bodyPr>
                      <a:lstStyle/>
                      <a:p>
                        <a:pPr algn="ctr"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:r>
                          <a:rPr lang="fr-FR" sz="1100" dirty="0">
                            <a:solidFill>
                              <a:srgbClr val="000000"/>
                            </a:solidFill>
                            <a:latin typeface="Arial"/>
                            <a:ea typeface="Calibri"/>
                            <a:cs typeface="Times New Roman"/>
                          </a:rPr>
                          <a:t>Je suis très gros et j’adore être dans l’eau</a:t>
                        </a:r>
                        <a:endParaRPr lang="cs-CZ" sz="1050" dirty="0">
                          <a:ea typeface="Calibri"/>
                          <a:cs typeface="Times New Roman"/>
                        </a:endParaRPr>
                      </a:p>
                      <a:p>
                        <a:pPr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:endParaRPr lang="cs-CZ" sz="1100" dirty="0">
                          <a:effectLst/>
                          <a:latin typeface="Calibri"/>
                          <a:ea typeface="Calibri"/>
                          <a:cs typeface="Times New Roman"/>
                        </a:endParaRPr>
                      </a:p>
                    </p:txBody>
                  </p:sp>
                </p:grpSp>
                <p:grpSp>
                  <p:nvGrpSpPr>
                    <p:cNvPr id="83" name="Groupe 8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6534303" y="4269521"/>
                      <a:ext cx="4393565" cy="1793875"/>
                      <a:chOff x="11180" y="20021"/>
                      <a:chExt cx="6919" cy="2825"/>
                    </a:xfrm>
                  </p:grpSpPr>
                  <p:sp>
                    <p:nvSpPr>
                      <p:cNvPr id="84" name="Rectangle 83" descr="normal_elephant-a-colorier-16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15327" y="20578"/>
                        <a:ext cx="2772" cy="2268"/>
                      </a:xfrm>
                      <a:prstGeom prst="rect">
                        <a:avLst/>
                      </a:prstGeom>
                      <a:blipFill dpi="0" rotWithShape="1">
                        <a:blip r:embed="rId14" cstate="print"/>
                        <a:srcRect/>
                        <a:stretch>
                          <a:fillRect b="-22222"/>
                        </a:stretch>
                      </a:blip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rot="0" vert="horz" wrap="square" lIns="91440" tIns="45720" rIns="91440" bIns="45720" anchor="t" anchorCtr="0" upright="1">
                        <a:noAutofit/>
                      </a:bodyPr>
                      <a:lstStyle/>
                      <a:p>
                        <a:endParaRPr lang="cs-CZ"/>
                      </a:p>
                    </p:txBody>
                  </p:sp>
                  <p:sp>
                    <p:nvSpPr>
                      <p:cNvPr id="85" name="AutoShape 10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1180" y="20021"/>
                        <a:ext cx="4147" cy="1691"/>
                      </a:xfrm>
                      <a:prstGeom prst="wedgeEllipseCallout">
                        <a:avLst>
                          <a:gd name="adj1" fmla="val 62775"/>
                          <a:gd name="adj2" fmla="val 82470"/>
                        </a:avLst>
                      </a:prstGeom>
                      <a:solidFill>
                        <a:srgbClr val="FFFFFF"/>
                      </a:solidFill>
                      <a:ln w="9525">
                        <a:solidFill>
                          <a:schemeClr val="accent2">
                            <a:lumMod val="75000"/>
                          </a:schemeClr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rot="0" vert="horz" wrap="square" lIns="91440" tIns="45720" rIns="91440" bIns="45720" anchor="t" anchorCtr="0" upright="1">
                        <a:noAutofit/>
                      </a:bodyPr>
                      <a:lstStyle/>
                      <a:p>
                        <a:pPr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:r>
                          <a:rPr lang="fr-FR" sz="1100" dirty="0">
                            <a:solidFill>
                              <a:srgbClr val="000000"/>
                            </a:solidFill>
                            <a:latin typeface="Arial"/>
                            <a:ea typeface="Calibri"/>
                            <a:cs typeface="Times New Roman"/>
                          </a:rPr>
                          <a:t>J’ai une trompe et des défenses en ivoire</a:t>
                        </a:r>
                        <a:endParaRPr lang="cs-CZ" sz="1050" dirty="0">
                          <a:ea typeface="Calibri"/>
                          <a:cs typeface="Times New Roman"/>
                        </a:endParaRPr>
                      </a:p>
                      <a:p>
                        <a:pPr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:endParaRPr lang="cs-CZ" sz="1100" dirty="0">
                          <a:effectLst/>
                          <a:latin typeface="Calibri"/>
                          <a:ea typeface="Calibri"/>
                          <a:cs typeface="Times New Roman"/>
                        </a:endParaRPr>
                      </a:p>
                    </p:txBody>
                  </p:sp>
                </p:grpSp>
              </p:grpSp>
              <p:sp>
                <p:nvSpPr>
                  <p:cNvPr id="77" name="Zone de texte 1947"/>
                  <p:cNvSpPr txBox="1"/>
                  <p:nvPr/>
                </p:nvSpPr>
                <p:spPr>
                  <a:xfrm>
                    <a:off x="1354586" y="3205000"/>
                    <a:ext cx="393700" cy="266700"/>
                  </a:xfrm>
                  <a:prstGeom prst="rect">
                    <a:avLst/>
                  </a:prstGeom>
                  <a:no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0" tIns="0" rIns="0" bIns="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fr-FR" sz="1400" b="1" dirty="0">
                        <a:effectLst/>
                        <a:latin typeface="Arial"/>
                        <a:ea typeface="Calibri"/>
                        <a:cs typeface="Times New Roman"/>
                      </a:rPr>
                      <a:t>[7]</a:t>
                    </a:r>
                    <a:endParaRPr lang="cs-CZ" sz="1100" dirty="0">
                      <a:effectLst/>
                      <a:ea typeface="Calibri"/>
                      <a:cs typeface="Times New Roman"/>
                    </a:endParaRPr>
                  </a:p>
                </p:txBody>
              </p:sp>
            </p:grpSp>
            <p:sp>
              <p:nvSpPr>
                <p:cNvPr id="75" name="Zone de texte 1948"/>
                <p:cNvSpPr txBox="1"/>
                <p:nvPr/>
              </p:nvSpPr>
              <p:spPr>
                <a:xfrm>
                  <a:off x="11909472" y="3616283"/>
                  <a:ext cx="393700" cy="266700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0" tIns="0" rIns="0" bIns="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fr-FR" sz="1400" b="1" dirty="0">
                      <a:effectLst/>
                      <a:latin typeface="Arial"/>
                      <a:ea typeface="Calibri"/>
                      <a:cs typeface="Times New Roman"/>
                    </a:rPr>
                    <a:t>[9]</a:t>
                  </a:r>
                  <a:endParaRPr lang="cs-CZ" sz="1100" dirty="0">
                    <a:effectLst/>
                    <a:ea typeface="Calibri"/>
                    <a:cs typeface="Times New Roman"/>
                  </a:endParaRPr>
                </a:p>
              </p:txBody>
            </p:sp>
          </p:grpSp>
          <p:sp>
            <p:nvSpPr>
              <p:cNvPr id="73" name="Zone de texte 1949"/>
              <p:cNvSpPr txBox="1"/>
              <p:nvPr/>
            </p:nvSpPr>
            <p:spPr>
              <a:xfrm>
                <a:off x="9247039" y="6191650"/>
                <a:ext cx="393700" cy="266700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fr-FR" sz="1400" b="1" dirty="0">
                    <a:effectLst/>
                    <a:latin typeface="Arial"/>
                    <a:ea typeface="Calibri"/>
                    <a:cs typeface="Times New Roman"/>
                  </a:rPr>
                  <a:t>[8]</a:t>
                </a:r>
                <a:endParaRPr lang="cs-CZ" sz="1100" dirty="0">
                  <a:effectLst/>
                  <a:ea typeface="Calibri"/>
                  <a:cs typeface="Times New Roman"/>
                </a:endParaRPr>
              </a:p>
            </p:txBody>
          </p:sp>
        </p:grpSp>
        <p:sp>
          <p:nvSpPr>
            <p:cNvPr id="71" name="Zone de texte 1950"/>
            <p:cNvSpPr txBox="1"/>
            <p:nvPr/>
          </p:nvSpPr>
          <p:spPr>
            <a:xfrm>
              <a:off x="6406586" y="6599778"/>
              <a:ext cx="617371" cy="396233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fr-FR" sz="1400" b="1" dirty="0">
                  <a:effectLst/>
                  <a:latin typeface="Arial"/>
                  <a:ea typeface="Calibri"/>
                  <a:cs typeface="Times New Roman"/>
                </a:rPr>
                <a:t>[10]</a:t>
              </a:r>
              <a:endParaRPr lang="cs-CZ" sz="1100" dirty="0">
                <a:effectLst/>
                <a:ea typeface="Calibri"/>
                <a:cs typeface="Times New Roman"/>
              </a:endParaRPr>
            </a:p>
          </p:txBody>
        </p:sp>
      </p:grpSp>
      <p:sp>
        <p:nvSpPr>
          <p:cNvPr id="69" name="Zone de texte 2029"/>
          <p:cNvSpPr txBox="1"/>
          <p:nvPr/>
        </p:nvSpPr>
        <p:spPr>
          <a:xfrm>
            <a:off x="3826341" y="3865323"/>
            <a:ext cx="320801" cy="224277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fr-FR" sz="1400" b="1" dirty="0">
                <a:effectLst/>
                <a:latin typeface="Arial"/>
                <a:ea typeface="Calibri"/>
                <a:cs typeface="Times New Roman"/>
              </a:rPr>
              <a:t>[</a:t>
            </a:r>
            <a:r>
              <a:rPr lang="fr-FR" sz="1400" b="1" dirty="0" smtClean="0">
                <a:effectLst/>
                <a:latin typeface="Arial"/>
                <a:ea typeface="Calibri"/>
                <a:cs typeface="Times New Roman"/>
              </a:rPr>
              <a:t>1</a:t>
            </a:r>
            <a:r>
              <a:rPr lang="cs-CZ" sz="1400" b="1" dirty="0" smtClean="0">
                <a:latin typeface="Arial"/>
                <a:ea typeface="Calibri"/>
                <a:cs typeface="Times New Roman"/>
              </a:rPr>
              <a:t>1</a:t>
            </a:r>
            <a:r>
              <a:rPr lang="fr-FR" sz="1400" b="1" dirty="0" smtClean="0">
                <a:latin typeface="Arial"/>
                <a:ea typeface="Calibri"/>
                <a:cs typeface="Times New Roman"/>
              </a:rPr>
              <a:t>]</a:t>
            </a:r>
            <a:endParaRPr lang="cs-CZ" sz="1000" dirty="0">
              <a:ea typeface="Calibri"/>
              <a:cs typeface="Times New Roman"/>
            </a:endParaRPr>
          </a:p>
        </p:txBody>
      </p:sp>
      <p:sp>
        <p:nvSpPr>
          <p:cNvPr id="67" name="Zone de texte 2081"/>
          <p:cNvSpPr txBox="1"/>
          <p:nvPr/>
        </p:nvSpPr>
        <p:spPr>
          <a:xfrm>
            <a:off x="1622669" y="2675888"/>
            <a:ext cx="357043" cy="195805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fr-FR" sz="1400" b="1" dirty="0">
                <a:effectLst/>
                <a:latin typeface="Arial"/>
                <a:ea typeface="Calibri"/>
                <a:cs typeface="Times New Roman"/>
              </a:rPr>
              <a:t>[12]</a:t>
            </a:r>
            <a:endParaRPr lang="cs-CZ" sz="1100" dirty="0">
              <a:effectLst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2094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TextovéPole 4"/>
          <p:cNvSpPr txBox="1">
            <a:spLocks noChangeArrowheads="1"/>
          </p:cNvSpPr>
          <p:nvPr/>
        </p:nvSpPr>
        <p:spPr bwMode="auto">
          <a:xfrm>
            <a:off x="0" y="142852"/>
            <a:ext cx="8686105" cy="2452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296" tIns="41148" rIns="82296" bIns="4114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pl-PL" altLang="cs-CZ" sz="1400" b="1" dirty="0">
                <a:solidFill>
                  <a:srgbClr val="000000"/>
                </a:solidFill>
                <a:latin typeface="Arial - 20"/>
              </a:rPr>
              <a:t>Seznam použité literatury a </a:t>
            </a:r>
            <a:r>
              <a:rPr lang="pl-PL" altLang="cs-CZ" sz="1400" b="1" dirty="0" smtClean="0">
                <a:solidFill>
                  <a:srgbClr val="000000"/>
                </a:solidFill>
                <a:latin typeface="Arial - 20"/>
              </a:rPr>
              <a:t>pramenů:</a:t>
            </a:r>
          </a:p>
          <a:p>
            <a:r>
              <a:rPr lang="cs-CZ" sz="1050" u="sng" dirty="0" smtClean="0">
                <a:hlinkClick r:id="rId2"/>
              </a:rPr>
              <a:t>http</a:t>
            </a:r>
            <a:r>
              <a:rPr lang="cs-CZ" sz="1050" u="sng" dirty="0">
                <a:hlinkClick r:id="rId2"/>
              </a:rPr>
              <a:t>://valeska.v.a.pic.centerblog.net/4tw1aqqq.jpg</a:t>
            </a:r>
            <a:endParaRPr lang="cs-CZ" sz="1050" dirty="0"/>
          </a:p>
          <a:p>
            <a:r>
              <a:rPr lang="cs-CZ" sz="1050" u="sng" dirty="0">
                <a:hlinkClick r:id="rId3"/>
              </a:rPr>
              <a:t>http://www.mescoloriages.com/coloriages/animaux/dans%20la%20savane/rhinoceros/thumbnails/rhinoceros_009.gif</a:t>
            </a:r>
            <a:endParaRPr lang="cs-CZ" sz="1050" dirty="0"/>
          </a:p>
          <a:p>
            <a:r>
              <a:rPr lang="cs-CZ" sz="1050" u="sng" dirty="0">
                <a:hlinkClick r:id="rId4"/>
              </a:rPr>
              <a:t>http://www.coloriages.fr/coloriages/coloriage-vautour.jpg</a:t>
            </a:r>
            <a:endParaRPr lang="cs-CZ" sz="1050" dirty="0"/>
          </a:p>
          <a:p>
            <a:r>
              <a:rPr lang="cs-CZ" sz="1050" u="sng" dirty="0">
                <a:hlinkClick r:id="rId5"/>
              </a:rPr>
              <a:t>http://www.gifgratis.net/immagini/disegni/animaux_seuls/gazelle.jpg</a:t>
            </a:r>
            <a:endParaRPr lang="cs-CZ" sz="1050" dirty="0"/>
          </a:p>
          <a:p>
            <a:r>
              <a:rPr lang="cs-CZ" sz="1050" u="sng" dirty="0">
                <a:hlinkClick r:id="rId6"/>
              </a:rPr>
              <a:t>http://www.hugolescargot.com/main/albums_images/5856.gif</a:t>
            </a:r>
            <a:endParaRPr lang="cs-CZ" sz="1050" dirty="0"/>
          </a:p>
          <a:p>
            <a:r>
              <a:rPr lang="cs-CZ" sz="1050" u="sng" dirty="0">
                <a:hlinkClick r:id="rId7"/>
              </a:rPr>
              <a:t>http://www.coloriage-dessin.com/coloriage_img/coloriage-girafe-1229877128.jpg</a:t>
            </a:r>
            <a:endParaRPr lang="cs-CZ" sz="1050" dirty="0"/>
          </a:p>
          <a:p>
            <a:r>
              <a:rPr lang="cs-CZ" sz="1050" u="sng" dirty="0">
                <a:hlinkClick r:id="rId8"/>
              </a:rPr>
              <a:t>http://lol.net/coloriage/coloriage/mini/coloriage-lion.jpg</a:t>
            </a:r>
            <a:endParaRPr lang="cs-CZ" sz="1050" dirty="0"/>
          </a:p>
          <a:p>
            <a:r>
              <a:rPr lang="cs-CZ" sz="1050" u="sng" dirty="0">
                <a:hlinkClick r:id="rId9"/>
              </a:rPr>
              <a:t>http://www.mescoloriages.com/coloriages/animaux/elephants/elephants%202/thumbnails/elephants_2_048.gif</a:t>
            </a:r>
            <a:endParaRPr lang="cs-CZ" sz="1050" dirty="0"/>
          </a:p>
          <a:p>
            <a:r>
              <a:rPr lang="cs-CZ" sz="1050" u="sng" dirty="0">
                <a:hlinkClick r:id="rId10"/>
              </a:rPr>
              <a:t>http://www.greluche.info/coloriage/Serpent/serpent-tire-la-langue.gif</a:t>
            </a:r>
            <a:endParaRPr lang="cs-CZ" sz="1050" dirty="0"/>
          </a:p>
          <a:p>
            <a:r>
              <a:rPr lang="cs-CZ" sz="1050" u="sng" dirty="0">
                <a:hlinkClick r:id="rId11"/>
              </a:rPr>
              <a:t>http://www.hugolescargot.com/main/albums_images/5639.gif</a:t>
            </a:r>
            <a:endParaRPr lang="cs-CZ" sz="1050" dirty="0"/>
          </a:p>
          <a:p>
            <a:r>
              <a:rPr lang="cs-CZ" sz="1050" u="sng" dirty="0">
                <a:hlinkClick r:id="rId12"/>
              </a:rPr>
              <a:t>http://www.coloriagea.com/coloriage-animaux/coloriage-crocodile-2.gif</a:t>
            </a:r>
            <a:endParaRPr lang="cs-CZ" sz="1050" dirty="0"/>
          </a:p>
          <a:p>
            <a:r>
              <a:rPr lang="cs-CZ" sz="1050" u="sng" dirty="0">
                <a:hlinkClick r:id="rId13"/>
              </a:rPr>
              <a:t>http://t1.gstatic.com/images?q=tbn:ANd9GcQbWZU1Pr-XLeaSDbuSr9dSiBJEKgqF9kfNARnb0GO-IKedmLpjWbwVBQSJ</a:t>
            </a:r>
            <a:endParaRPr lang="fr-FR" sz="1050" dirty="0">
              <a:solidFill>
                <a:srgbClr val="000000"/>
              </a:solidFill>
              <a:latin typeface="Arial - 16"/>
            </a:endParaRPr>
          </a:p>
          <a:p>
            <a:pPr eaLnBrk="1" hangingPunct="1"/>
            <a:endParaRPr lang="cs-CZ" altLang="cs-CZ" sz="1400" b="1" dirty="0">
              <a:solidFill>
                <a:srgbClr val="000000"/>
              </a:solidFill>
              <a:latin typeface="Arial - 20"/>
            </a:endParaRPr>
          </a:p>
        </p:txBody>
      </p:sp>
      <p:sp>
        <p:nvSpPr>
          <p:cNvPr id="9221" name="TextovéPole 5"/>
          <p:cNvSpPr txBox="1">
            <a:spLocks noChangeArrowheads="1"/>
          </p:cNvSpPr>
          <p:nvPr/>
        </p:nvSpPr>
        <p:spPr bwMode="auto">
          <a:xfrm>
            <a:off x="628650" y="514350"/>
            <a:ext cx="8047038" cy="421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cs-CZ" altLang="cs-CZ" sz="1100" dirty="0" smtClean="0"/>
          </a:p>
          <a:p>
            <a:pPr eaLnBrk="1" hangingPunct="1"/>
            <a:endParaRPr lang="fr-FR" altLang="cs-CZ" sz="1100" dirty="0"/>
          </a:p>
        </p:txBody>
      </p:sp>
      <p:sp>
        <p:nvSpPr>
          <p:cNvPr id="7" name="TextovéPole 2"/>
          <p:cNvSpPr txBox="1">
            <a:spLocks noChangeArrowheads="1"/>
          </p:cNvSpPr>
          <p:nvPr/>
        </p:nvSpPr>
        <p:spPr bwMode="auto">
          <a:xfrm>
            <a:off x="2571750" y="3714750"/>
            <a:ext cx="3565525" cy="76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/>
            <a:r>
              <a:rPr lang="cs-CZ" altLang="cs-CZ" sz="1100" dirty="0">
                <a:solidFill>
                  <a:srgbClr val="000000"/>
                </a:solidFill>
                <a:latin typeface="Arial - 16"/>
              </a:rPr>
              <a:t>                        Autor: </a:t>
            </a:r>
            <a:r>
              <a:rPr lang="cs-CZ" altLang="cs-CZ" sz="1100" dirty="0" smtClean="0">
                <a:solidFill>
                  <a:srgbClr val="000000"/>
                </a:solidFill>
                <a:latin typeface="Arial - 16"/>
              </a:rPr>
              <a:t>Mgr.</a:t>
            </a:r>
            <a:r>
              <a:rPr lang="fr-FR" altLang="cs-CZ" sz="1100" dirty="0" smtClean="0">
                <a:solidFill>
                  <a:srgbClr val="000000"/>
                </a:solidFill>
                <a:latin typeface="Arial - 16"/>
              </a:rPr>
              <a:t> Stéphane Castagnier</a:t>
            </a:r>
            <a:endParaRPr lang="cs-CZ" altLang="cs-CZ" sz="1100" dirty="0">
              <a:solidFill>
                <a:srgbClr val="000000"/>
              </a:solidFill>
              <a:latin typeface="Arial - 16"/>
            </a:endParaRPr>
          </a:p>
          <a:p>
            <a:pPr algn="ctr" eaLnBrk="1" hangingPunct="1"/>
            <a:r>
              <a:rPr lang="cs-CZ" altLang="cs-CZ" sz="1100" dirty="0">
                <a:solidFill>
                  <a:srgbClr val="000000"/>
                </a:solidFill>
                <a:latin typeface="Arial - 16"/>
              </a:rPr>
              <a:t>Gymnázium Pierra de Coubertina, Tábor</a:t>
            </a:r>
          </a:p>
          <a:p>
            <a:pPr algn="ctr" eaLnBrk="1" hangingPunct="1"/>
            <a:r>
              <a:rPr lang="fr-FR" altLang="cs-CZ" sz="1100" dirty="0" err="1" smtClean="0">
                <a:solidFill>
                  <a:srgbClr val="000000"/>
                </a:solidFill>
                <a:latin typeface="Arial - 16"/>
              </a:rPr>
              <a:t>scastagnier</a:t>
            </a:r>
            <a:r>
              <a:rPr lang="cs-CZ" altLang="cs-CZ" sz="1100" dirty="0" smtClean="0">
                <a:solidFill>
                  <a:srgbClr val="000000"/>
                </a:solidFill>
                <a:latin typeface="Arial - 16"/>
              </a:rPr>
              <a:t>@gymta.cz</a:t>
            </a:r>
            <a:endParaRPr lang="cs-CZ" altLang="cs-CZ" sz="1100" dirty="0">
              <a:solidFill>
                <a:srgbClr val="000000"/>
              </a:solidFill>
              <a:latin typeface="Arial - 16"/>
            </a:endParaRPr>
          </a:p>
          <a:p>
            <a:pPr algn="ctr" eaLnBrk="1" hangingPunct="1"/>
            <a:r>
              <a:rPr lang="fr-FR" altLang="cs-CZ" sz="1100" dirty="0" err="1" smtClean="0">
                <a:solidFill>
                  <a:srgbClr val="000000"/>
                </a:solidFill>
                <a:latin typeface="Arial - 16"/>
              </a:rPr>
              <a:t>Listopad</a:t>
            </a:r>
            <a:r>
              <a:rPr lang="fr-FR" altLang="cs-CZ" sz="1100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altLang="cs-CZ" sz="1100" dirty="0" smtClean="0">
                <a:solidFill>
                  <a:srgbClr val="000000"/>
                </a:solidFill>
                <a:latin typeface="Arial - 16"/>
              </a:rPr>
              <a:t>2013</a:t>
            </a:r>
            <a:endParaRPr lang="cs-CZ" altLang="cs-CZ" sz="1100" dirty="0">
              <a:solidFill>
                <a:srgbClr val="000000"/>
              </a:solidFill>
              <a:latin typeface="Arial - 16"/>
            </a:endParaRPr>
          </a:p>
        </p:txBody>
      </p:sp>
    </p:spTree>
    <p:extLst>
      <p:ext uri="{BB962C8B-B14F-4D97-AF65-F5344CB8AC3E}">
        <p14:creationId xmlns:p14="http://schemas.microsoft.com/office/powerpoint/2010/main" val="3229736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apitaux">
  <a:themeElements>
    <a:clrScheme name="Capitaux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Capitaux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apitaux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361</TotalTime>
  <Words>505</Words>
  <Application>Microsoft Office PowerPoint</Application>
  <PresentationFormat>Předvádění na obrazovce (4:3)</PresentationFormat>
  <Paragraphs>126</Paragraphs>
  <Slides>6</Slides>
  <Notes>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7" baseType="lpstr">
      <vt:lpstr>Capitaux</vt:lpstr>
      <vt:lpstr>Prezentace aplikace PowerPoint</vt:lpstr>
      <vt:lpstr>Associe à chaque dessin le nom d’un animal et sa principale caractéristique</vt:lpstr>
      <vt:lpstr>Prezentace aplikace PowerPoint</vt:lpstr>
      <vt:lpstr>Correction </vt:lpstr>
      <vt:lpstr>Prezentace aplikace PowerPoint</vt:lpstr>
      <vt:lpstr>Prezentace aplikace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Ecrire une carte postale</dc:title>
  <dc:creator>Stephane</dc:creator>
  <cp:lastModifiedBy>hchotovinska</cp:lastModifiedBy>
  <cp:revision>40</cp:revision>
  <dcterms:created xsi:type="dcterms:W3CDTF">2013-11-04T07:34:28Z</dcterms:created>
  <dcterms:modified xsi:type="dcterms:W3CDTF">2014-06-10T11:00:57Z</dcterms:modified>
</cp:coreProperties>
</file>