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8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E9C164E-F0AD-419C-BEAA-DC82F3FE7D66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C04A93-1AC1-4C56-BA5F-12056AE522F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                Projekt: Inovace vybavení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7" y="1893888"/>
            <a:ext cx="3889127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Předmět: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seminář z občanského a společenskovědního 	základu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331788" y="240188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19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 dirty="0" smtClean="0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  <a:endParaRPr lang="cs-CZ" sz="1100" b="1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České filosofické myšlení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4932040" y="2359725"/>
            <a:ext cx="162242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ročník: čtvrtý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32_OSZ_3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4. C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23. 10.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8853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Jan Patočka</a:t>
            </a:r>
            <a:br>
              <a:rPr lang="cs-CZ" dirty="0" smtClean="0"/>
            </a:br>
            <a:r>
              <a:rPr lang="cs-CZ" dirty="0" smtClean="0"/>
              <a:t>(1907-1977)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 smtClean="0"/>
              <a:t>filosof, žák </a:t>
            </a:r>
            <a:r>
              <a:rPr lang="cs-CZ" dirty="0" err="1" smtClean="0"/>
              <a:t>Husserla</a:t>
            </a:r>
            <a:r>
              <a:rPr lang="cs-CZ" dirty="0" smtClean="0"/>
              <a:t> a </a:t>
            </a:r>
            <a:r>
              <a:rPr lang="cs-CZ" dirty="0" err="1" smtClean="0"/>
              <a:t>Heideggera</a:t>
            </a:r>
            <a:r>
              <a:rPr lang="cs-CZ" dirty="0" smtClean="0"/>
              <a:t>, jedním z prvních mluvčí Charty 77, zemřel na následky výslechu </a:t>
            </a:r>
            <a:r>
              <a:rPr lang="cs-CZ" dirty="0" err="1" smtClean="0"/>
              <a:t>StB</a:t>
            </a:r>
            <a:r>
              <a:rPr lang="cs-CZ" dirty="0" smtClean="0"/>
              <a:t>.</a:t>
            </a:r>
          </a:p>
          <a:p>
            <a:r>
              <a:rPr lang="cs-CZ" u="sng" dirty="0" smtClean="0"/>
              <a:t>Přirozený svět jako filosofický problém</a:t>
            </a:r>
            <a:r>
              <a:rPr lang="cs-CZ" dirty="0" smtClean="0"/>
              <a:t> (1936)</a:t>
            </a:r>
          </a:p>
          <a:p>
            <a:r>
              <a:rPr lang="cs-CZ" dirty="0" smtClean="0"/>
              <a:t>pojetí existence člověka jako </a:t>
            </a:r>
            <a:r>
              <a:rPr lang="cs-CZ" dirty="0" err="1" smtClean="0"/>
              <a:t>trojpohybu</a:t>
            </a:r>
            <a:r>
              <a:rPr lang="cs-CZ" dirty="0" smtClean="0"/>
              <a:t>, tři pohyby lidského života</a:t>
            </a:r>
          </a:p>
          <a:p>
            <a:r>
              <a:rPr lang="cs-CZ" dirty="0" smtClean="0"/>
              <a:t>pohyb zakotvení</a:t>
            </a:r>
          </a:p>
          <a:p>
            <a:r>
              <a:rPr lang="cs-CZ" dirty="0" smtClean="0"/>
              <a:t>pohyb </a:t>
            </a:r>
            <a:r>
              <a:rPr lang="cs-CZ" dirty="0" err="1" smtClean="0"/>
              <a:t>sebeprodloužení</a:t>
            </a:r>
            <a:endParaRPr lang="cs-CZ" dirty="0" smtClean="0"/>
          </a:p>
          <a:p>
            <a:r>
              <a:rPr lang="cs-CZ" dirty="0" smtClean="0"/>
              <a:t>pohyb průlomu či vlastního </a:t>
            </a:r>
            <a:r>
              <a:rPr lang="cs-CZ" dirty="0" err="1" smtClean="0"/>
              <a:t>sebepochopení</a:t>
            </a:r>
            <a:endParaRPr lang="cs-CZ" dirty="0" smtClean="0"/>
          </a:p>
          <a:p>
            <a:r>
              <a:rPr lang="cs-CZ" u="sng" dirty="0" smtClean="0"/>
              <a:t>Kacířské eseje o filozofii dějin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88357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Milan Machovec</a:t>
            </a:r>
            <a:br>
              <a:rPr lang="cs-CZ" dirty="0" smtClean="0"/>
            </a:br>
            <a:r>
              <a:rPr lang="cs-CZ" dirty="0" smtClean="0"/>
              <a:t>(1925-2003)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marxistická východiska </a:t>
            </a:r>
            <a:r>
              <a:rPr lang="cs-CZ" dirty="0"/>
              <a:t>– sbližování </a:t>
            </a:r>
            <a:r>
              <a:rPr lang="cs-CZ" dirty="0" smtClean="0"/>
              <a:t>marxismu, </a:t>
            </a:r>
            <a:r>
              <a:rPr lang="cs-CZ" dirty="0"/>
              <a:t>moderní filosofie a náboženství</a:t>
            </a:r>
          </a:p>
          <a:p>
            <a:r>
              <a:rPr lang="cs-CZ" u="sng" dirty="0" smtClean="0"/>
              <a:t>Ježíš </a:t>
            </a:r>
            <a:r>
              <a:rPr lang="cs-CZ" u="sng" dirty="0"/>
              <a:t>pro moderního člověka</a:t>
            </a:r>
            <a:r>
              <a:rPr lang="cs-CZ" dirty="0"/>
              <a:t> – rozlišuje postavu Ježíše a postavu Krista</a:t>
            </a:r>
          </a:p>
          <a:p>
            <a:r>
              <a:rPr lang="cs-CZ" dirty="0" smtClean="0"/>
              <a:t>Ježíš </a:t>
            </a:r>
            <a:r>
              <a:rPr lang="cs-CZ" dirty="0"/>
              <a:t>– skutečná historická osobnost výjimečných morálních kvalit, jeho příklad stojí za pozornost a za následování, inspiraci</a:t>
            </a:r>
          </a:p>
          <a:p>
            <a:r>
              <a:rPr lang="cs-CZ" dirty="0" smtClean="0"/>
              <a:t>např</a:t>
            </a:r>
            <a:r>
              <a:rPr lang="cs-CZ" dirty="0"/>
              <a:t>. Ježíšovo pojetí lásky – nic sentimentálního, radikální požadavek na tu dobu, na člověka vůbec</a:t>
            </a:r>
          </a:p>
          <a:p>
            <a:r>
              <a:rPr lang="cs-CZ" dirty="0" smtClean="0"/>
              <a:t>Kristus </a:t>
            </a:r>
            <a:r>
              <a:rPr lang="cs-CZ" dirty="0"/>
              <a:t>– křesťanská verze Ježíše </a:t>
            </a:r>
          </a:p>
          <a:p>
            <a:r>
              <a:rPr lang="cs-CZ" dirty="0" smtClean="0"/>
              <a:t>ukazuje</a:t>
            </a:r>
            <a:r>
              <a:rPr lang="cs-CZ" dirty="0"/>
              <a:t>, jak překlady (už Septuaginta a Vulgáta, ale i překlad kralický) posunuly původní význam Ježíšových výroků i učení apoštolů</a:t>
            </a:r>
          </a:p>
          <a:p>
            <a:r>
              <a:rPr lang="cs-CZ" dirty="0" smtClean="0"/>
              <a:t>pokouší </a:t>
            </a:r>
            <a:r>
              <a:rPr lang="cs-CZ" dirty="0"/>
              <a:t>se na základě znalostí té doby rekonstruovat smysl Ježíšova učení</a:t>
            </a:r>
          </a:p>
          <a:p>
            <a:r>
              <a:rPr lang="cs-CZ" i="1" u="sng" dirty="0" smtClean="0"/>
              <a:t>Filosofie </a:t>
            </a:r>
            <a:r>
              <a:rPr lang="cs-CZ" i="1" u="sng" dirty="0"/>
              <a:t>tváří v tvář zániku</a:t>
            </a:r>
            <a:r>
              <a:rPr lang="cs-CZ" dirty="0"/>
              <a:t> – kap. </a:t>
            </a:r>
            <a:r>
              <a:rPr lang="cs-CZ" u="sng" dirty="0"/>
              <a:t>Lidstvo by mělo prohlubovat ženskou složku (aby odvrátilo zánik)</a:t>
            </a:r>
          </a:p>
          <a:p>
            <a:r>
              <a:rPr lang="cs-CZ" dirty="0"/>
              <a:t>- vypočítává nedokonalosti, nedostatky žen – fyzické i psychické indispozice (mateřství – odvádí od výkonu, záliba v nicotnostech, snížená schopnost řídit) – žena není stvořena „pro výkon“  = žena neschopná (vulgárně) = neschopná zničit planetu</a:t>
            </a:r>
          </a:p>
        </p:txBody>
      </p:sp>
    </p:spTree>
    <p:extLst>
      <p:ext uri="{BB962C8B-B14F-4D97-AF65-F5344CB8AC3E}">
        <p14:creationId xmlns:p14="http://schemas.microsoft.com/office/powerpoint/2010/main" val="204636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980728"/>
            <a:ext cx="9144000" cy="514543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	Literatura, zdroje:</a:t>
            </a:r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	Havránek, </a:t>
            </a:r>
            <a:r>
              <a:rPr lang="cs-CZ" dirty="0"/>
              <a:t>B., </a:t>
            </a:r>
            <a:r>
              <a:rPr lang="cs-CZ" dirty="0" smtClean="0"/>
              <a:t>Hrabák, </a:t>
            </a:r>
            <a:r>
              <a:rPr lang="cs-CZ" dirty="0"/>
              <a:t>J. </a:t>
            </a:r>
            <a:r>
              <a:rPr lang="cs-CZ" dirty="0" smtClean="0"/>
              <a:t>a kol. </a:t>
            </a:r>
            <a:r>
              <a:rPr lang="cs-CZ" i="1" dirty="0"/>
              <a:t>Výbor z literatury doby husitské </a:t>
            </a:r>
            <a:r>
              <a:rPr lang="cs-CZ" i="1" dirty="0" smtClean="0"/>
              <a:t>I</a:t>
            </a:r>
          </a:p>
          <a:p>
            <a:pPr marL="0" indent="0">
              <a:buNone/>
            </a:pPr>
            <a:r>
              <a:rPr lang="cs-CZ" i="1" dirty="0"/>
              <a:t>	</a:t>
            </a:r>
            <a:r>
              <a:rPr lang="cs-CZ" i="1" dirty="0" smtClean="0"/>
              <a:t> a </a:t>
            </a:r>
            <a:r>
              <a:rPr lang="cs-CZ" i="1" dirty="0"/>
              <a:t>II.</a:t>
            </a:r>
            <a:r>
              <a:rPr lang="cs-CZ" dirty="0"/>
              <a:t> </a:t>
            </a:r>
            <a:r>
              <a:rPr lang="cs-CZ" dirty="0" smtClean="0"/>
              <a:t>Praha: Nakladatelství </a:t>
            </a:r>
            <a:r>
              <a:rPr lang="cs-CZ" dirty="0"/>
              <a:t>Československé akademie </a:t>
            </a:r>
            <a:r>
              <a:rPr lang="cs-CZ" dirty="0" smtClean="0"/>
              <a:t>věd, </a:t>
            </a:r>
            <a:r>
              <a:rPr lang="cs-CZ" dirty="0"/>
              <a:t>1963</a:t>
            </a:r>
          </a:p>
          <a:p>
            <a:pPr marL="0" indent="0">
              <a:buNone/>
            </a:pPr>
            <a:r>
              <a:rPr lang="cs-CZ" dirty="0" smtClean="0"/>
              <a:t>	Chelčický, </a:t>
            </a:r>
            <a:r>
              <a:rPr lang="cs-CZ" dirty="0"/>
              <a:t>P. </a:t>
            </a:r>
            <a:r>
              <a:rPr lang="cs-CZ" i="1" dirty="0"/>
              <a:t>O boji duchovním a O trojím lidu.</a:t>
            </a:r>
            <a:r>
              <a:rPr lang="cs-CZ" dirty="0"/>
              <a:t> Praha: J. Otto</a:t>
            </a:r>
            <a:r>
              <a:rPr lang="cs-CZ" dirty="0" smtClean="0"/>
              <a:t>,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 </a:t>
            </a:r>
            <a:r>
              <a:rPr lang="cs-CZ" dirty="0"/>
              <a:t>bez vročení</a:t>
            </a:r>
          </a:p>
          <a:p>
            <a:pPr marL="0" indent="0">
              <a:buNone/>
            </a:pPr>
            <a:r>
              <a:rPr lang="cs-CZ" dirty="0" smtClean="0"/>
              <a:t>	Komenský, </a:t>
            </a:r>
            <a:r>
              <a:rPr lang="cs-CZ" dirty="0"/>
              <a:t>J. A. </a:t>
            </a:r>
            <a:r>
              <a:rPr lang="cs-CZ" i="1" dirty="0"/>
              <a:t>Labyrint světa a ráj srdce. </a:t>
            </a:r>
            <a:r>
              <a:rPr lang="cs-CZ" dirty="0"/>
              <a:t>Praha: Kvasnička </a:t>
            </a:r>
            <a:r>
              <a:rPr lang="cs-CZ" dirty="0" smtClean="0"/>
              <a:t>a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 Hampl, </a:t>
            </a:r>
            <a:r>
              <a:rPr lang="cs-CZ" dirty="0"/>
              <a:t>1938</a:t>
            </a:r>
          </a:p>
          <a:p>
            <a:pPr marL="0" indent="0">
              <a:buNone/>
            </a:pPr>
            <a:r>
              <a:rPr lang="cs-CZ" dirty="0" smtClean="0"/>
              <a:t>	Machovec, </a:t>
            </a:r>
            <a:r>
              <a:rPr lang="cs-CZ" dirty="0"/>
              <a:t>M. </a:t>
            </a:r>
            <a:r>
              <a:rPr lang="cs-CZ" i="1" dirty="0"/>
              <a:t>Filosofie tváří v tvář zániku.</a:t>
            </a:r>
            <a:r>
              <a:rPr lang="cs-CZ" dirty="0"/>
              <a:t> </a:t>
            </a:r>
            <a:r>
              <a:rPr lang="cs-CZ" dirty="0" smtClean="0"/>
              <a:t>Brno: Zvláštní vydání…,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 1998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	Machovec, </a:t>
            </a:r>
            <a:r>
              <a:rPr lang="cs-CZ" dirty="0"/>
              <a:t>M. </a:t>
            </a:r>
            <a:r>
              <a:rPr lang="cs-CZ" i="1" dirty="0"/>
              <a:t>Ježíš pro moderního člověka.</a:t>
            </a:r>
            <a:r>
              <a:rPr lang="cs-CZ" dirty="0"/>
              <a:t> Praha</a:t>
            </a:r>
            <a:r>
              <a:rPr lang="cs-CZ" dirty="0" smtClean="0"/>
              <a:t>: Orbis, 1990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	Palacký, </a:t>
            </a:r>
            <a:r>
              <a:rPr lang="cs-CZ" dirty="0"/>
              <a:t>F. </a:t>
            </a:r>
            <a:r>
              <a:rPr lang="cs-CZ" i="1" dirty="0"/>
              <a:t>Dějiny národu českého v Čechách a na Moravě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 </a:t>
            </a:r>
            <a:r>
              <a:rPr lang="cs-CZ" dirty="0"/>
              <a:t>Praha: L. Mazáč, 1939</a:t>
            </a:r>
          </a:p>
          <a:p>
            <a:pPr marL="0" indent="0">
              <a:buNone/>
            </a:pPr>
            <a:r>
              <a:rPr lang="cs-CZ" dirty="0" smtClean="0"/>
              <a:t>	Putna, </a:t>
            </a:r>
            <a:r>
              <a:rPr lang="cs-CZ" dirty="0"/>
              <a:t>M. C. </a:t>
            </a:r>
            <a:r>
              <a:rPr lang="cs-CZ" i="1" dirty="0"/>
              <a:t>Česká katolická literatura 1848-1918. </a:t>
            </a:r>
            <a:r>
              <a:rPr lang="cs-CZ" dirty="0"/>
              <a:t>Praha: </a:t>
            </a:r>
            <a:r>
              <a:rPr lang="cs-CZ" dirty="0" err="1" smtClean="0"/>
              <a:t>Torst</a:t>
            </a:r>
            <a:r>
              <a:rPr lang="cs-CZ" dirty="0" smtClean="0"/>
              <a:t>,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 </a:t>
            </a:r>
            <a:r>
              <a:rPr lang="cs-CZ" dirty="0"/>
              <a:t>1998</a:t>
            </a:r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 err="1" smtClean="0"/>
              <a:t>Schlegelová</a:t>
            </a:r>
            <a:r>
              <a:rPr lang="cs-CZ" dirty="0" smtClean="0"/>
              <a:t>, </a:t>
            </a:r>
            <a:r>
              <a:rPr lang="cs-CZ" dirty="0"/>
              <a:t>J. </a:t>
            </a:r>
            <a:r>
              <a:rPr lang="cs-CZ" i="1" dirty="0"/>
              <a:t>Základy filozofie. 5. část. Úvod do studia </a:t>
            </a:r>
            <a:r>
              <a:rPr lang="cs-CZ" i="1" dirty="0" smtClean="0"/>
              <a:t>českého</a:t>
            </a:r>
          </a:p>
          <a:p>
            <a:pPr marL="0" indent="0">
              <a:buNone/>
            </a:pPr>
            <a:r>
              <a:rPr lang="cs-CZ" i="1" dirty="0"/>
              <a:t>	</a:t>
            </a:r>
            <a:r>
              <a:rPr lang="cs-CZ" i="1" dirty="0" smtClean="0"/>
              <a:t>filozofického myšlení</a:t>
            </a:r>
            <a:r>
              <a:rPr lang="cs-CZ" dirty="0" smtClean="0"/>
              <a:t>, Praha</a:t>
            </a:r>
            <a:r>
              <a:rPr lang="cs-CZ" dirty="0"/>
              <a:t>: S&amp;M, 1994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686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474924" y="1863040"/>
            <a:ext cx="4042445" cy="180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endParaRPr lang="cs-CZ" sz="1600" dirty="0" smtClean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Mgr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6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říjen 2013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1600200"/>
          </a:xfrm>
        </p:spPr>
        <p:txBody>
          <a:bodyPr/>
          <a:lstStyle/>
          <a:p>
            <a:r>
              <a:rPr lang="cs-CZ" dirty="0" smtClean="0"/>
              <a:t>České filosofické myšlení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591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Jan Hus</a:t>
            </a:r>
            <a:br>
              <a:rPr lang="cs-CZ" dirty="0" smtClean="0"/>
            </a:br>
            <a:r>
              <a:rPr lang="cs-CZ" dirty="0" smtClean="0"/>
              <a:t>(asi 1372-1415)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především teolog, pro filosofii pozoruhodný především svým pevným postojem, svojí „oddaností pravdě“</a:t>
            </a:r>
          </a:p>
          <a:p>
            <a:r>
              <a:rPr lang="cs-CZ" dirty="0" smtClean="0"/>
              <a:t>ostře kritizoval poměry v tehdejší církvi</a:t>
            </a:r>
            <a:endParaRPr lang="cs-CZ" dirty="0"/>
          </a:p>
          <a:p>
            <a:r>
              <a:rPr lang="cs-CZ" i="1" dirty="0" smtClean="0"/>
              <a:t>„Trojí věcí jsem pobádán k této řeči, </a:t>
            </a:r>
            <a:r>
              <a:rPr lang="cs-CZ" i="1" u="sng" dirty="0" smtClean="0"/>
              <a:t>ctí boží</a:t>
            </a:r>
            <a:r>
              <a:rPr lang="cs-CZ" i="1" dirty="0" smtClean="0"/>
              <a:t>, </a:t>
            </a:r>
            <a:r>
              <a:rPr lang="cs-CZ" i="1" u="sng" dirty="0" smtClean="0"/>
              <a:t>prospěchem své matky církve</a:t>
            </a:r>
            <a:r>
              <a:rPr lang="cs-CZ" i="1" dirty="0" smtClean="0"/>
              <a:t> a </a:t>
            </a:r>
            <a:r>
              <a:rPr lang="cs-CZ" i="1" u="sng" dirty="0" smtClean="0"/>
              <a:t>vlastním svědomím</a:t>
            </a:r>
            <a:r>
              <a:rPr lang="cs-CZ" i="1" dirty="0" smtClean="0"/>
              <a:t>.“ </a:t>
            </a:r>
            <a:r>
              <a:rPr lang="cs-CZ" dirty="0" smtClean="0"/>
              <a:t>(z disputace o odpustcích)</a:t>
            </a:r>
          </a:p>
          <a:p>
            <a:r>
              <a:rPr lang="cs-CZ" u="sng" dirty="0" smtClean="0"/>
              <a:t>Knížky o svatokupectví</a:t>
            </a:r>
            <a:r>
              <a:rPr lang="cs-CZ" dirty="0" smtClean="0"/>
              <a:t>: </a:t>
            </a:r>
            <a:r>
              <a:rPr lang="cs-CZ" i="1" dirty="0" smtClean="0"/>
              <a:t>„Druhé </a:t>
            </a:r>
            <a:r>
              <a:rPr lang="cs-CZ" i="1" dirty="0" err="1" smtClean="0"/>
              <a:t>muož</a:t>
            </a:r>
            <a:r>
              <a:rPr lang="cs-CZ" i="1" dirty="0" smtClean="0"/>
              <a:t> býti farář svatokupcem, nutě lidi, aby dávali od křtu, od zpovědi, od </a:t>
            </a:r>
            <a:r>
              <a:rPr lang="cs-CZ" i="1" dirty="0" err="1" smtClean="0"/>
              <a:t>pohřebu</a:t>
            </a:r>
            <a:r>
              <a:rPr lang="cs-CZ" i="1" dirty="0" smtClean="0"/>
              <a:t>, od </a:t>
            </a:r>
            <a:r>
              <a:rPr lang="cs-CZ" i="1" dirty="0" err="1" smtClean="0"/>
              <a:t>božieho</a:t>
            </a:r>
            <a:r>
              <a:rPr lang="cs-CZ" i="1" dirty="0" smtClean="0"/>
              <a:t> těla, od svatého oleje, od oddávání </a:t>
            </a:r>
            <a:r>
              <a:rPr lang="cs-CZ" i="1" dirty="0" err="1" smtClean="0"/>
              <a:t>manžeulov</a:t>
            </a:r>
            <a:r>
              <a:rPr lang="cs-CZ" i="1" dirty="0" smtClean="0"/>
              <a:t>, od </a:t>
            </a:r>
            <a:r>
              <a:rPr lang="cs-CZ" i="1" dirty="0" err="1" smtClean="0"/>
              <a:t>třidcíti</a:t>
            </a:r>
            <a:r>
              <a:rPr lang="cs-CZ" i="1" dirty="0" smtClean="0"/>
              <a:t> mší, od úvodu, </a:t>
            </a:r>
            <a:r>
              <a:rPr lang="cs-CZ" i="1" dirty="0" err="1" smtClean="0"/>
              <a:t>akdyž</a:t>
            </a:r>
            <a:r>
              <a:rPr lang="cs-CZ" i="1" dirty="0" smtClean="0"/>
              <a:t> nutí, nechtě </a:t>
            </a:r>
            <a:r>
              <a:rPr lang="cs-CZ" i="1" dirty="0" err="1" smtClean="0"/>
              <a:t>zpoviedati</a:t>
            </a:r>
            <a:r>
              <a:rPr lang="cs-CZ" i="1" dirty="0" smtClean="0"/>
              <a:t>, než aby na kostel nemocný prvé něco </a:t>
            </a:r>
            <a:r>
              <a:rPr lang="cs-CZ" i="1" dirty="0" err="1" smtClean="0"/>
              <a:t>otkázal</a:t>
            </a:r>
            <a:r>
              <a:rPr lang="cs-CZ" i="1" dirty="0" smtClean="0"/>
              <a:t>.“</a:t>
            </a:r>
            <a:endParaRPr lang="cs-CZ" dirty="0" smtClean="0"/>
          </a:p>
          <a:p>
            <a:r>
              <a:rPr lang="cs-CZ" u="sng" dirty="0" smtClean="0"/>
              <a:t>O církvi</a:t>
            </a:r>
            <a:r>
              <a:rPr lang="cs-CZ" dirty="0" smtClean="0"/>
              <a:t>: proti slepé poslušnosti, pokud jednání kněží, biskupů či dokonce papeže odporuje učení Kristově, je povinností křesťana proti nim vystoupit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390881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Petr Chelčický</a:t>
            </a:r>
            <a:br>
              <a:rPr lang="cs-CZ" dirty="0" smtClean="0"/>
            </a:br>
            <a:r>
              <a:rPr lang="cs-CZ" dirty="0" smtClean="0"/>
              <a:t>(kolem 1390-kolem 1455)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u="sng" dirty="0" smtClean="0"/>
              <a:t>O boji duchovním</a:t>
            </a:r>
            <a:r>
              <a:rPr lang="cs-CZ" dirty="0" smtClean="0"/>
              <a:t>: </a:t>
            </a:r>
            <a:r>
              <a:rPr lang="cs-CZ" i="1" dirty="0" smtClean="0"/>
              <a:t>„Protož </a:t>
            </a:r>
            <a:r>
              <a:rPr lang="cs-CZ" i="1" dirty="0"/>
              <a:t>velí (apoštol) to </a:t>
            </a:r>
            <a:r>
              <a:rPr lang="cs-CZ" i="1" dirty="0" err="1"/>
              <a:t>oděnie</a:t>
            </a:r>
            <a:r>
              <a:rPr lang="cs-CZ" i="1" dirty="0"/>
              <a:t> </a:t>
            </a:r>
            <a:r>
              <a:rPr lang="cs-CZ" i="1" dirty="0" err="1"/>
              <a:t>duchovnie</a:t>
            </a:r>
            <a:r>
              <a:rPr lang="cs-CZ" i="1" dirty="0"/>
              <a:t> </a:t>
            </a:r>
            <a:r>
              <a:rPr lang="cs-CZ" i="1" dirty="0" err="1" smtClean="0"/>
              <a:t>vzieti</a:t>
            </a:r>
            <a:r>
              <a:rPr lang="cs-CZ" i="1" dirty="0" smtClean="0"/>
              <a:t>, … </a:t>
            </a:r>
            <a:r>
              <a:rPr lang="cs-CZ" i="1" dirty="0"/>
              <a:t>nebo ač by </a:t>
            </a:r>
            <a:r>
              <a:rPr lang="cs-CZ" i="1" dirty="0" err="1"/>
              <a:t>kto</a:t>
            </a:r>
            <a:r>
              <a:rPr lang="cs-CZ" i="1" dirty="0"/>
              <a:t> v </a:t>
            </a:r>
            <a:r>
              <a:rPr lang="cs-CZ" i="1" dirty="0" err="1" smtClean="0"/>
              <a:t>uoděnie</a:t>
            </a:r>
            <a:r>
              <a:rPr lang="cs-CZ" i="1" dirty="0" smtClean="0"/>
              <a:t> </a:t>
            </a:r>
            <a:r>
              <a:rPr lang="cs-CZ" i="1" dirty="0"/>
              <a:t>tělesném přemohl člověka sobě rovného a </a:t>
            </a:r>
            <a:r>
              <a:rPr lang="cs-CZ" i="1" dirty="0" smtClean="0"/>
              <a:t>usmrtil </a:t>
            </a:r>
            <a:r>
              <a:rPr lang="cs-CZ" i="1" dirty="0"/>
              <a:t>jeho, nebude proto </a:t>
            </a:r>
            <a:r>
              <a:rPr lang="cs-CZ" i="1" dirty="0" err="1"/>
              <a:t>spravedliv</a:t>
            </a:r>
            <a:r>
              <a:rPr lang="cs-CZ" i="1" dirty="0"/>
              <a:t>, ani nevinen, ani pokoje </a:t>
            </a:r>
            <a:r>
              <a:rPr lang="cs-CZ" i="1" dirty="0" err="1"/>
              <a:t>požive</a:t>
            </a:r>
            <a:r>
              <a:rPr lang="cs-CZ" i="1" dirty="0"/>
              <a:t> pro své </a:t>
            </a:r>
            <a:r>
              <a:rPr lang="cs-CZ" i="1" dirty="0" err="1"/>
              <a:t>vítězstvie</a:t>
            </a:r>
            <a:r>
              <a:rPr lang="cs-CZ" i="1" dirty="0" smtClean="0"/>
              <a:t>. </a:t>
            </a:r>
            <a:r>
              <a:rPr lang="cs-CZ" i="1" dirty="0"/>
              <a:t>Ale ktož se obleče v </a:t>
            </a:r>
            <a:r>
              <a:rPr lang="cs-CZ" i="1" dirty="0" err="1"/>
              <a:t>uoděnie</a:t>
            </a:r>
            <a:r>
              <a:rPr lang="cs-CZ" i="1" dirty="0"/>
              <a:t> </a:t>
            </a:r>
            <a:r>
              <a:rPr lang="cs-CZ" i="1" dirty="0" err="1"/>
              <a:t>božie</a:t>
            </a:r>
            <a:r>
              <a:rPr lang="cs-CZ" i="1" dirty="0"/>
              <a:t> a stojí proti chytrosti ďáblově, ten bude vítězem k spasení a v nevinnosti se </a:t>
            </a:r>
            <a:r>
              <a:rPr lang="cs-CZ" i="1" dirty="0" smtClean="0"/>
              <a:t>zachová... Nebo ač na těle přemožen bude kdo, ale od </a:t>
            </a:r>
            <a:r>
              <a:rPr lang="cs-CZ" i="1" dirty="0" err="1" smtClean="0"/>
              <a:t>nepřietele</a:t>
            </a:r>
            <a:r>
              <a:rPr lang="cs-CZ" i="1" dirty="0" smtClean="0"/>
              <a:t> člověka, neškodí jemu k životu věčnému, ale ktož zmešká boj a </a:t>
            </a:r>
            <a:r>
              <a:rPr lang="cs-CZ" i="1" dirty="0" err="1" smtClean="0"/>
              <a:t>vítězstvie</a:t>
            </a:r>
            <a:r>
              <a:rPr lang="cs-CZ" i="1" dirty="0" smtClean="0"/>
              <a:t> s ďáblem, ten již ztratil jest pravdu a život věčný.“</a:t>
            </a:r>
            <a:endParaRPr lang="cs-CZ" i="1" dirty="0"/>
          </a:p>
          <a:p>
            <a:r>
              <a:rPr lang="cs-CZ" u="sng" dirty="0" smtClean="0"/>
              <a:t>O trojím lidu</a:t>
            </a:r>
            <a:r>
              <a:rPr lang="cs-CZ" dirty="0" smtClean="0"/>
              <a:t>, </a:t>
            </a:r>
            <a:r>
              <a:rPr lang="cs-CZ" u="sng" dirty="0" err="1" smtClean="0"/>
              <a:t>Siet</a:t>
            </a:r>
            <a:r>
              <a:rPr lang="cs-CZ" u="sng" dirty="0" smtClean="0"/>
              <a:t> </a:t>
            </a:r>
            <a:r>
              <a:rPr lang="cs-CZ" u="sng" dirty="0" err="1" smtClean="0"/>
              <a:t>viery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77664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Jan </a:t>
            </a:r>
            <a:r>
              <a:rPr lang="cs-CZ" dirty="0"/>
              <a:t>Á</a:t>
            </a:r>
            <a:r>
              <a:rPr lang="cs-CZ" dirty="0" smtClean="0"/>
              <a:t>mos Komenský</a:t>
            </a:r>
            <a:br>
              <a:rPr lang="cs-CZ" dirty="0" smtClean="0"/>
            </a:br>
            <a:r>
              <a:rPr lang="cs-CZ" dirty="0" smtClean="0"/>
              <a:t>(1592-1670)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cs-CZ" u="sng" dirty="0" smtClean="0"/>
              <a:t>Labyrint světa a ráj srdce</a:t>
            </a:r>
            <a:r>
              <a:rPr lang="cs-CZ" dirty="0" smtClean="0"/>
              <a:t>: </a:t>
            </a:r>
            <a:r>
              <a:rPr lang="cs-CZ" i="1" dirty="0"/>
              <a:t>p</a:t>
            </a:r>
            <a:r>
              <a:rPr lang="cs-CZ" i="1" dirty="0" smtClean="0"/>
              <a:t>outník </a:t>
            </a:r>
            <a:r>
              <a:rPr lang="cs-CZ" i="1" dirty="0"/>
              <a:t>dostal </a:t>
            </a:r>
            <a:r>
              <a:rPr lang="cs-CZ" i="1" dirty="0" err="1"/>
              <a:t>Všudybuda</a:t>
            </a:r>
            <a:r>
              <a:rPr lang="cs-CZ" i="1" dirty="0"/>
              <a:t> za </a:t>
            </a:r>
            <a:r>
              <a:rPr lang="cs-CZ" i="1" dirty="0" smtClean="0"/>
              <a:t>vůdce, </a:t>
            </a:r>
            <a:r>
              <a:rPr lang="cs-CZ" dirty="0"/>
              <a:t>Mámení se </a:t>
            </a:r>
            <a:r>
              <a:rPr lang="cs-CZ" dirty="0" smtClean="0"/>
              <a:t>přitovaryšilo, </a:t>
            </a:r>
            <a:r>
              <a:rPr lang="cs-CZ" i="1" dirty="0" smtClean="0"/>
              <a:t>uzdy </a:t>
            </a:r>
            <a:r>
              <a:rPr lang="cs-CZ" i="1" dirty="0" err="1" smtClean="0"/>
              <a:t>sšité</a:t>
            </a:r>
            <a:r>
              <a:rPr lang="cs-CZ" i="1" dirty="0" smtClean="0"/>
              <a:t> </a:t>
            </a:r>
            <a:r>
              <a:rPr lang="cs-CZ" i="1" dirty="0"/>
              <a:t>z řemení </a:t>
            </a:r>
            <a:r>
              <a:rPr lang="cs-CZ" i="1" dirty="0" smtClean="0"/>
              <a:t>Všetečnosti </a:t>
            </a:r>
            <a:r>
              <a:rPr lang="cs-CZ" i="1" dirty="0"/>
              <a:t>a </a:t>
            </a:r>
            <a:r>
              <a:rPr lang="cs-CZ" i="1" dirty="0" smtClean="0"/>
              <a:t>s udidly </a:t>
            </a:r>
            <a:r>
              <a:rPr lang="cs-CZ" i="1" dirty="0"/>
              <a:t>z železa urputnosti </a:t>
            </a:r>
            <a:r>
              <a:rPr lang="cs-CZ" i="1" dirty="0" smtClean="0"/>
              <a:t>předsevzetích dostal a </a:t>
            </a:r>
            <a:r>
              <a:rPr lang="cs-CZ" i="1" dirty="0" err="1" smtClean="0"/>
              <a:t>bryle</a:t>
            </a:r>
            <a:r>
              <a:rPr lang="cs-CZ" i="1" dirty="0" smtClean="0"/>
              <a:t> z</a:t>
            </a:r>
            <a:r>
              <a:rPr lang="cs-CZ" i="1" dirty="0"/>
              <a:t> skla </a:t>
            </a:r>
            <a:r>
              <a:rPr lang="cs-CZ" i="1" dirty="0" smtClean="0"/>
              <a:t>Domnění</a:t>
            </a:r>
          </a:p>
          <a:p>
            <a:pPr lvl="0"/>
            <a:r>
              <a:rPr lang="cs-CZ" i="1" dirty="0"/>
              <a:t>„(královna naše)… ta, kteráž </a:t>
            </a:r>
            <a:r>
              <a:rPr lang="cs-CZ" i="1" dirty="0" err="1"/>
              <a:t>všecken</a:t>
            </a:r>
            <a:r>
              <a:rPr lang="cs-CZ" i="1" dirty="0"/>
              <a:t> svět a běh jeho řídí od končin až do končin, </a:t>
            </a:r>
            <a:r>
              <a:rPr lang="cs-CZ" i="1" dirty="0" err="1"/>
              <a:t>slove</a:t>
            </a:r>
            <a:r>
              <a:rPr lang="cs-CZ" i="1" dirty="0"/>
              <a:t> Moudrost, ač někteří mudrlanti Marnost jí </a:t>
            </a:r>
            <a:r>
              <a:rPr lang="cs-CZ" i="1" dirty="0" smtClean="0"/>
              <a:t>říkají“ </a:t>
            </a:r>
            <a:endParaRPr lang="cs-CZ" i="1" u="sng" dirty="0" smtClean="0"/>
          </a:p>
          <a:p>
            <a:r>
              <a:rPr lang="cs-CZ" u="sng" dirty="0" err="1" smtClean="0"/>
              <a:t>Pansofia</a:t>
            </a:r>
            <a:r>
              <a:rPr lang="cs-CZ" dirty="0" smtClean="0"/>
              <a:t>: projekt jakési všeobecné filosofie</a:t>
            </a:r>
          </a:p>
          <a:p>
            <a:r>
              <a:rPr lang="cs-CZ" i="1" dirty="0" smtClean="0"/>
              <a:t>„Aby, jako moudrost boží vidí a pořádá všechno, jsouc jediná, tak i lidská moudrost, otisk božské, byla jediná, neroztrhaná na jednotlivé vědy, umění a dovednosti… Bude tedy všeobecná filozofie pokud možno dokonalou znalostí všeho, co je dáno člověku v tomto životě znát, mluvit a konat.“</a:t>
            </a:r>
          </a:p>
          <a:p>
            <a:r>
              <a:rPr lang="cs-CZ" i="1" dirty="0" smtClean="0"/>
              <a:t>„…běžná filozofie, plující úzkým řečištěm subtilních spekulací, slouží jen málokomu, kdežto tato naše, upravujíce všechno podle zákonů obecného smyslu, bude sloužit všem.“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31411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Bernard </a:t>
            </a:r>
            <a:r>
              <a:rPr lang="cs-CZ" dirty="0" err="1" smtClean="0"/>
              <a:t>Bolzano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(1781-1848)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 Čechách žijící syn Itala a Němky</a:t>
            </a:r>
          </a:p>
          <a:p>
            <a:r>
              <a:rPr lang="cs-CZ" dirty="0" smtClean="0"/>
              <a:t>teolog, kazatel, filosof, matematik, utopický socialista</a:t>
            </a:r>
          </a:p>
          <a:p>
            <a:r>
              <a:rPr lang="cs-CZ" dirty="0" smtClean="0"/>
              <a:t>představitel praktického, racionálního a tolerantního křesťanství</a:t>
            </a:r>
          </a:p>
          <a:p>
            <a:r>
              <a:rPr lang="cs-CZ" dirty="0" smtClean="0"/>
              <a:t>duchovní správce pražských studentů, ohromný vliv na ně</a:t>
            </a:r>
          </a:p>
          <a:p>
            <a:r>
              <a:rPr lang="cs-CZ" dirty="0" smtClean="0"/>
              <a:t>kritika současného křesťanství </a:t>
            </a:r>
          </a:p>
          <a:p>
            <a:r>
              <a:rPr lang="cs-CZ" u="sng" dirty="0" err="1" smtClean="0"/>
              <a:t>Vědosloví</a:t>
            </a:r>
            <a:r>
              <a:rPr lang="cs-CZ" i="1" dirty="0" smtClean="0"/>
              <a:t> </a:t>
            </a:r>
            <a:r>
              <a:rPr lang="cs-CZ" dirty="0" smtClean="0"/>
              <a:t>(1837) – věta o sobě, pravda o sobě</a:t>
            </a:r>
            <a:endParaRPr lang="cs-CZ" i="1" dirty="0" smtClean="0"/>
          </a:p>
          <a:p>
            <a:r>
              <a:rPr lang="cs-CZ" u="sng" dirty="0" smtClean="0"/>
              <a:t>O nejlepším státě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262914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František Palacký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cs-CZ" dirty="0" smtClean="0"/>
              <a:t>především historik, mezi českými filosofy bývá zmiňován pro své pojetí filosofie českých dějin, které formuloval v předmluvě ke svým </a:t>
            </a:r>
            <a:r>
              <a:rPr lang="cs-CZ" i="1" dirty="0" smtClean="0"/>
              <a:t>Dějinám národu českého v Čechách a na Moravě</a:t>
            </a:r>
          </a:p>
          <a:p>
            <a:pPr lvl="0"/>
            <a:r>
              <a:rPr lang="cs-CZ" i="1" dirty="0"/>
              <a:t>"Dějiny ve vyšším a pravém toho slova smyslu jen tam vznikají, kde národ duchem procitlý …svobodnou vůlí s odpory svými zápasí a kde zápas ten spolu tak jímavý bývá, že i paměť jeho ráda se obnovuje. Jen tam, kde ušlechtilejší část člověka vládne nad oborem činnosti pouze zvířecí, kde život lidský touhou po ideách a </a:t>
            </a:r>
            <a:r>
              <a:rPr lang="cs-CZ" i="1" dirty="0" err="1"/>
              <a:t>bohovosti</a:t>
            </a:r>
            <a:r>
              <a:rPr lang="cs-CZ" i="1" dirty="0"/>
              <a:t> nabývá významu vyššího a duch ani v kalu tupé všednosti netone, ani jedem přebroušené smyslnosti se nevysiluje, kde jméno boha i vlasti, zákonů a ctnosti, práva a svobody budí v duších takový ohlas, že obec celá hotova bývá i krví svou o ně se zasazovati - jen tam díti se mohou skutky, které připomínati potomstvu i </a:t>
            </a:r>
            <a:r>
              <a:rPr lang="cs-CZ" i="1" dirty="0" err="1"/>
              <a:t>milo</a:t>
            </a:r>
            <a:r>
              <a:rPr lang="cs-CZ" i="1" dirty="0"/>
              <a:t> i hodno jest.</a:t>
            </a:r>
            <a:endParaRPr lang="cs-CZ" i="1" dirty="0" smtClean="0"/>
          </a:p>
          <a:p>
            <a:pPr lvl="0"/>
            <a:endParaRPr lang="cs-CZ" dirty="0" smtClean="0"/>
          </a:p>
          <a:p>
            <a:endParaRPr lang="cs-CZ" dirty="0"/>
          </a:p>
          <a:p>
            <a:pPr lvl="0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394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František Palacký –</a:t>
            </a:r>
            <a:br>
              <a:rPr lang="cs-CZ" dirty="0" smtClean="0"/>
            </a:br>
            <a:r>
              <a:rPr lang="cs-CZ" dirty="0" smtClean="0"/>
              <a:t>k filosofii českých dějin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i="1" dirty="0" smtClean="0"/>
              <a:t>"</a:t>
            </a:r>
            <a:r>
              <a:rPr lang="cs-CZ" i="1" dirty="0"/>
              <a:t>Hlavní </a:t>
            </a:r>
            <a:r>
              <a:rPr lang="cs-CZ" i="1" dirty="0" smtClean="0"/>
              <a:t>… obsah </a:t>
            </a:r>
            <a:r>
              <a:rPr lang="cs-CZ" i="1" dirty="0"/>
              <a:t>a základní tah celých dějin českomoravských </a:t>
            </a:r>
            <a:r>
              <a:rPr lang="cs-CZ" i="1" dirty="0" smtClean="0"/>
              <a:t>jest</a:t>
            </a:r>
            <a:r>
              <a:rPr lang="cs-CZ" i="1" dirty="0"/>
              <a:t> </a:t>
            </a:r>
            <a:r>
              <a:rPr lang="cs-CZ" i="1" dirty="0" smtClean="0"/>
              <a:t>… </a:t>
            </a:r>
            <a:r>
              <a:rPr lang="cs-CZ" i="1" dirty="0"/>
              <a:t>ustavičné stýkání a potýkání se slovanství s římanstvím a s </a:t>
            </a:r>
            <a:r>
              <a:rPr lang="cs-CZ" i="1" dirty="0" smtClean="0"/>
              <a:t>němectvím…; </a:t>
            </a:r>
            <a:r>
              <a:rPr lang="cs-CZ" i="1" dirty="0"/>
              <a:t>a jelikož římanství </a:t>
            </a:r>
            <a:r>
              <a:rPr lang="cs-CZ" i="1" dirty="0" smtClean="0"/>
              <a:t>dotýkalo </a:t>
            </a:r>
            <a:r>
              <a:rPr lang="cs-CZ" i="1" dirty="0"/>
              <a:t>se Čechů ne samo sebou, ale téměř veskrze jen prostředkem němectví, může se také říci, že české dějiny zakládají se vůbec hlavně na sporu s </a:t>
            </a:r>
            <a:r>
              <a:rPr lang="cs-CZ" i="1" dirty="0" smtClean="0"/>
              <a:t>Němectvem, </a:t>
            </a:r>
            <a:r>
              <a:rPr lang="cs-CZ" i="1" dirty="0"/>
              <a:t>čili na pojímání a zamítání způsobů a řádů německých od Čechů."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080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Tomáš Garrigue Masaryk</a:t>
            </a:r>
            <a:br>
              <a:rPr lang="cs-CZ" dirty="0" smtClean="0"/>
            </a:br>
            <a:r>
              <a:rPr lang="cs-CZ" dirty="0" smtClean="0"/>
              <a:t>(1850-1937)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endParaRPr lang="cs-CZ" dirty="0" smtClean="0"/>
          </a:p>
          <a:p>
            <a:pPr lvl="0"/>
            <a:r>
              <a:rPr lang="cs-CZ" dirty="0" smtClean="0"/>
              <a:t>filosof, sociolog, politik, ve Vídni studoval filosofii, estetiku a psychologii</a:t>
            </a:r>
          </a:p>
          <a:p>
            <a:r>
              <a:rPr lang="cs-CZ"/>
              <a:t>realismus – sepětí filosofie s praktickým </a:t>
            </a:r>
            <a:r>
              <a:rPr lang="cs-CZ" smtClean="0"/>
              <a:t>životem</a:t>
            </a:r>
            <a:endParaRPr lang="cs-CZ" dirty="0" smtClean="0"/>
          </a:p>
          <a:p>
            <a:pPr lvl="0"/>
            <a:r>
              <a:rPr lang="cs-CZ" u="sng" dirty="0" smtClean="0"/>
              <a:t>Sebevražda jako masový sociální jev přítomnosti</a:t>
            </a:r>
            <a:r>
              <a:rPr lang="cs-CZ" dirty="0" smtClean="0"/>
              <a:t> (1881), </a:t>
            </a:r>
            <a:r>
              <a:rPr lang="cs-CZ" u="sng" dirty="0" smtClean="0"/>
              <a:t>Otázka </a:t>
            </a:r>
            <a:r>
              <a:rPr lang="cs-CZ" dirty="0" smtClean="0"/>
              <a:t>sociální (1898)- téma krize moderního člověka, jejímiž projevy jsou rozpolcenost společnosti, duchovní anarchie, přílišný individualismus a subjektivismus; příčinou pak ztráta jednotného světového názoru; což způsobeno deformací křesťanství katolicismem a vědeckým poznáním</a:t>
            </a:r>
          </a:p>
          <a:p>
            <a:pPr lvl="0"/>
            <a:r>
              <a:rPr lang="cs-CZ" u="sng" dirty="0" smtClean="0"/>
              <a:t>Česká otázka</a:t>
            </a:r>
            <a:r>
              <a:rPr lang="cs-CZ" dirty="0" smtClean="0"/>
              <a:t> (1895)- české dějiny jsou poznamenány úsilím o čistší křesťanství, střetem zkaženého katolicismu a reformačního protestantismu</a:t>
            </a:r>
          </a:p>
          <a:p>
            <a:pPr lvl="0"/>
            <a:r>
              <a:rPr lang="cs-CZ" u="sng" dirty="0" smtClean="0"/>
              <a:t>Ideály humanitní</a:t>
            </a:r>
            <a:r>
              <a:rPr lang="cs-CZ" dirty="0" smtClean="0"/>
              <a:t> (1901)- evropské dějiny jako vývoj od středověké teokracie k demokracii, k humanitním ideálům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89681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608</TotalTime>
  <Words>769</Words>
  <Application>Microsoft Office PowerPoint</Application>
  <PresentationFormat>Předvádění na obrazovce (4:3)</PresentationFormat>
  <Paragraphs>104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Exekutivní</vt:lpstr>
      <vt:lpstr>Prezentace aplikace PowerPoint</vt:lpstr>
      <vt:lpstr>České filosofické myšlení</vt:lpstr>
      <vt:lpstr>Jan Hus (asi 1372-1415)</vt:lpstr>
      <vt:lpstr>Petr Chelčický (kolem 1390-kolem 1455)</vt:lpstr>
      <vt:lpstr>Jan Ámos Komenský (1592-1670)</vt:lpstr>
      <vt:lpstr>Bernard Bolzano (1781-1848)</vt:lpstr>
      <vt:lpstr>František Palacký</vt:lpstr>
      <vt:lpstr>František Palacký – k filosofii českých dějin </vt:lpstr>
      <vt:lpstr>Tomáš Garrigue Masaryk (1850-1937)</vt:lpstr>
      <vt:lpstr>Jan Patočka (1907-1977)</vt:lpstr>
      <vt:lpstr>Milan Machovec (1925-2003)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55</cp:revision>
  <dcterms:created xsi:type="dcterms:W3CDTF">2013-09-26T19:16:36Z</dcterms:created>
  <dcterms:modified xsi:type="dcterms:W3CDTF">2014-06-09T13:13:14Z</dcterms:modified>
</cp:coreProperties>
</file>