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64" r:id="rId4"/>
    <p:sldId id="265" r:id="rId5"/>
    <p:sldId id="273" r:id="rId6"/>
    <p:sldId id="259" r:id="rId7"/>
    <p:sldId id="260" r:id="rId8"/>
    <p:sldId id="261" r:id="rId9"/>
    <p:sldId id="262" r:id="rId10"/>
    <p:sldId id="266" r:id="rId11"/>
    <p:sldId id="270" r:id="rId12"/>
    <p:sldId id="267" r:id="rId13"/>
    <p:sldId id="271" r:id="rId14"/>
    <p:sldId id="268" r:id="rId15"/>
    <p:sldId id="272" r:id="rId16"/>
    <p:sldId id="263" r:id="rId17"/>
    <p:sldId id="274" r:id="rId18"/>
    <p:sldId id="269" r:id="rId19"/>
    <p:sldId id="275" r:id="rId20"/>
    <p:sldId id="276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631EC-8D6F-419B-A98A-637790D76571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36CD1-8EB0-40AE-BF5C-60F33EC86B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039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164E-F0AD-419C-BEAA-DC82F3FE7D66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4A93-1AC1-4C56-BA5F-12056AE522F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E9C164E-F0AD-419C-BEAA-DC82F3FE7D66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C04A93-1AC1-4C56-BA5F-12056AE522FB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charset="0"/>
              </a:rPr>
              <a:t>                Projekt: Inovace vybavení  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charset="0"/>
            </a:endParaRPr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6" name="Obrázek 3" descr="Logolink OPVK - oříznutý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8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Autor materiálu:</a:t>
            </a:r>
          </a:p>
        </p:txBody>
      </p:sp>
      <p:sp>
        <p:nvSpPr>
          <p:cNvPr id="9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Název materiálu:	</a:t>
            </a:r>
          </a:p>
        </p:txBody>
      </p:sp>
      <p:sp>
        <p:nvSpPr>
          <p:cNvPr id="10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Sada:</a:t>
            </a:r>
          </a:p>
        </p:txBody>
      </p:sp>
      <p:sp>
        <p:nvSpPr>
          <p:cNvPr id="11" name="TextovéPole 9"/>
          <p:cNvSpPr txBox="1">
            <a:spLocks noChangeArrowheads="1"/>
          </p:cNvSpPr>
          <p:nvPr/>
        </p:nvSpPr>
        <p:spPr bwMode="auto">
          <a:xfrm>
            <a:off x="4859337" y="1893888"/>
            <a:ext cx="3889127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Předmět: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seminář z občanského a společenskovědního 	základu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2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Zařazení materiálu:</a:t>
            </a:r>
          </a:p>
        </p:txBody>
      </p:sp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Šablona:</a:t>
            </a:r>
          </a:p>
        </p:txBody>
      </p:sp>
      <p:sp>
        <p:nvSpPr>
          <p:cNvPr id="14" name="TextovéPole 12"/>
          <p:cNvSpPr txBox="1">
            <a:spLocks noChangeArrowheads="1"/>
          </p:cNvSpPr>
          <p:nvPr/>
        </p:nvSpPr>
        <p:spPr bwMode="auto">
          <a:xfrm>
            <a:off x="331788" y="2401888"/>
            <a:ext cx="123507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15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5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 dirty="0" smtClean="0">
                <a:solidFill>
                  <a:srgbClr val="000000"/>
                </a:solidFill>
                <a:latin typeface="Arial - 16"/>
                <a:cs typeface="Arial" charset="0"/>
              </a:rPr>
              <a:t>Ověření materiálu ve výuce:</a:t>
            </a:r>
            <a:endParaRPr lang="cs-CZ" sz="1100" b="1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6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Datum ověření:</a:t>
            </a:r>
          </a:p>
        </p:txBody>
      </p:sp>
      <p:sp>
        <p:nvSpPr>
          <p:cNvPr id="17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Třída:</a:t>
            </a:r>
          </a:p>
        </p:txBody>
      </p:sp>
      <p:sp>
        <p:nvSpPr>
          <p:cNvPr id="18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Ověřující učitel:</a:t>
            </a:r>
          </a:p>
        </p:txBody>
      </p:sp>
      <p:sp>
        <p:nvSpPr>
          <p:cNvPr id="19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2830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Vybrané osobnosti a směry filosofie 19. století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0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1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Inovace a zkvalitnění výuky prostřednictvím ICT (III/2)</a:t>
            </a:r>
          </a:p>
        </p:txBody>
      </p:sp>
      <p:sp>
        <p:nvSpPr>
          <p:cNvPr id="22" name="TextovéPole 20"/>
          <p:cNvSpPr txBox="1">
            <a:spLocks noChangeArrowheads="1"/>
          </p:cNvSpPr>
          <p:nvPr/>
        </p:nvSpPr>
        <p:spPr bwMode="auto">
          <a:xfrm>
            <a:off x="4932040" y="2359725"/>
            <a:ext cx="162242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ročník: čtvrtý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3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32_OSZ_3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5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4. C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6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. 10.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8853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Ludwig Feuerbach</a:t>
            </a:r>
            <a:br>
              <a:rPr lang="cs-CZ" dirty="0" smtClean="0"/>
            </a:br>
            <a:r>
              <a:rPr lang="cs-CZ" dirty="0" smtClean="0"/>
              <a:t>(1804-1872)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jeho </a:t>
            </a:r>
            <a:r>
              <a:rPr lang="cs-CZ" dirty="0"/>
              <a:t>názory mu znemožnily akademickou kariéru, nezávislým spisovatelem v nuzných poměrech </a:t>
            </a:r>
          </a:p>
          <a:p>
            <a:r>
              <a:rPr lang="cs-CZ" dirty="0"/>
              <a:t>kritizuje náboženství prostředky </a:t>
            </a:r>
            <a:r>
              <a:rPr lang="cs-CZ" dirty="0" smtClean="0"/>
              <a:t>filosofie a psychologie</a:t>
            </a:r>
          </a:p>
          <a:p>
            <a:r>
              <a:rPr lang="cs-CZ" dirty="0" smtClean="0"/>
              <a:t>hlavní díla:</a:t>
            </a:r>
            <a:r>
              <a:rPr lang="cs-CZ" b="1" dirty="0" smtClean="0"/>
              <a:t> </a:t>
            </a:r>
            <a:r>
              <a:rPr lang="cs-CZ" b="1" u="sng" dirty="0" smtClean="0"/>
              <a:t>Podstata náboženství</a:t>
            </a:r>
            <a:r>
              <a:rPr lang="cs-CZ" dirty="0" smtClean="0"/>
              <a:t>, </a:t>
            </a:r>
            <a:r>
              <a:rPr lang="cs-CZ" b="1" u="sng" dirty="0" smtClean="0"/>
              <a:t>Podstata křesťanství</a:t>
            </a:r>
          </a:p>
          <a:p>
            <a:r>
              <a:rPr lang="cs-CZ" dirty="0" smtClean="0"/>
              <a:t>podstata náboženství - člověk přenáší svoji touhu po nekonečnu a vytváří pojem Boha</a:t>
            </a:r>
          </a:p>
          <a:p>
            <a:r>
              <a:rPr lang="cs-CZ" dirty="0" smtClean="0"/>
              <a:t>člověk miluje a lásku má za nejvyšší hodnotu – křesťanský Bůh je láska</a:t>
            </a:r>
          </a:p>
          <a:p>
            <a:r>
              <a:rPr lang="cs-CZ" dirty="0" smtClean="0"/>
              <a:t>v křesťanství je Bůh čistě duchovní bytostí – propast mezi duchem a tělem – náboženství odvádí člověka i od jeho kladných stránek</a:t>
            </a:r>
          </a:p>
          <a:p>
            <a:r>
              <a:rPr lang="cs-CZ" dirty="0" smtClean="0"/>
              <a:t>úkolem filosofie – vrátit člověku, co mu náleží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080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Ludwig Feuerbach –</a:t>
            </a:r>
            <a:br>
              <a:rPr lang="cs-CZ" dirty="0" smtClean="0"/>
            </a:br>
            <a:r>
              <a:rPr lang="cs-CZ" dirty="0" smtClean="0"/>
              <a:t>Podstata náboženství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i="1" dirty="0" err="1"/>
              <a:t>Nejdolehavější</a:t>
            </a:r>
            <a:r>
              <a:rPr lang="cs-CZ" i="1" dirty="0"/>
              <a:t> a nejbolestnější cit pro člověka jest cit konečnosti a vědomí, že jednou skutečně zemře. Kdyby člověk nezemřel, kdyby věčně žil, kdyby tudíž nebylo žádné smrti, nebylo by také žádného náboženství. A tak jest prostředkem </a:t>
            </a:r>
            <a:r>
              <a:rPr lang="cs-CZ" i="1" u="sng" dirty="0"/>
              <a:t>proti smrti víra v nesmrtelnost</a:t>
            </a:r>
            <a:r>
              <a:rPr lang="cs-CZ" i="1" dirty="0"/>
              <a:t>. </a:t>
            </a:r>
            <a:r>
              <a:rPr lang="cs-CZ" i="1" u="sng" dirty="0"/>
              <a:t>Jedině hrob lidský jest kolébkou bohů.</a:t>
            </a:r>
            <a:endParaRPr lang="cs-CZ" dirty="0"/>
          </a:p>
          <a:p>
            <a:r>
              <a:rPr lang="cs-CZ" i="1" dirty="0"/>
              <a:t>Proč se potlačuje člověk v náboženství? Aby si dobyl přízně svých bohů, kteří mu poskytují vše, čeho si přeje. Člověk se tedy nepotlačuje, aby se potlačoval, nýbrž aby se tímto </a:t>
            </a:r>
            <a:r>
              <a:rPr lang="cs-CZ" i="1" dirty="0" err="1"/>
              <a:t>sebepotlačováním</a:t>
            </a:r>
            <a:r>
              <a:rPr lang="cs-CZ" i="1" dirty="0"/>
              <a:t> uplatnil. Sebezapírání je pouze prostředek sebelásky.</a:t>
            </a:r>
            <a:endParaRPr lang="cs-CZ" dirty="0"/>
          </a:p>
          <a:p>
            <a:r>
              <a:rPr lang="cs-CZ" i="1" dirty="0"/>
              <a:t>Pokora náboženská, pokora před bohem odškodňuje se vždycky duševní pýchou vůči lidem.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232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Artur Schopenhauer</a:t>
            </a:r>
            <a:br>
              <a:rPr lang="cs-CZ" dirty="0" smtClean="0"/>
            </a:br>
            <a:r>
              <a:rPr lang="cs-CZ" dirty="0" smtClean="0"/>
              <a:t>(1788-1860)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hlavní dílo: </a:t>
            </a:r>
            <a:r>
              <a:rPr lang="cs-CZ" b="1" u="sng" dirty="0" smtClean="0"/>
              <a:t>Svět jako vůle a představa</a:t>
            </a:r>
            <a:r>
              <a:rPr lang="cs-CZ" dirty="0" smtClean="0"/>
              <a:t> (1819)</a:t>
            </a:r>
          </a:p>
          <a:p>
            <a:r>
              <a:rPr lang="cs-CZ" u="sng" dirty="0" smtClean="0"/>
              <a:t>voluntarismus</a:t>
            </a:r>
            <a:r>
              <a:rPr lang="cs-CZ" dirty="0" smtClean="0"/>
              <a:t> – podstatou člověka je vůle; vědomí je pouze povrch naší bytosti a intelekt je služebníkem vůle</a:t>
            </a:r>
          </a:p>
          <a:p>
            <a:r>
              <a:rPr lang="cs-CZ" dirty="0" smtClean="0"/>
              <a:t>nevědomá světová vůle – podstata všech jevů, i v neživé přírodě</a:t>
            </a:r>
          </a:p>
          <a:p>
            <a:r>
              <a:rPr lang="cs-CZ" dirty="0" smtClean="0"/>
              <a:t>nejsilnějším projevem vůle k životu – rozmnožovací pud</a:t>
            </a:r>
          </a:p>
          <a:p>
            <a:r>
              <a:rPr lang="cs-CZ" dirty="0" smtClean="0"/>
              <a:t>láska je jen iluze, jejíž pomocí se příroda stará o zachování rodu</a:t>
            </a:r>
          </a:p>
          <a:p>
            <a:r>
              <a:rPr lang="cs-CZ" dirty="0" smtClean="0"/>
              <a:t>světová vůle jako celek je svobodná, kromě ní tu není nic, co by ji omezovalo</a:t>
            </a:r>
          </a:p>
          <a:p>
            <a:r>
              <a:rPr lang="cs-CZ" dirty="0" smtClean="0"/>
              <a:t>vůle jednotlivce je nesvobodná – je vždy určována nadřazenou vůlí celku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977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Artur Schopenhauer –</a:t>
            </a:r>
            <a:br>
              <a:rPr lang="cs-CZ" dirty="0" smtClean="0"/>
            </a:br>
            <a:r>
              <a:rPr lang="cs-CZ" dirty="0" smtClean="0"/>
              <a:t>voluntarismus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život je utrpení, protože vůle je nekonečná, ale možnosti jejího naplnění jsou omezené</a:t>
            </a:r>
          </a:p>
          <a:p>
            <a:r>
              <a:rPr lang="cs-CZ" dirty="0" smtClean="0"/>
              <a:t>slast a štěstí jsou pouze něco negativního – nepřítomností bolesti</a:t>
            </a:r>
          </a:p>
          <a:p>
            <a:r>
              <a:rPr lang="cs-CZ" dirty="0" smtClean="0"/>
              <a:t>východisko z utrpení – není jím poznání, není jím sebevražda</a:t>
            </a:r>
          </a:p>
          <a:p>
            <a:r>
              <a:rPr lang="cs-CZ" dirty="0" smtClean="0"/>
              <a:t>východisko – estetická cesta vykoupení –génius a umění – v umění jde o pozorování věcí nezávisle na kauzalitě a vůli</a:t>
            </a:r>
          </a:p>
          <a:p>
            <a:r>
              <a:rPr lang="cs-CZ" dirty="0" smtClean="0"/>
              <a:t>východisko – etická cesta k vykoupení – popření vůle, prostředkem je askeze, záměrné překonávání vůle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20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Sören</a:t>
            </a:r>
            <a:r>
              <a:rPr lang="cs-CZ" dirty="0" smtClean="0"/>
              <a:t> Kierkegaard</a:t>
            </a:r>
            <a:br>
              <a:rPr lang="cs-CZ" dirty="0" smtClean="0"/>
            </a:br>
            <a:r>
              <a:rPr lang="cs-CZ" dirty="0" smtClean="0"/>
              <a:t>(1813 – 1855)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cs-CZ" dirty="0"/>
              <a:t>narozen 5.5. 1813 v Kodani, otec obchodníkem, horlivým luteránem, matka byla původně služkou v otcově domě, neuměla číst a </a:t>
            </a:r>
            <a:r>
              <a:rPr lang="cs-CZ" dirty="0" smtClean="0"/>
              <a:t>psát</a:t>
            </a:r>
          </a:p>
          <a:p>
            <a:pPr lvl="0"/>
            <a:r>
              <a:rPr lang="cs-CZ" dirty="0" smtClean="0"/>
              <a:t>soukromá škola – slabý a nemotorný = šikanován, prožíval, že není fyzicky přitažlivý</a:t>
            </a:r>
            <a:endParaRPr lang="cs-CZ" dirty="0"/>
          </a:p>
          <a:p>
            <a:pPr lvl="0"/>
            <a:r>
              <a:rPr lang="cs-CZ" dirty="0" smtClean="0"/>
              <a:t>ale </a:t>
            </a:r>
            <a:r>
              <a:rPr lang="cs-CZ" dirty="0"/>
              <a:t>nadprůměrně inteligentní, užíval k obraně, prý dokázal ironií rozplakat</a:t>
            </a:r>
          </a:p>
          <a:p>
            <a:pPr lvl="0"/>
            <a:r>
              <a:rPr lang="cs-CZ" dirty="0"/>
              <a:t>1830 – univerzita v Kodani – řečtina, latina, historie, matematika, fyzika, filozofie, později teologie</a:t>
            </a:r>
          </a:p>
          <a:p>
            <a:pPr lvl="0"/>
            <a:r>
              <a:rPr lang="cs-CZ" dirty="0"/>
              <a:t>ale ztrácí motivaci = </a:t>
            </a:r>
            <a:r>
              <a:rPr lang="cs-CZ" dirty="0" smtClean="0"/>
              <a:t>život </a:t>
            </a:r>
            <a:r>
              <a:rPr lang="cs-CZ" dirty="0"/>
              <a:t>v hýření, módě, ale vnitřně nespokojený i s </a:t>
            </a:r>
            <a:r>
              <a:rPr lang="cs-CZ" dirty="0" smtClean="0"/>
              <a:t>tím</a:t>
            </a:r>
            <a:endParaRPr lang="cs-CZ" dirty="0"/>
          </a:p>
          <a:p>
            <a:pPr lvl="0"/>
            <a:r>
              <a:rPr lang="cs-CZ" dirty="0"/>
              <a:t>1840 – dokončuje studia, ohlašuje zasnoubení s Reginou </a:t>
            </a:r>
            <a:r>
              <a:rPr lang="cs-CZ" dirty="0" err="1"/>
              <a:t>Olsenovou</a:t>
            </a:r>
            <a:r>
              <a:rPr lang="cs-CZ" dirty="0"/>
              <a:t>, po roce zasnoubení ruší, sám sebe znemožňuje, aby rozchod nesla lépe, jemu samotnému přinesl </a:t>
            </a:r>
            <a:r>
              <a:rPr lang="cs-CZ" dirty="0" smtClean="0"/>
              <a:t>muka</a:t>
            </a:r>
            <a:endParaRPr lang="cs-CZ" dirty="0"/>
          </a:p>
          <a:p>
            <a:pPr lvl="0"/>
            <a:r>
              <a:rPr lang="cs-CZ" dirty="0" smtClean="0"/>
              <a:t>hlavní díla </a:t>
            </a:r>
            <a:r>
              <a:rPr lang="cs-CZ" dirty="0"/>
              <a:t>– </a:t>
            </a:r>
            <a:r>
              <a:rPr lang="cs-CZ" b="1" u="sng" dirty="0"/>
              <a:t>Buď – </a:t>
            </a:r>
            <a:r>
              <a:rPr lang="cs-CZ" b="1" u="sng" dirty="0" smtClean="0"/>
              <a:t>anebo</a:t>
            </a:r>
            <a:r>
              <a:rPr lang="cs-CZ" dirty="0" smtClean="0"/>
              <a:t>, </a:t>
            </a:r>
            <a:r>
              <a:rPr lang="cs-CZ" b="1" u="sng" dirty="0"/>
              <a:t>Strach a </a:t>
            </a:r>
            <a:r>
              <a:rPr lang="cs-CZ" b="1" u="sng" dirty="0" smtClean="0"/>
              <a:t>chvění</a:t>
            </a:r>
            <a:r>
              <a:rPr lang="cs-CZ" dirty="0" smtClean="0"/>
              <a:t>, </a:t>
            </a:r>
            <a:r>
              <a:rPr lang="cs-CZ" b="1" u="sng" dirty="0" smtClean="0"/>
              <a:t>Stadia </a:t>
            </a:r>
            <a:r>
              <a:rPr lang="cs-CZ" b="1" u="sng" dirty="0"/>
              <a:t>na cestě </a:t>
            </a:r>
            <a:r>
              <a:rPr lang="cs-CZ" b="1" u="sng" dirty="0" smtClean="0"/>
              <a:t>životem</a:t>
            </a:r>
            <a:endParaRPr lang="cs-CZ" b="1" dirty="0" smtClean="0"/>
          </a:p>
          <a:p>
            <a:pPr lvl="0"/>
            <a:r>
              <a:rPr lang="cs-CZ" dirty="0" smtClean="0"/>
              <a:t>považován za předchůdce existencialismu, odvrací se od systematické filosofie, zaměřuje se člověka, který jako jednotlivec sám stojí před pravdou, před Bohem</a:t>
            </a:r>
          </a:p>
          <a:p>
            <a:pPr lvl="0"/>
            <a:r>
              <a:rPr lang="cs-CZ" i="1" dirty="0" smtClean="0"/>
              <a:t>„Co </a:t>
            </a:r>
            <a:r>
              <a:rPr lang="cs-CZ" i="1" dirty="0"/>
              <a:t>mně vlastně chybí, je to, aby se mi ujasnilo, co mám dělat, ne to, co mám poznat … Jde mi o to, abych porozuměl svému určení, abych uviděl, co po mně Bůh chce, abych dělal. Jde o to nalézt pravdu, která by byla pravdou pro mne, nalézt tu ideu, pro niž bych chtěl žít i umřít. </a:t>
            </a:r>
            <a:endParaRPr lang="cs-CZ" i="1" u="sng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467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Sören</a:t>
            </a:r>
            <a:r>
              <a:rPr lang="cs-CZ" dirty="0" smtClean="0"/>
              <a:t> Kierkegaard –</a:t>
            </a:r>
            <a:br>
              <a:rPr lang="cs-CZ" dirty="0" smtClean="0"/>
            </a:br>
            <a:r>
              <a:rPr lang="cs-CZ" dirty="0" smtClean="0"/>
              <a:t>Stadia na cestě životem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rozlišuje tři stadia v životě člověka, tři způsoby lidské existence</a:t>
            </a:r>
          </a:p>
          <a:p>
            <a:r>
              <a:rPr lang="cs-CZ" u="sng" dirty="0" smtClean="0"/>
              <a:t>stadium estetické:</a:t>
            </a:r>
            <a:r>
              <a:rPr lang="cs-CZ" dirty="0" smtClean="0"/>
              <a:t> člověk vychutnává všechny možnosti existence, orientuje se na věci kolem sebe</a:t>
            </a:r>
          </a:p>
          <a:p>
            <a:r>
              <a:rPr lang="cs-CZ" u="sng" dirty="0" smtClean="0"/>
              <a:t>stadium etické:</a:t>
            </a:r>
            <a:r>
              <a:rPr lang="cs-CZ" dirty="0" smtClean="0"/>
              <a:t> člověk </a:t>
            </a:r>
            <a:r>
              <a:rPr lang="cs-CZ" dirty="0"/>
              <a:t>pojímá sebe sama jako „cíl“, jako „</a:t>
            </a:r>
            <a:r>
              <a:rPr lang="cs-CZ" dirty="0" smtClean="0"/>
              <a:t>projekt“</a:t>
            </a:r>
          </a:p>
          <a:p>
            <a:r>
              <a:rPr lang="cs-CZ" dirty="0" smtClean="0"/>
              <a:t>svou </a:t>
            </a:r>
            <a:r>
              <a:rPr lang="cs-CZ" dirty="0"/>
              <a:t>povahu nahlíží jako cosi, co může trvale ovlivňovat, usměrňovat a </a:t>
            </a:r>
            <a:r>
              <a:rPr lang="cs-CZ" dirty="0" smtClean="0"/>
              <a:t>zdokonalovat, přejímá </a:t>
            </a:r>
            <a:r>
              <a:rPr lang="cs-CZ" dirty="0"/>
              <a:t>odpovědnost za sebe </a:t>
            </a:r>
            <a:r>
              <a:rPr lang="cs-CZ" dirty="0" smtClean="0"/>
              <a:t>sama</a:t>
            </a:r>
          </a:p>
          <a:p>
            <a:pPr lvl="0"/>
            <a:r>
              <a:rPr lang="cs-CZ" u="sng" dirty="0" smtClean="0"/>
              <a:t>stadium náboženské:</a:t>
            </a:r>
            <a:r>
              <a:rPr lang="cs-CZ" dirty="0" smtClean="0"/>
              <a:t> </a:t>
            </a:r>
            <a:r>
              <a:rPr lang="cs-CZ" dirty="0"/>
              <a:t>etický postoj je nedostatečný jako nástroj porozumění fenoménu </a:t>
            </a:r>
            <a:r>
              <a:rPr lang="cs-CZ" dirty="0" smtClean="0"/>
              <a:t>víry; víra </a:t>
            </a:r>
            <a:r>
              <a:rPr lang="cs-CZ" dirty="0"/>
              <a:t>se vymyká působnosti etického myšlení </a:t>
            </a:r>
            <a:r>
              <a:rPr lang="cs-CZ" dirty="0" smtClean="0"/>
              <a:t>; avšak </a:t>
            </a:r>
            <a:r>
              <a:rPr lang="cs-CZ" dirty="0"/>
              <a:t>pouze jedinec, který má vyvinuté morální cítění, je mravně zralý, má předpoklady uvědomit si </a:t>
            </a:r>
            <a:r>
              <a:rPr lang="cs-CZ" dirty="0" smtClean="0"/>
              <a:t>náročné požadavky </a:t>
            </a:r>
            <a:r>
              <a:rPr lang="cs-CZ" dirty="0"/>
              <a:t>víry</a:t>
            </a:r>
          </a:p>
          <a:p>
            <a:pPr lvl="0"/>
            <a:r>
              <a:rPr lang="cs-CZ" dirty="0"/>
              <a:t>příběh Abrahama – Božímu příkazu mohl vyhovět jen činem, který odporoval jeho citům milujícího </a:t>
            </a:r>
            <a:r>
              <a:rPr lang="cs-CZ" dirty="0" smtClean="0"/>
              <a:t>otce i </a:t>
            </a:r>
            <a:r>
              <a:rPr lang="cs-CZ" dirty="0"/>
              <a:t>obecným mravním principům, mravně obludnější o to, že zabíjí </a:t>
            </a:r>
            <a:r>
              <a:rPr lang="cs-CZ" dirty="0" smtClean="0"/>
              <a:t>syna</a:t>
            </a:r>
          </a:p>
          <a:p>
            <a:pPr lvl="0"/>
            <a:r>
              <a:rPr lang="cs-CZ" dirty="0" smtClean="0"/>
              <a:t>situace Abrahama je paradoxní; paradox je vnímán jako prostor pro víru</a:t>
            </a:r>
            <a:endParaRPr lang="cs-CZ" dirty="0"/>
          </a:p>
          <a:p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142123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Friedrich Nietzsche</a:t>
            </a:r>
            <a:br>
              <a:rPr lang="cs-CZ" dirty="0" smtClean="0"/>
            </a:br>
            <a:r>
              <a:rPr lang="cs-CZ" dirty="0" smtClean="0"/>
              <a:t>(1844 - 1900)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nazýván „filosofem s kladivem“ – lidstvo podle něj dospělo do stadia, ve kterém bylo potřeba přehodnotit, „rozbít“ všechny staré hodnoty a vytyčit hodnoty nové</a:t>
            </a:r>
          </a:p>
          <a:p>
            <a:r>
              <a:rPr lang="cs-CZ" dirty="0" smtClean="0"/>
              <a:t>příklad děl: </a:t>
            </a:r>
            <a:r>
              <a:rPr lang="cs-CZ" b="1" u="sng" dirty="0" smtClean="0"/>
              <a:t>Tak pravil </a:t>
            </a:r>
            <a:r>
              <a:rPr lang="cs-CZ" b="1" u="sng" dirty="0" err="1" smtClean="0"/>
              <a:t>Zarathustra</a:t>
            </a:r>
            <a:r>
              <a:rPr lang="cs-CZ" dirty="0" smtClean="0"/>
              <a:t> (1885), </a:t>
            </a:r>
            <a:r>
              <a:rPr lang="cs-CZ" b="1" u="sng" dirty="0" smtClean="0"/>
              <a:t>Antikrist</a:t>
            </a:r>
            <a:r>
              <a:rPr lang="cs-CZ" dirty="0" smtClean="0"/>
              <a:t> (1885)</a:t>
            </a:r>
          </a:p>
          <a:p>
            <a:r>
              <a:rPr lang="cs-CZ" dirty="0" smtClean="0"/>
              <a:t>ostře kritizoval křesťanství:</a:t>
            </a:r>
          </a:p>
          <a:p>
            <a:r>
              <a:rPr lang="cs-CZ" i="1" dirty="0" smtClean="0"/>
              <a:t>„Co </a:t>
            </a:r>
            <a:r>
              <a:rPr lang="cs-CZ" i="1" dirty="0"/>
              <a:t>je dobré? – Všechno, co v člověku zvyšuje cit moci, vůli k moci, moc </a:t>
            </a:r>
            <a:r>
              <a:rPr lang="cs-CZ" i="1" dirty="0" smtClean="0"/>
              <a:t>samu. Co </a:t>
            </a:r>
            <a:r>
              <a:rPr lang="cs-CZ" i="1" dirty="0"/>
              <a:t>je špatné? – Všechno, co pochází ze slabosti</a:t>
            </a:r>
            <a:r>
              <a:rPr lang="cs-CZ" i="1" dirty="0" smtClean="0"/>
              <a:t>. </a:t>
            </a:r>
            <a:r>
              <a:rPr lang="cs-CZ" i="1" dirty="0"/>
              <a:t>Co je škodlivější než kterákoli neřest? – Účinná soustrast se všemi nezdařilými a slabými – křesťanství</a:t>
            </a:r>
            <a:r>
              <a:rPr lang="cs-CZ" i="1" dirty="0" smtClean="0"/>
              <a:t>… </a:t>
            </a:r>
            <a:r>
              <a:rPr lang="cs-CZ" i="1" dirty="0"/>
              <a:t>Křesťanství se dalo na stranu všeho slabého, nízkého, nezdařilého, udělalo ideál z odporu proti udržovacím instinktům silného života</a:t>
            </a:r>
            <a:r>
              <a:rPr lang="cs-CZ" i="1" dirty="0" smtClean="0"/>
              <a:t>. </a:t>
            </a:r>
            <a:r>
              <a:rPr lang="cs-CZ" i="1" dirty="0"/>
              <a:t>- v podstatě byl jen jeden křesťan a ten zemřel na kříži. „Evangelium“ zemřelo na kříži. Co se od tohoto okamžiku zve „evangeliem“, bylo už opakem toho, co on žil</a:t>
            </a:r>
            <a:r>
              <a:rPr lang="cs-CZ" i="1" dirty="0" smtClean="0"/>
              <a:t>.“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422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Friedrich Nietzsche –</a:t>
            </a:r>
            <a:br>
              <a:rPr lang="cs-CZ" dirty="0" smtClean="0"/>
            </a:br>
            <a:r>
              <a:rPr lang="cs-CZ" dirty="0" smtClean="0"/>
              <a:t>Tak pravil </a:t>
            </a:r>
            <a:r>
              <a:rPr lang="cs-CZ" dirty="0" err="1" smtClean="0"/>
              <a:t>Zarathustra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v tomto díle předložil </a:t>
            </a:r>
            <a:r>
              <a:rPr lang="cs-CZ" dirty="0"/>
              <a:t>ideu </a:t>
            </a:r>
            <a:r>
              <a:rPr lang="cs-CZ"/>
              <a:t>nadčlověka</a:t>
            </a:r>
            <a:r>
              <a:rPr lang="cs-CZ" smtClean="0"/>
              <a:t>:</a:t>
            </a:r>
            <a:endParaRPr lang="cs-CZ" dirty="0" smtClean="0"/>
          </a:p>
          <a:p>
            <a:r>
              <a:rPr lang="cs-CZ" i="1" dirty="0" smtClean="0"/>
              <a:t>„</a:t>
            </a:r>
            <a:r>
              <a:rPr lang="cs-CZ" i="1" dirty="0"/>
              <a:t>…bůh je </a:t>
            </a:r>
            <a:r>
              <a:rPr lang="cs-CZ" i="1" dirty="0" smtClean="0"/>
              <a:t>mrtev. </a:t>
            </a:r>
          </a:p>
          <a:p>
            <a:r>
              <a:rPr lang="cs-CZ" i="1" dirty="0" smtClean="0"/>
              <a:t>Hlásám </a:t>
            </a:r>
            <a:r>
              <a:rPr lang="cs-CZ" i="1" dirty="0"/>
              <a:t>vám nadčlověka. Člověk je cosi, co má </a:t>
            </a:r>
            <a:r>
              <a:rPr lang="cs-CZ" i="1" dirty="0" smtClean="0"/>
              <a:t>být </a:t>
            </a:r>
            <a:r>
              <a:rPr lang="cs-CZ" i="1" dirty="0"/>
              <a:t>překonáno. Co jste vykonali, aby byl překonán?</a:t>
            </a:r>
          </a:p>
          <a:p>
            <a:r>
              <a:rPr lang="cs-CZ" i="1" dirty="0" smtClean="0"/>
              <a:t>Čím </a:t>
            </a:r>
            <a:r>
              <a:rPr lang="cs-CZ" i="1" dirty="0"/>
              <a:t>je opice člověku? Posměchem nebo bolestným studem. A stejně má i člověk býti nadčlověku: posměchem nebo bolestným studem.</a:t>
            </a:r>
          </a:p>
          <a:p>
            <a:r>
              <a:rPr lang="cs-CZ" i="1" dirty="0" smtClean="0"/>
              <a:t>Zapřísahám </a:t>
            </a:r>
            <a:r>
              <a:rPr lang="cs-CZ" i="1" dirty="0"/>
              <a:t>vás, bratři moji, zůstaňte věrni zemi a nevěřte těm, kdo vám mluví o nadpozemských nadějích! </a:t>
            </a:r>
            <a:r>
              <a:rPr lang="cs-CZ" i="1" dirty="0" err="1"/>
              <a:t>Travičové</a:t>
            </a:r>
            <a:r>
              <a:rPr lang="cs-CZ" i="1" dirty="0"/>
              <a:t> to jsou, ať to vědí, či ne.</a:t>
            </a:r>
          </a:p>
          <a:p>
            <a:r>
              <a:rPr lang="cs-CZ" i="1" dirty="0" smtClean="0"/>
              <a:t>Člověk </a:t>
            </a:r>
            <a:r>
              <a:rPr lang="cs-CZ" i="1" dirty="0"/>
              <a:t>jest provaz natažený mezi zvířetem a nadčlověkem – provaz nad propastí.</a:t>
            </a:r>
          </a:p>
          <a:p>
            <a:r>
              <a:rPr lang="cs-CZ" i="1" dirty="0" smtClean="0"/>
              <a:t>Co </a:t>
            </a:r>
            <a:r>
              <a:rPr lang="cs-CZ" i="1" dirty="0"/>
              <a:t>je velkého na člověku, jest, že je mostem, a nikoli účelem: co lze milovati na člověku, jest, že je přechodem a zánikem.</a:t>
            </a:r>
          </a:p>
          <a:p>
            <a:endParaRPr lang="cs-CZ" dirty="0"/>
          </a:p>
          <a:p>
            <a:r>
              <a:rPr lang="cs-CZ" dirty="0" smtClean="0"/>
              <a:t>některé </a:t>
            </a:r>
            <a:r>
              <a:rPr lang="cs-CZ" dirty="0"/>
              <a:t>jeho </a:t>
            </a:r>
            <a:r>
              <a:rPr lang="cs-CZ" dirty="0" smtClean="0"/>
              <a:t>myšlenky </a:t>
            </a:r>
            <a:r>
              <a:rPr lang="cs-CZ" dirty="0"/>
              <a:t>byly později zneužity </a:t>
            </a:r>
            <a:r>
              <a:rPr lang="cs-CZ" dirty="0" smtClean="0"/>
              <a:t>nacisty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25325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Henri</a:t>
            </a:r>
            <a:r>
              <a:rPr lang="cs-CZ" dirty="0" smtClean="0"/>
              <a:t> Bergson</a:t>
            </a:r>
            <a:br>
              <a:rPr lang="cs-CZ" dirty="0" smtClean="0"/>
            </a:br>
            <a:r>
              <a:rPr lang="cs-CZ" dirty="0" smtClean="0"/>
              <a:t>(1859 – 1941)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jeho filosofie: </a:t>
            </a:r>
            <a:r>
              <a:rPr lang="cs-CZ" u="sng" dirty="0" err="1" smtClean="0"/>
              <a:t>intuitismus</a:t>
            </a:r>
            <a:r>
              <a:rPr lang="cs-CZ" dirty="0" smtClean="0"/>
              <a:t>, </a:t>
            </a:r>
            <a:r>
              <a:rPr lang="cs-CZ" u="sng" dirty="0" smtClean="0"/>
              <a:t>vitalismus</a:t>
            </a:r>
          </a:p>
          <a:p>
            <a:r>
              <a:rPr lang="cs-CZ" dirty="0" smtClean="0"/>
              <a:t>všechna skutečnost je dění, za kterým stojí </a:t>
            </a:r>
            <a:r>
              <a:rPr lang="cs-CZ" u="sng" dirty="0" err="1" smtClean="0"/>
              <a:t>élan</a:t>
            </a:r>
            <a:r>
              <a:rPr lang="cs-CZ" u="sng" dirty="0" smtClean="0"/>
              <a:t> </a:t>
            </a:r>
            <a:r>
              <a:rPr lang="cs-CZ" u="sng" dirty="0" err="1" smtClean="0"/>
              <a:t>vital</a:t>
            </a:r>
            <a:r>
              <a:rPr lang="cs-CZ" dirty="0" smtClean="0"/>
              <a:t>, tvořivý princip</a:t>
            </a:r>
          </a:p>
          <a:p>
            <a:r>
              <a:rPr lang="cs-CZ" dirty="0" smtClean="0"/>
              <a:t>intelekt představuje nižší úroveň našeho poznání; vyznačuje se nepochopením života</a:t>
            </a:r>
          </a:p>
          <a:p>
            <a:r>
              <a:rPr lang="cs-CZ" dirty="0" smtClean="0"/>
              <a:t>intelektuální poznání vyžaduje určitou statičnost, zatímco dění, trvání nemůžeme uchopit jinak než ve svém nitru, prožitkem, intuicí</a:t>
            </a:r>
          </a:p>
          <a:p>
            <a:r>
              <a:rPr lang="cs-CZ" dirty="0" smtClean="0"/>
              <a:t>zastáncem tzv. </a:t>
            </a:r>
            <a:r>
              <a:rPr lang="cs-CZ" u="sng" dirty="0" smtClean="0"/>
              <a:t>otevřené morálky</a:t>
            </a:r>
            <a:r>
              <a:rPr lang="cs-CZ" dirty="0" smtClean="0"/>
              <a:t>: morálky </a:t>
            </a:r>
            <a:r>
              <a:rPr lang="cs-CZ" dirty="0" err="1" smtClean="0"/>
              <a:t>Sókrata</a:t>
            </a:r>
            <a:r>
              <a:rPr lang="cs-CZ" dirty="0" smtClean="0"/>
              <a:t> či Ježíše z Nazareta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375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836712"/>
            <a:ext cx="9144000" cy="5289451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	Použitá literatura: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	Feuerbach, </a:t>
            </a:r>
            <a:r>
              <a:rPr lang="cs-CZ" dirty="0"/>
              <a:t>L. </a:t>
            </a:r>
            <a:r>
              <a:rPr lang="cs-CZ" i="1" dirty="0"/>
              <a:t>Podstata náboženství.</a:t>
            </a:r>
            <a:r>
              <a:rPr lang="cs-CZ" dirty="0"/>
              <a:t> Praha: 1920</a:t>
            </a:r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dirty="0" err="1" smtClean="0"/>
              <a:t>Gardiner</a:t>
            </a:r>
            <a:r>
              <a:rPr lang="cs-CZ" dirty="0" smtClean="0"/>
              <a:t>, </a:t>
            </a:r>
            <a:r>
              <a:rPr lang="cs-CZ" dirty="0"/>
              <a:t>P. </a:t>
            </a:r>
            <a:r>
              <a:rPr lang="cs-CZ" i="1" dirty="0"/>
              <a:t>Kierkegaard.</a:t>
            </a:r>
            <a:r>
              <a:rPr lang="cs-CZ" dirty="0"/>
              <a:t> Praha: Argo, 1996</a:t>
            </a:r>
          </a:p>
          <a:p>
            <a:pPr marL="0" indent="0">
              <a:buNone/>
            </a:pPr>
            <a:r>
              <a:rPr lang="cs-CZ" dirty="0" smtClean="0"/>
              <a:t>	Kierkegaard, </a:t>
            </a:r>
            <a:r>
              <a:rPr lang="cs-CZ" dirty="0"/>
              <a:t>S. </a:t>
            </a:r>
            <a:r>
              <a:rPr lang="cs-CZ" i="1" dirty="0"/>
              <a:t>Tři páteční pozvání k Večeři Páně</a:t>
            </a:r>
            <a:r>
              <a:rPr lang="cs-CZ" i="1" dirty="0" smtClean="0"/>
              <a:t>.</a:t>
            </a:r>
          </a:p>
          <a:p>
            <a:pPr marL="0" indent="0">
              <a:buNone/>
            </a:pPr>
            <a:r>
              <a:rPr lang="cs-CZ" i="1" dirty="0"/>
              <a:t>	</a:t>
            </a:r>
            <a:r>
              <a:rPr lang="cs-CZ" i="1" dirty="0" smtClean="0"/>
              <a:t>	</a:t>
            </a:r>
            <a:r>
              <a:rPr lang="cs-CZ" dirty="0" smtClean="0"/>
              <a:t>Praha</a:t>
            </a:r>
            <a:r>
              <a:rPr lang="cs-CZ" dirty="0"/>
              <a:t>: Kalich, 2000</a:t>
            </a:r>
          </a:p>
          <a:p>
            <a:pPr marL="0" indent="0">
              <a:buNone/>
            </a:pPr>
            <a:r>
              <a:rPr lang="cs-CZ" dirty="0" smtClean="0"/>
              <a:t>	Nietzsche, </a:t>
            </a:r>
            <a:r>
              <a:rPr lang="cs-CZ" dirty="0"/>
              <a:t>F. </a:t>
            </a:r>
            <a:r>
              <a:rPr lang="cs-CZ" i="1" dirty="0"/>
              <a:t>Antikrist</a:t>
            </a:r>
            <a:r>
              <a:rPr lang="cs-CZ" dirty="0"/>
              <a:t>. Olomouc: </a:t>
            </a:r>
            <a:r>
              <a:rPr lang="cs-CZ" dirty="0" err="1"/>
              <a:t>Votobia</a:t>
            </a:r>
            <a:r>
              <a:rPr lang="cs-CZ" dirty="0"/>
              <a:t>, 1995</a:t>
            </a:r>
          </a:p>
          <a:p>
            <a:pPr marL="0" indent="0">
              <a:buNone/>
            </a:pPr>
            <a:r>
              <a:rPr lang="cs-CZ" dirty="0" smtClean="0"/>
              <a:t>	Nietzsche, </a:t>
            </a:r>
            <a:r>
              <a:rPr lang="cs-CZ" dirty="0"/>
              <a:t>F. </a:t>
            </a:r>
            <a:r>
              <a:rPr lang="cs-CZ" i="1" dirty="0"/>
              <a:t>Tak pravil </a:t>
            </a:r>
            <a:r>
              <a:rPr lang="cs-CZ" i="1" dirty="0" err="1"/>
              <a:t>Zarathustra</a:t>
            </a:r>
            <a:r>
              <a:rPr lang="cs-CZ" i="1" dirty="0"/>
              <a:t>.</a:t>
            </a:r>
            <a:r>
              <a:rPr lang="cs-CZ" dirty="0"/>
              <a:t> </a:t>
            </a:r>
            <a:r>
              <a:rPr lang="cs-CZ" dirty="0" smtClean="0"/>
              <a:t>Olomouc: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dirty="0" err="1" smtClean="0"/>
              <a:t>Votobia</a:t>
            </a:r>
            <a:r>
              <a:rPr lang="cs-CZ" dirty="0"/>
              <a:t>, </a:t>
            </a:r>
            <a:r>
              <a:rPr lang="cs-CZ" dirty="0" smtClean="0"/>
              <a:t>1992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dirty="0" err="1" smtClean="0"/>
              <a:t>Störig</a:t>
            </a:r>
            <a:r>
              <a:rPr lang="cs-CZ" dirty="0" smtClean="0"/>
              <a:t>, </a:t>
            </a:r>
            <a:r>
              <a:rPr lang="cs-CZ" dirty="0"/>
              <a:t>H. J. </a:t>
            </a:r>
            <a:r>
              <a:rPr lang="cs-CZ" i="1" dirty="0"/>
              <a:t>Malé dějiny filozofie.</a:t>
            </a:r>
            <a:r>
              <a:rPr lang="cs-CZ" dirty="0"/>
              <a:t> Praha: Zvon, 1993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386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1600200"/>
          </a:xfrm>
        </p:spPr>
        <p:txBody>
          <a:bodyPr/>
          <a:lstStyle/>
          <a:p>
            <a:r>
              <a:rPr lang="cs-CZ" dirty="0" smtClean="0"/>
              <a:t>Vybrané osobnosti </a:t>
            </a:r>
            <a:br>
              <a:rPr lang="cs-CZ" dirty="0" smtClean="0"/>
            </a:br>
            <a:r>
              <a:rPr lang="cs-CZ" dirty="0" smtClean="0"/>
              <a:t>a směry filosofie 19. století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591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2474925" y="1871545"/>
            <a:ext cx="4042445" cy="180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Autor:</a:t>
            </a:r>
          </a:p>
          <a:p>
            <a:pPr algn="ctr" eaLnBrk="1" hangingPunct="1"/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endParaRPr lang="cs-CZ" sz="1600" dirty="0" smtClean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Mgr</a:t>
            </a:r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. </a:t>
            </a:r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Gymnázium Pierra de </a:t>
            </a:r>
            <a:r>
              <a:rPr lang="cs-CZ" sz="1600" dirty="0" err="1">
                <a:solidFill>
                  <a:srgbClr val="000000"/>
                </a:solidFill>
                <a:latin typeface="Arial - 16"/>
                <a:cs typeface="Arial" charset="0"/>
              </a:rPr>
              <a:t>Coubertina</a:t>
            </a:r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, Tábor</a:t>
            </a: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burlaki@seznam.cz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říjen 2013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3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August </a:t>
            </a:r>
            <a:r>
              <a:rPr lang="cs-CZ" dirty="0" err="1" smtClean="0"/>
              <a:t>Comte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>
                <a:effectLst/>
              </a:rPr>
              <a:t>(</a:t>
            </a:r>
            <a:r>
              <a:rPr lang="cs-CZ" dirty="0">
                <a:effectLst/>
              </a:rPr>
              <a:t>1798 – 1857)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cs-CZ" dirty="0"/>
              <a:t>zásadní dílo – </a:t>
            </a:r>
            <a:r>
              <a:rPr lang="cs-CZ" b="1" u="sng" dirty="0"/>
              <a:t>Kurs pozitivní filozofie</a:t>
            </a:r>
            <a:endParaRPr lang="cs-CZ" u="sng" dirty="0"/>
          </a:p>
          <a:p>
            <a:pPr lvl="0"/>
            <a:r>
              <a:rPr lang="cs-CZ" dirty="0" smtClean="0"/>
              <a:t>pozitivismus, </a:t>
            </a:r>
            <a:r>
              <a:rPr lang="cs-CZ" dirty="0"/>
              <a:t>pozitivní = 1) to, co je skutečné 2) co je smysluplné, užitečné 3) co můžeme jasně definovat</a:t>
            </a:r>
          </a:p>
          <a:p>
            <a:pPr lvl="0"/>
            <a:r>
              <a:rPr lang="cs-CZ" dirty="0"/>
              <a:t>pozitivismus vychází pouze z daností, faktů, zásadně odmítá metafyziku (př. otázky po bytí), úvahy o něčem, co je za fakty, je zbytečné</a:t>
            </a:r>
          </a:p>
          <a:p>
            <a:pPr lvl="0"/>
            <a:r>
              <a:rPr lang="cs-CZ" dirty="0" smtClean="0"/>
              <a:t>co </a:t>
            </a:r>
            <a:r>
              <a:rPr lang="cs-CZ" dirty="0"/>
              <a:t>je nám dáno jako pozitivní </a:t>
            </a:r>
            <a:r>
              <a:rPr lang="cs-CZ" dirty="0" smtClean="0"/>
              <a:t>skutečnost, je jev, </a:t>
            </a:r>
            <a:r>
              <a:rPr lang="cs-CZ" dirty="0"/>
              <a:t>zkoumáme, jak se nám fakta jeví, opomíjíme úvahy o jejich podstatě, příčině</a:t>
            </a:r>
          </a:p>
          <a:p>
            <a:pPr lvl="0"/>
            <a:r>
              <a:rPr lang="cs-CZ" dirty="0"/>
              <a:t>co s fakty – jediné, čeho jsme schopni = 1) konstatovat jevící se fakta 2) uspořádat tato fakta 3) podle poznaných zákonitostí mezi fakty předvídat budoucí jevy</a:t>
            </a:r>
          </a:p>
          <a:p>
            <a:pPr lvl="0"/>
            <a:r>
              <a:rPr lang="cs-CZ" dirty="0" smtClean="0"/>
              <a:t>„Vědět</a:t>
            </a:r>
            <a:r>
              <a:rPr lang="cs-CZ" dirty="0"/>
              <a:t>, abychom mohli </a:t>
            </a:r>
            <a:r>
              <a:rPr lang="cs-CZ" dirty="0" smtClean="0"/>
              <a:t>předvídat.“</a:t>
            </a:r>
            <a:endParaRPr lang="cs-CZ" dirty="0"/>
          </a:p>
          <a:p>
            <a:pPr lvl="0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731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August </a:t>
            </a:r>
            <a:r>
              <a:rPr lang="cs-CZ" dirty="0" err="1" smtClean="0"/>
              <a:t>Comte</a:t>
            </a:r>
            <a:r>
              <a:rPr lang="cs-CZ" dirty="0" smtClean="0"/>
              <a:t> – 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stadia myšlení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cs-CZ" dirty="0"/>
              <a:t>m</a:t>
            </a:r>
            <a:r>
              <a:rPr lang="cs-CZ" dirty="0" smtClean="0"/>
              <a:t>yšlení </a:t>
            </a:r>
            <a:r>
              <a:rPr lang="cs-CZ" dirty="0"/>
              <a:t>člověka i společnosti jako celku prochází třemi </a:t>
            </a:r>
            <a:r>
              <a:rPr lang="cs-CZ" dirty="0" smtClean="0"/>
              <a:t>stadii</a:t>
            </a:r>
            <a:endParaRPr lang="cs-CZ" dirty="0"/>
          </a:p>
          <a:p>
            <a:pPr lvl="0"/>
            <a:r>
              <a:rPr lang="cs-CZ" dirty="0" smtClean="0"/>
              <a:t>1</a:t>
            </a:r>
            <a:r>
              <a:rPr lang="cs-CZ" dirty="0"/>
              <a:t>) teologické stadium – člověk se zaměřuje na „vnitřní“ povahu věcí </a:t>
            </a:r>
          </a:p>
          <a:p>
            <a:pPr lvl="0"/>
            <a:r>
              <a:rPr lang="cs-CZ" dirty="0" err="1"/>
              <a:t>podstadia</a:t>
            </a:r>
            <a:r>
              <a:rPr lang="cs-CZ" dirty="0"/>
              <a:t>: animismus – nejprimitivnější = jednotlivé předměty považuje člověk za oduševnělé (kameny, stromy, cesty, …)</a:t>
            </a:r>
          </a:p>
          <a:p>
            <a:pPr lvl="0"/>
            <a:r>
              <a:rPr lang="cs-CZ" dirty="0"/>
              <a:t>polyteismus – každá oblast jevů má svého boha</a:t>
            </a:r>
          </a:p>
          <a:p>
            <a:pPr lvl="0"/>
            <a:r>
              <a:rPr lang="cs-CZ" dirty="0"/>
              <a:t>monoteismus</a:t>
            </a:r>
          </a:p>
          <a:p>
            <a:pPr lvl="0"/>
            <a:r>
              <a:rPr lang="cs-CZ" dirty="0"/>
              <a:t>2) metafyzické stadium – na místo nadpřirozených sil (božství) člověk dosazuje abstraktní síly</a:t>
            </a:r>
          </a:p>
          <a:p>
            <a:pPr lvl="0"/>
            <a:r>
              <a:rPr lang="cs-CZ" dirty="0"/>
              <a:t>3) pozitivní stadium – člověk si konečně uvědomuje, že teologické či metafyzické poznání je neuskutečnitelné, soustředí se jen na poznávání faktů, na poznávání zákonů podobnosti a posloupnosti mezi </a:t>
            </a:r>
            <a:r>
              <a:rPr lang="cs-CZ" dirty="0" smtClean="0"/>
              <a:t>nimi</a:t>
            </a:r>
            <a:endParaRPr lang="cs-CZ" dirty="0"/>
          </a:p>
          <a:p>
            <a:pPr lvl="0"/>
            <a:r>
              <a:rPr lang="cs-CZ" dirty="0"/>
              <a:t>(v dětství jsme byli teology, v mládí jsme metafyziky, v dospělosti se staneme pozitivisty)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337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August </a:t>
            </a:r>
            <a:r>
              <a:rPr lang="cs-CZ" dirty="0" err="1" smtClean="0"/>
              <a:t>Comte</a:t>
            </a:r>
            <a:r>
              <a:rPr lang="cs-CZ" dirty="0" smtClean="0"/>
              <a:t> –</a:t>
            </a:r>
            <a:br>
              <a:rPr lang="cs-CZ" dirty="0" smtClean="0"/>
            </a:br>
            <a:r>
              <a:rPr lang="cs-CZ" dirty="0" smtClean="0"/>
              <a:t>klasifikace věd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cs-CZ" dirty="0" err="1" smtClean="0"/>
              <a:t>Comtova</a:t>
            </a:r>
            <a:r>
              <a:rPr lang="cs-CZ" dirty="0" smtClean="0"/>
              <a:t> </a:t>
            </a:r>
            <a:r>
              <a:rPr lang="cs-CZ" dirty="0"/>
              <a:t>klasifikace věd </a:t>
            </a:r>
            <a:r>
              <a:rPr lang="cs-CZ" dirty="0" smtClean="0"/>
              <a:t>vychází ze zásad třídění faktů</a:t>
            </a:r>
            <a:endParaRPr lang="cs-CZ" dirty="0"/>
          </a:p>
          <a:p>
            <a:pPr lvl="0"/>
            <a:r>
              <a:rPr lang="cs-CZ" dirty="0"/>
              <a:t>zásada – nejobecnější děje jsou ty </a:t>
            </a:r>
            <a:r>
              <a:rPr lang="cs-CZ" dirty="0" smtClean="0"/>
              <a:t>nejjednodušší</a:t>
            </a:r>
            <a:r>
              <a:rPr lang="cs-CZ" dirty="0"/>
              <a:t>, protože ty jsou nejvíce oproštěny od zvláštností konkrétních případů</a:t>
            </a:r>
          </a:p>
          <a:p>
            <a:pPr lvl="0"/>
            <a:r>
              <a:rPr lang="cs-CZ" dirty="0"/>
              <a:t>vědy řadí: </a:t>
            </a:r>
            <a:r>
              <a:rPr lang="cs-CZ" dirty="0" smtClean="0"/>
              <a:t>matematika, </a:t>
            </a:r>
            <a:r>
              <a:rPr lang="cs-CZ" dirty="0"/>
              <a:t>astronomie, fyzika, chemie, biologie, sociologie</a:t>
            </a:r>
          </a:p>
          <a:p>
            <a:pPr lvl="0"/>
            <a:r>
              <a:rPr lang="cs-CZ" dirty="0"/>
              <a:t>matematika = její zásady nejobecnější, nejjednodušší, nejabstraktnější, proto stojí na počátku</a:t>
            </a:r>
          </a:p>
          <a:p>
            <a:pPr lvl="0"/>
            <a:r>
              <a:rPr lang="cs-CZ" dirty="0"/>
              <a:t>jevy lze rozdělit na anorganické (jednodušší) a organické</a:t>
            </a:r>
          </a:p>
          <a:p>
            <a:pPr lvl="0"/>
            <a:r>
              <a:rPr lang="cs-CZ" dirty="0"/>
              <a:t>anorganické = studuje astronomie, fyzika a chemie</a:t>
            </a:r>
          </a:p>
          <a:p>
            <a:pPr lvl="0"/>
            <a:r>
              <a:rPr lang="cs-CZ" dirty="0"/>
              <a:t>organické v jedinci = studuje biologie</a:t>
            </a:r>
          </a:p>
          <a:p>
            <a:pPr lvl="0"/>
            <a:r>
              <a:rPr lang="cs-CZ" dirty="0"/>
              <a:t>organické ve společnosti = studuje sociologie (</a:t>
            </a:r>
            <a:r>
              <a:rPr lang="cs-CZ" dirty="0" err="1" smtClean="0"/>
              <a:t>Comte</a:t>
            </a:r>
            <a:r>
              <a:rPr lang="cs-CZ" dirty="0" smtClean="0"/>
              <a:t> patří mezi její zakladatele)</a:t>
            </a:r>
            <a:endParaRPr lang="cs-CZ" dirty="0"/>
          </a:p>
          <a:p>
            <a:pPr lvl="0"/>
            <a:r>
              <a:rPr lang="cs-CZ" dirty="0"/>
              <a:t>nezařazuje psychologii = ta podle něj </a:t>
            </a:r>
            <a:r>
              <a:rPr lang="cs-CZ" dirty="0" smtClean="0"/>
              <a:t>nemůže být vědou, protože lidský </a:t>
            </a:r>
            <a:r>
              <a:rPr lang="cs-CZ" dirty="0"/>
              <a:t>duch, vědomí může zkoumat všechny okolní jevy, ale ne jevy sebe samého, chybí potřebný odstup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274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Karl </a:t>
            </a:r>
            <a:r>
              <a:rPr lang="cs-CZ" dirty="0"/>
              <a:t>Marx</a:t>
            </a:r>
            <a:br>
              <a:rPr lang="cs-CZ" dirty="0"/>
            </a:br>
            <a:r>
              <a:rPr lang="cs-CZ" dirty="0"/>
              <a:t>(1818-1883)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hlavní  díla: </a:t>
            </a:r>
            <a:r>
              <a:rPr lang="cs-CZ" b="1" u="sng" dirty="0"/>
              <a:t>Komunistický manifest</a:t>
            </a:r>
            <a:r>
              <a:rPr lang="cs-CZ" dirty="0"/>
              <a:t> (1848), </a:t>
            </a:r>
            <a:r>
              <a:rPr lang="cs-CZ" b="1" u="sng" dirty="0"/>
              <a:t>Kapitál</a:t>
            </a:r>
            <a:r>
              <a:rPr lang="cs-CZ" dirty="0"/>
              <a:t> (1867 první svazek), </a:t>
            </a:r>
            <a:r>
              <a:rPr lang="cs-CZ" b="1" u="sng" dirty="0"/>
              <a:t>Ekonomicko-filozofické rukopisy</a:t>
            </a:r>
            <a:r>
              <a:rPr lang="cs-CZ" dirty="0"/>
              <a:t> (vydány posmrtně) </a:t>
            </a:r>
            <a:endParaRPr lang="cs-CZ" dirty="0" smtClean="0"/>
          </a:p>
          <a:p>
            <a:r>
              <a:rPr lang="cs-CZ" dirty="0" smtClean="0"/>
              <a:t>navazuje na </a:t>
            </a:r>
            <a:r>
              <a:rPr lang="cs-CZ" dirty="0" err="1" smtClean="0"/>
              <a:t>Hegela</a:t>
            </a:r>
            <a:r>
              <a:rPr lang="cs-CZ" dirty="0" smtClean="0"/>
              <a:t>, ale je materialistou, duch je jen výtvorem hmoty = </a:t>
            </a:r>
            <a:r>
              <a:rPr lang="cs-CZ" u="sng" dirty="0" smtClean="0"/>
              <a:t>dialektický materialismus</a:t>
            </a:r>
          </a:p>
          <a:p>
            <a:r>
              <a:rPr lang="cs-CZ" dirty="0" smtClean="0"/>
              <a:t>přebírá dialektickou metodu: svět není souborem hotových věcí, ale procesů</a:t>
            </a:r>
          </a:p>
          <a:p>
            <a:pPr lvl="0"/>
            <a:r>
              <a:rPr lang="cs-CZ" dirty="0"/>
              <a:t>vývoj probíhá podle tzv. </a:t>
            </a:r>
            <a:r>
              <a:rPr lang="cs-CZ" u="sng" dirty="0"/>
              <a:t>zákona negace </a:t>
            </a:r>
            <a:r>
              <a:rPr lang="cs-CZ" u="sng" dirty="0" err="1"/>
              <a:t>negace</a:t>
            </a:r>
            <a:r>
              <a:rPr lang="cs-CZ" dirty="0"/>
              <a:t>, tzn. probíhá jakoby znovu stádii, kterými už prošel, ale jinak, ve vyšší rovině, předcházející je vždy nějak znegované a nejde proto o návrat k něčemu, co už bylo, ale k něčemu negací „dvojí“ negací </a:t>
            </a:r>
            <a:r>
              <a:rPr lang="cs-CZ" dirty="0" err="1"/>
              <a:t>zkvalitnělého</a:t>
            </a:r>
            <a:r>
              <a:rPr lang="cs-CZ" dirty="0"/>
              <a:t> (též zákon </a:t>
            </a:r>
            <a:r>
              <a:rPr lang="cs-CZ" u="sng" dirty="0"/>
              <a:t>přeměny kvantity v kvalitu</a:t>
            </a:r>
            <a:r>
              <a:rPr lang="cs-CZ" dirty="0"/>
              <a:t>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664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Karl Marx – </a:t>
            </a:r>
            <a:br>
              <a:rPr lang="cs-CZ" dirty="0" smtClean="0"/>
            </a:br>
            <a:r>
              <a:rPr lang="cs-CZ" dirty="0" smtClean="0"/>
              <a:t>historický materialismus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cs-CZ" dirty="0"/>
              <a:t>pro materialismus je jedinou skutečností hmota = vědomí je jen zrcadlem této skutečnosti</a:t>
            </a:r>
          </a:p>
          <a:p>
            <a:pPr lvl="0"/>
            <a:r>
              <a:rPr lang="cs-CZ" dirty="0"/>
              <a:t>přeneseno na společnost: společenské vědomí = myšlenky, teorie, názory, umění, filozofie, </a:t>
            </a:r>
            <a:r>
              <a:rPr lang="cs-CZ" dirty="0" smtClean="0"/>
              <a:t>náboženství, obecně </a:t>
            </a:r>
            <a:r>
              <a:rPr lang="cs-CZ" dirty="0"/>
              <a:t>jak lidé myslí = </a:t>
            </a:r>
            <a:r>
              <a:rPr lang="cs-CZ" u="sng" dirty="0" smtClean="0"/>
              <a:t>ideologická nadstavba</a:t>
            </a:r>
            <a:endParaRPr lang="cs-CZ" u="sng" dirty="0"/>
          </a:p>
          <a:p>
            <a:pPr lvl="0"/>
            <a:r>
              <a:rPr lang="cs-CZ" dirty="0" smtClean="0"/>
              <a:t>skutečné </a:t>
            </a:r>
            <a:r>
              <a:rPr lang="cs-CZ" dirty="0"/>
              <a:t>ve společnosti = jak lidé žijí = </a:t>
            </a:r>
            <a:r>
              <a:rPr lang="cs-CZ" u="sng" dirty="0"/>
              <a:t>základna </a:t>
            </a:r>
            <a:r>
              <a:rPr lang="cs-CZ" dirty="0"/>
              <a:t>= </a:t>
            </a:r>
            <a:r>
              <a:rPr lang="cs-CZ" dirty="0" smtClean="0"/>
              <a:t>např</a:t>
            </a:r>
            <a:r>
              <a:rPr lang="cs-CZ" dirty="0"/>
              <a:t>. geografické podmínky, ale zejména </a:t>
            </a:r>
            <a:r>
              <a:rPr lang="cs-CZ" u="sng" dirty="0"/>
              <a:t>způsob výroby</a:t>
            </a:r>
          </a:p>
          <a:p>
            <a:pPr lvl="0"/>
            <a:r>
              <a:rPr lang="cs-CZ" dirty="0"/>
              <a:t>na způsob výroby působí dva faktory: 1) výrobní síly (suroviny, nástroje, </a:t>
            </a:r>
            <a:r>
              <a:rPr lang="cs-CZ" dirty="0" smtClean="0"/>
              <a:t>stroje) </a:t>
            </a:r>
            <a:r>
              <a:rPr lang="cs-CZ" dirty="0"/>
              <a:t>2) výrobní vztahy (</a:t>
            </a:r>
            <a:r>
              <a:rPr lang="cs-CZ" dirty="0" err="1"/>
              <a:t>př</a:t>
            </a:r>
            <a:r>
              <a:rPr lang="cs-CZ" dirty="0"/>
              <a:t>, vlastnictví výrobních sil)</a:t>
            </a:r>
          </a:p>
          <a:p>
            <a:pPr lvl="0"/>
            <a:r>
              <a:rPr lang="cs-CZ" dirty="0"/>
              <a:t>výrobní síly prochází vývojem a </a:t>
            </a:r>
            <a:r>
              <a:rPr lang="cs-CZ" dirty="0" smtClean="0"/>
              <a:t>vyžadují </a:t>
            </a:r>
            <a:r>
              <a:rPr lang="cs-CZ" dirty="0"/>
              <a:t>vývoj výrobních vztahů: od prvobytně pospolné společnosti k otrokářství, pak k feudalismu až ke kapitalismu</a:t>
            </a:r>
          </a:p>
          <a:p>
            <a:pPr lvl="0"/>
            <a:r>
              <a:rPr lang="cs-CZ" dirty="0"/>
              <a:t>každé nové stadium </a:t>
            </a:r>
            <a:r>
              <a:rPr lang="cs-CZ" dirty="0" smtClean="0"/>
              <a:t>je lepší </a:t>
            </a:r>
            <a:r>
              <a:rPr lang="cs-CZ" dirty="0"/>
              <a:t>než předcházející</a:t>
            </a:r>
          </a:p>
          <a:p>
            <a:pPr lvl="0"/>
            <a:r>
              <a:rPr lang="cs-CZ" dirty="0"/>
              <a:t>pokud se výrobní vztahy nemění spolu s výrobními silami, dochází ke krizím = k třídním bojům</a:t>
            </a:r>
          </a:p>
          <a:p>
            <a:pPr lvl="0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11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Karl Marx – </a:t>
            </a:r>
            <a:br>
              <a:rPr lang="cs-CZ" dirty="0" smtClean="0"/>
            </a:br>
            <a:r>
              <a:rPr lang="cs-CZ" dirty="0" smtClean="0"/>
              <a:t>Kapitál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cs-CZ" dirty="0"/>
              <a:t>současný (k Marxovi) společenský řád = kapitalisté a proletáři</a:t>
            </a:r>
          </a:p>
          <a:p>
            <a:pPr lvl="0"/>
            <a:r>
              <a:rPr lang="cs-CZ" dirty="0"/>
              <a:t>kapitalisté vykořisťují proletáře prostřednictvím tzv. </a:t>
            </a:r>
            <a:r>
              <a:rPr lang="cs-CZ" u="sng" dirty="0"/>
              <a:t>nadhodnoty</a:t>
            </a:r>
            <a:r>
              <a:rPr lang="cs-CZ" dirty="0"/>
              <a:t> = dělník vytváří svou prací vždy více hodnoty, než za kolik je placen</a:t>
            </a:r>
          </a:p>
          <a:p>
            <a:pPr lvl="0"/>
            <a:r>
              <a:rPr lang="cs-CZ" dirty="0"/>
              <a:t>kapitalismus koncentruje masy pracujících do obrovských podniků, výrobní proces získává společenský charakter, ale výrobní prostředky zůstávají </a:t>
            </a:r>
            <a:r>
              <a:rPr lang="cs-CZ" dirty="0" smtClean="0"/>
              <a:t>soukromé, zatímco </a:t>
            </a:r>
            <a:r>
              <a:rPr lang="cs-CZ" dirty="0"/>
              <a:t>společenský charakter výroby vyžaduje společenské vlastnictví</a:t>
            </a:r>
          </a:p>
          <a:p>
            <a:pPr lvl="0"/>
            <a:r>
              <a:rPr lang="cs-CZ" dirty="0"/>
              <a:t>k zespolečenštění výrobních prostředků dojde proletářskou revolucí, po ní nastane beztřídní společnost bez třídního boje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914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Karl Marx -</a:t>
            </a:r>
            <a:br>
              <a:rPr lang="cs-CZ" dirty="0" smtClean="0"/>
            </a:br>
            <a:r>
              <a:rPr lang="cs-CZ" dirty="0" smtClean="0"/>
              <a:t>Ekonom.-filozofické rkp.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u="sng" dirty="0"/>
              <a:t>antropologie</a:t>
            </a:r>
            <a:r>
              <a:rPr lang="cs-CZ" dirty="0" smtClean="0"/>
              <a:t>: člověk </a:t>
            </a:r>
            <a:r>
              <a:rPr lang="cs-CZ" dirty="0"/>
              <a:t>má být studován konkrétně, ne jako abstraktní bytost</a:t>
            </a:r>
          </a:p>
          <a:p>
            <a:pPr lvl="0"/>
            <a:r>
              <a:rPr lang="cs-CZ" dirty="0"/>
              <a:t>konkrétně = člověk ve společnosti = člověk pracující</a:t>
            </a:r>
          </a:p>
          <a:p>
            <a:pPr lvl="0"/>
            <a:r>
              <a:rPr lang="cs-CZ" dirty="0"/>
              <a:t>práce je tím, co člověka odcizuje sobě samému: v práci člověk vytváří něco </a:t>
            </a:r>
            <a:r>
              <a:rPr lang="cs-CZ" dirty="0" smtClean="0"/>
              <a:t>vnějšího, </a:t>
            </a:r>
            <a:r>
              <a:rPr lang="cs-CZ" dirty="0"/>
              <a:t>tento vnějšek se potom staví proti němu jako něco samostatného</a:t>
            </a:r>
          </a:p>
          <a:p>
            <a:pPr lvl="0"/>
            <a:r>
              <a:rPr lang="cs-CZ" dirty="0"/>
              <a:t>dokonce ho začíná ovládat a brání mu v tom, aby dospěl, k čemu člověk dospět má = ke svobodě</a:t>
            </a:r>
          </a:p>
          <a:p>
            <a:pPr lvl="0"/>
            <a:r>
              <a:rPr lang="cs-CZ" dirty="0"/>
              <a:t>= veškeré dosavadní dějiny člověka = dějiny postupného odcizování člověka</a:t>
            </a:r>
          </a:p>
          <a:p>
            <a:pPr lvl="0"/>
            <a:endParaRPr lang="cs-CZ" dirty="0" smtClean="0"/>
          </a:p>
          <a:p>
            <a:endParaRPr lang="cs-CZ" dirty="0"/>
          </a:p>
          <a:p>
            <a:pPr lvl="0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394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554</TotalTime>
  <Words>1289</Words>
  <Application>Microsoft Office PowerPoint</Application>
  <PresentationFormat>Předvádění na obrazovce (4:3)</PresentationFormat>
  <Paragraphs>157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Exekutivní</vt:lpstr>
      <vt:lpstr>Prezentace aplikace PowerPoint</vt:lpstr>
      <vt:lpstr>Vybrané osobnosti  a směry filosofie 19. století</vt:lpstr>
      <vt:lpstr>August Comte  (1798 – 1857)</vt:lpstr>
      <vt:lpstr>August Comte –  stadia myšlení</vt:lpstr>
      <vt:lpstr>August Comte – klasifikace věd</vt:lpstr>
      <vt:lpstr>Karl Marx (1818-1883)</vt:lpstr>
      <vt:lpstr>Karl Marx –  historický materialismus</vt:lpstr>
      <vt:lpstr>Karl Marx –  Kapitál</vt:lpstr>
      <vt:lpstr>Karl Marx - Ekonom.-filozofické rkp.</vt:lpstr>
      <vt:lpstr>Ludwig Feuerbach (1804-1872)</vt:lpstr>
      <vt:lpstr>Ludwig Feuerbach – Podstata náboženství</vt:lpstr>
      <vt:lpstr>Artur Schopenhauer (1788-1860)</vt:lpstr>
      <vt:lpstr>Artur Schopenhauer – voluntarismus</vt:lpstr>
      <vt:lpstr>Sören Kierkegaard (1813 – 1855)</vt:lpstr>
      <vt:lpstr>Sören Kierkegaard – Stadia na cestě životem</vt:lpstr>
      <vt:lpstr>Friedrich Nietzsche (1844 - 1900)</vt:lpstr>
      <vt:lpstr>Friedrich Nietzsche – Tak pravil Zarathustra</vt:lpstr>
      <vt:lpstr>Henri Bergson (1859 – 1941)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50</cp:revision>
  <dcterms:created xsi:type="dcterms:W3CDTF">2013-09-26T19:16:36Z</dcterms:created>
  <dcterms:modified xsi:type="dcterms:W3CDTF">2014-06-09T13:10:56Z</dcterms:modified>
</cp:coreProperties>
</file>