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305" r:id="rId2"/>
    <p:sldId id="256" r:id="rId3"/>
    <p:sldId id="257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5" r:id="rId12"/>
    <p:sldId id="266" r:id="rId13"/>
    <p:sldId id="285" r:id="rId14"/>
    <p:sldId id="297" r:id="rId15"/>
    <p:sldId id="298" r:id="rId16"/>
    <p:sldId id="296" r:id="rId17"/>
    <p:sldId id="267" r:id="rId18"/>
    <p:sldId id="272" r:id="rId19"/>
    <p:sldId id="286" r:id="rId20"/>
    <p:sldId id="292" r:id="rId21"/>
    <p:sldId id="273" r:id="rId22"/>
    <p:sldId id="281" r:id="rId23"/>
    <p:sldId id="280" r:id="rId24"/>
    <p:sldId id="282" r:id="rId25"/>
    <p:sldId id="284" r:id="rId26"/>
    <p:sldId id="299" r:id="rId27"/>
    <p:sldId id="293" r:id="rId28"/>
    <p:sldId id="295" r:id="rId29"/>
    <p:sldId id="287" r:id="rId30"/>
    <p:sldId id="289" r:id="rId31"/>
    <p:sldId id="290" r:id="rId32"/>
    <p:sldId id="288" r:id="rId33"/>
    <p:sldId id="300" r:id="rId34"/>
    <p:sldId id="301" r:id="rId35"/>
    <p:sldId id="304" r:id="rId3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2761-2008-421B-9E30-655612DED40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C8CF5-263E-4871-947E-FF82B6DFF6E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139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CD2866A-0391-4729-8309-BDC4FD80B979}" type="slidenum">
              <a:rPr lang="cs-CZ" alt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32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CD2866A-0391-4729-8309-BDC4FD80B979}" type="slidenum">
              <a:rPr lang="cs-CZ" alt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CD2866A-0391-4729-8309-BDC4FD80B979}" type="slidenum">
              <a:rPr lang="cs-CZ" alt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30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1086D-2BA2-4D13-8B6C-C31E7A9AF595}" type="slidenum">
              <a:rPr lang="cs-CZ" smtClean="0"/>
              <a:pPr/>
              <a:t>31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1E9B7670-2B51-4921-B6D1-082AEE7DFF75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05A2D568-348A-4737-852B-F71BE0A4F7F7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PyGLuFPn9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hyperlink" Target="http://www.svetova-nabozenstvi.cz/judaismus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349375" y="184150"/>
            <a:ext cx="593883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Times New Roman - 16"/>
              </a:rPr>
              <a:t>    Projekt: Inovace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altLang="cs-CZ" sz="1100" dirty="0">
                <a:solidFill>
                  <a:srgbClr val="000000"/>
                </a:solidFill>
                <a:latin typeface="Times New Roman - 16"/>
              </a:rPr>
              <a:t>  Registrační číslo projektu: </a:t>
            </a:r>
            <a:r>
              <a:rPr lang="cs-CZ" alt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-3810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defRPr/>
            </a:pPr>
            <a:r>
              <a:rPr lang="cs-CZ" sz="90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defRPr/>
            </a:pPr>
            <a:r>
              <a:rPr lang="cs-CZ" sz="90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675" y="2133600"/>
            <a:ext cx="43957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Sada: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32_OSZ_3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0425" y="1908175"/>
            <a:ext cx="2879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Předmět: občanský a společenskovědní</a:t>
            </a: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                základ</a:t>
            </a: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                                      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24923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14         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ročník: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třetí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>
                <a:latin typeface="Arial - 16"/>
              </a:rPr>
              <a:t>Datum ověření: 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675" y="3789363"/>
            <a:ext cx="12985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Ověřující učitel: 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588" y="908050"/>
            <a:ext cx="21955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Judaismus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71" name="TextovéPole 24"/>
          <p:cNvSpPr txBox="1">
            <a:spLocks noChangeArrowheads="1"/>
          </p:cNvSpPr>
          <p:nvPr/>
        </p:nvSpPr>
        <p:spPr bwMode="auto">
          <a:xfrm>
            <a:off x="351273" y="3493897"/>
            <a:ext cx="3409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 dirty="0" smtClean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Třída: 	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	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3.D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 smtClean="0">
                <a:latin typeface="Arial - 16"/>
              </a:rPr>
              <a:t>2. 10. 2013</a:t>
            </a:r>
            <a:endParaRPr lang="cs-CZ" alt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2994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Mojžíš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během dlouhého </a:t>
            </a:r>
            <a:r>
              <a:rPr lang="cs-CZ" sz="2800" dirty="0"/>
              <a:t>putování dal Mojžíš Židům desky zákona, posvátný dokument, jehož obsah je shrnut do desatera </a:t>
            </a:r>
            <a:r>
              <a:rPr lang="cs-CZ" sz="2800" dirty="0" smtClean="0"/>
              <a:t>přikázání</a:t>
            </a:r>
          </a:p>
          <a:p>
            <a:r>
              <a:rPr lang="cs-CZ" sz="2800" dirty="0" smtClean="0"/>
              <a:t>Zároveň </a:t>
            </a:r>
            <a:r>
              <a:rPr lang="cs-CZ" sz="2800" dirty="0"/>
              <a:t>vytvořil podrobná pravidla pro chování v nejrůznějších situacích každodenního </a:t>
            </a:r>
            <a:r>
              <a:rPr lang="cs-CZ" sz="2800" dirty="0" smtClean="0"/>
              <a:t>života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170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Hebrejská Bible - TANACH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000" dirty="0" smtClean="0"/>
              <a:t>soubor </a:t>
            </a:r>
            <a:r>
              <a:rPr lang="cs-CZ" sz="2000" dirty="0"/>
              <a:t>hebrejského Písma Svatého odpovídá hlavním knihám starého zákona (první oddíl křesťanské Bible).</a:t>
            </a:r>
          </a:p>
          <a:p>
            <a:r>
              <a:rPr lang="cs-CZ" sz="2000" dirty="0"/>
              <a:t>Obsahuje 24 knih, které jsou rozděleny do tří úseků:</a:t>
            </a:r>
          </a:p>
          <a:p>
            <a:pPr marL="0" indent="0">
              <a:buNone/>
            </a:pPr>
            <a:r>
              <a:rPr lang="cs-CZ" sz="2000" dirty="0" smtClean="0"/>
              <a:t>1) Tóra </a:t>
            </a:r>
            <a:r>
              <a:rPr lang="cs-CZ" sz="2000" dirty="0"/>
              <a:t>či Pentateuch (prvních pět knih – Genesis, Exodus, </a:t>
            </a:r>
            <a:r>
              <a:rPr lang="cs-CZ" sz="2000" dirty="0" err="1"/>
              <a:t>Leviticus</a:t>
            </a:r>
            <a:r>
              <a:rPr lang="cs-CZ" sz="2000" dirty="0"/>
              <a:t>, Deuteronomium) a končí Mojžíšovou smrtí kolem r. 1200 před </a:t>
            </a:r>
            <a:r>
              <a:rPr lang="cs-CZ" sz="2000" dirty="0" smtClean="0"/>
              <a:t>Kristem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2) </a:t>
            </a:r>
            <a:r>
              <a:rPr lang="cs-CZ" sz="2000" dirty="0" err="1" smtClean="0"/>
              <a:t>Neviim</a:t>
            </a:r>
            <a:r>
              <a:rPr lang="cs-CZ" sz="2000" dirty="0" smtClean="0"/>
              <a:t> </a:t>
            </a:r>
            <a:r>
              <a:rPr lang="cs-CZ" sz="2000" dirty="0"/>
              <a:t>či Proroci</a:t>
            </a:r>
          </a:p>
          <a:p>
            <a:pPr marL="0" indent="0">
              <a:buNone/>
            </a:pPr>
            <a:r>
              <a:rPr lang="cs-CZ" sz="2000" dirty="0" smtClean="0"/>
              <a:t>3) </a:t>
            </a:r>
            <a:r>
              <a:rPr lang="cs-CZ" sz="2000" dirty="0" err="1" smtClean="0"/>
              <a:t>Ketuvim</a:t>
            </a:r>
            <a:r>
              <a:rPr lang="cs-CZ" sz="2000" dirty="0" smtClean="0"/>
              <a:t> </a:t>
            </a:r>
            <a:r>
              <a:rPr lang="cs-CZ" sz="2000" dirty="0"/>
              <a:t>či Hagiografy (Žalmy, Pláč, Přísloví, Job, Kazatel, Píseň písní…)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513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Talmud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ústní </a:t>
            </a:r>
            <a:r>
              <a:rPr lang="cs-CZ" sz="4400" dirty="0"/>
              <a:t>zákon </a:t>
            </a:r>
            <a:endParaRPr lang="cs-CZ" sz="4400" dirty="0" smtClean="0"/>
          </a:p>
          <a:p>
            <a:r>
              <a:rPr lang="cs-CZ" sz="4400" dirty="0" smtClean="0"/>
              <a:t>má </a:t>
            </a:r>
            <a:r>
              <a:rPr lang="cs-CZ" sz="4400" dirty="0"/>
              <a:t>dvě části: </a:t>
            </a:r>
            <a:r>
              <a:rPr lang="cs-CZ" sz="4400" dirty="0" err="1"/>
              <a:t>Mišnu</a:t>
            </a:r>
            <a:r>
              <a:rPr lang="cs-CZ" sz="4400" dirty="0"/>
              <a:t> a </a:t>
            </a:r>
            <a:r>
              <a:rPr lang="cs-CZ" sz="4400" dirty="0" err="1" smtClean="0"/>
              <a:t>Gemaru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5934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cs-CZ" dirty="0" smtClean="0"/>
              <a:t>Třináct článků víry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54617"/>
          </a:xfrm>
        </p:spPr>
        <p:txBody>
          <a:bodyPr>
            <a:normAutofit fontScale="92500" lnSpcReduction="10000"/>
          </a:bodyPr>
          <a:lstStyle/>
          <a:p>
            <a:pPr marL="274320" indent="-256032">
              <a:defRPr/>
            </a:pPr>
            <a:r>
              <a:rPr lang="cs-CZ" dirty="0"/>
              <a:t>Bůh existuje</a:t>
            </a:r>
          </a:p>
          <a:p>
            <a:pPr marL="274320" indent="-256032">
              <a:defRPr/>
            </a:pPr>
            <a:r>
              <a:rPr lang="cs-CZ" dirty="0"/>
              <a:t>Bůh je jeden</a:t>
            </a:r>
          </a:p>
          <a:p>
            <a:pPr marL="274320" indent="-256032">
              <a:defRPr/>
            </a:pPr>
            <a:r>
              <a:rPr lang="cs-CZ" dirty="0"/>
              <a:t>Bůh je netělesný</a:t>
            </a:r>
          </a:p>
          <a:p>
            <a:pPr marL="274320" indent="-256032">
              <a:defRPr/>
            </a:pPr>
            <a:r>
              <a:rPr lang="cs-CZ" dirty="0"/>
              <a:t>Bůh je věčný</a:t>
            </a:r>
          </a:p>
          <a:p>
            <a:pPr marL="274320" indent="-256032">
              <a:defRPr/>
            </a:pPr>
            <a:r>
              <a:rPr lang="cs-CZ" dirty="0"/>
              <a:t>Jedině Bůh sám může být uctíván</a:t>
            </a:r>
          </a:p>
          <a:p>
            <a:pPr marL="274320" indent="-256032">
              <a:defRPr/>
            </a:pPr>
            <a:r>
              <a:rPr lang="cs-CZ" dirty="0"/>
              <a:t>Proroctví zaznamenaná v Bibli jsou pravdivá</a:t>
            </a:r>
          </a:p>
          <a:p>
            <a:pPr marL="274320" indent="-256032">
              <a:defRPr/>
            </a:pPr>
            <a:r>
              <a:rPr lang="cs-CZ" dirty="0"/>
              <a:t>Mojžíš byl největším prorokem Izraele</a:t>
            </a:r>
          </a:p>
          <a:p>
            <a:pPr marL="274320" indent="-256032">
              <a:defRPr/>
            </a:pPr>
            <a:r>
              <a:rPr lang="cs-CZ" dirty="0"/>
              <a:t>Tóra je božského původu</a:t>
            </a:r>
          </a:p>
          <a:p>
            <a:pPr marL="274320" indent="-256032">
              <a:defRPr/>
            </a:pPr>
            <a:r>
              <a:rPr lang="cs-CZ" dirty="0"/>
              <a:t>Tóra je neměnná a nezměnitelná</a:t>
            </a:r>
          </a:p>
          <a:p>
            <a:pPr marL="274320" indent="-256032">
              <a:defRPr/>
            </a:pPr>
            <a:r>
              <a:rPr lang="cs-CZ" dirty="0"/>
              <a:t>Bůh je vševědoucí</a:t>
            </a:r>
          </a:p>
          <a:p>
            <a:pPr marL="274320" indent="-256032">
              <a:defRPr/>
            </a:pPr>
            <a:r>
              <a:rPr lang="cs-CZ" dirty="0"/>
              <a:t>Bůh trestá a odměňuje v posmrtném životě</a:t>
            </a:r>
          </a:p>
          <a:p>
            <a:pPr marL="274320" indent="-256032">
              <a:defRPr/>
            </a:pPr>
            <a:r>
              <a:rPr lang="cs-CZ" dirty="0"/>
              <a:t>Mesiáš jistě přijde</a:t>
            </a:r>
          </a:p>
          <a:p>
            <a:pPr marL="274320" indent="-256032">
              <a:defRPr/>
            </a:pPr>
            <a:r>
              <a:rPr lang="cs-CZ" dirty="0"/>
              <a:t>Nastane vzkříšení mrtvých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39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u="sng" dirty="0"/>
              <a:t>Větve judaismu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800" b="1" i="1" u="sng" dirty="0"/>
              <a:t>Ortodoxní</a:t>
            </a:r>
            <a:r>
              <a:rPr lang="cs-CZ" sz="2800" i="1" u="sng" dirty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chápe </a:t>
            </a:r>
            <a:r>
              <a:rPr lang="cs-CZ" sz="2800" dirty="0"/>
              <a:t>se jako jediný pravý </a:t>
            </a:r>
            <a:r>
              <a:rPr lang="cs-CZ" sz="2800" dirty="0" smtClean="0"/>
              <a:t>judaismus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Na </a:t>
            </a:r>
            <a:r>
              <a:rPr lang="cs-CZ" sz="2800" dirty="0"/>
              <a:t>1. </a:t>
            </a:r>
            <a:r>
              <a:rPr lang="cs-CZ" sz="2800" dirty="0" smtClean="0"/>
              <a:t>místě </a:t>
            </a:r>
            <a:r>
              <a:rPr lang="cs-CZ" sz="2800" dirty="0"/>
              <a:t>je </a:t>
            </a:r>
            <a:r>
              <a:rPr lang="cs-CZ" sz="2800" dirty="0" smtClean="0"/>
              <a:t>Tóra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Prokazují </a:t>
            </a:r>
            <a:r>
              <a:rPr lang="cs-CZ" sz="2800" dirty="0"/>
              <a:t>velkou úctu </a:t>
            </a:r>
            <a:r>
              <a:rPr lang="cs-CZ" sz="2800" dirty="0" smtClean="0"/>
              <a:t>rabínovi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 smtClean="0"/>
              <a:t>Většina </a:t>
            </a:r>
            <a:r>
              <a:rPr lang="cs-CZ" sz="2800" dirty="0"/>
              <a:t>věří v příchod </a:t>
            </a:r>
            <a:r>
              <a:rPr lang="cs-CZ" sz="2800" dirty="0" smtClean="0"/>
              <a:t>mesiáše (osvoboditel)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3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u="sng" dirty="0"/>
              <a:t>Větve judaismu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3600" i="1" u="sng" dirty="0" smtClean="0"/>
              <a:t>Reformní</a:t>
            </a:r>
            <a:endParaRPr lang="cs-CZ" sz="3600" i="1" u="sng" dirty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cs-CZ" sz="3600" dirty="0" smtClean="0"/>
              <a:t>vznik </a:t>
            </a:r>
            <a:r>
              <a:rPr lang="cs-CZ" sz="3600" dirty="0"/>
              <a:t>v </a:t>
            </a:r>
            <a:r>
              <a:rPr lang="cs-CZ" sz="3600" dirty="0" smtClean="0"/>
              <a:t>Německu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cs-CZ" sz="3600" dirty="0" smtClean="0"/>
              <a:t>Snaží </a:t>
            </a:r>
            <a:r>
              <a:rPr lang="cs-CZ" sz="3600" dirty="0"/>
              <a:t>se udržet krok s každou novou generací, a proto se </a:t>
            </a:r>
            <a:r>
              <a:rPr lang="cs-CZ" sz="3600" dirty="0" smtClean="0"/>
              <a:t>vyvíjí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cs-CZ" sz="3600" dirty="0" smtClean="0"/>
              <a:t>Vysvěcuje </a:t>
            </a:r>
            <a:r>
              <a:rPr lang="cs-CZ" sz="3600" dirty="0"/>
              <a:t>i ženské </a:t>
            </a:r>
            <a:r>
              <a:rPr lang="cs-CZ" sz="3600" dirty="0" smtClean="0"/>
              <a:t>rabínky</a:t>
            </a:r>
            <a:endParaRPr lang="cs-CZ" sz="3600" dirty="0"/>
          </a:p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3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u="sng" dirty="0"/>
              <a:t>Větve judaismu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400" b="1" dirty="0" smtClean="0"/>
              <a:t>Konzervativní</a:t>
            </a:r>
            <a:r>
              <a:rPr lang="cs-CZ" sz="2400" dirty="0" smtClean="0"/>
              <a:t>  </a:t>
            </a:r>
          </a:p>
          <a:p>
            <a:pPr fontAlgn="auto">
              <a:spcAft>
                <a:spcPts val="0"/>
              </a:spcAft>
              <a:defRPr/>
            </a:pPr>
            <a:endParaRPr lang="cs-CZ" sz="24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cs-CZ" sz="2400" b="1" dirty="0" smtClean="0"/>
              <a:t>Chasidé</a:t>
            </a:r>
            <a:r>
              <a:rPr lang="cs-CZ" sz="24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 smtClean="0"/>
              <a:t>důraz </a:t>
            </a:r>
            <a:r>
              <a:rPr lang="cs-CZ" sz="2400" dirty="0"/>
              <a:t>kladen na přísné dodržování </a:t>
            </a:r>
            <a:r>
              <a:rPr lang="cs-CZ" sz="2400" dirty="0" smtClean="0"/>
              <a:t>Tóry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 smtClean="0"/>
              <a:t>Vzniká </a:t>
            </a:r>
            <a:r>
              <a:rPr lang="cs-CZ" sz="2400" dirty="0"/>
              <a:t>v 18. </a:t>
            </a:r>
            <a:r>
              <a:rPr lang="cs-CZ" sz="2400" dirty="0" smtClean="0"/>
              <a:t>století </a:t>
            </a:r>
            <a:r>
              <a:rPr lang="cs-CZ" sz="2400" dirty="0"/>
              <a:t>v </a:t>
            </a:r>
            <a:r>
              <a:rPr lang="cs-CZ" sz="2400" dirty="0" smtClean="0"/>
              <a:t>Polsku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 smtClean="0"/>
              <a:t>Nosí </a:t>
            </a:r>
            <a:r>
              <a:rPr lang="cs-CZ" sz="2400" dirty="0"/>
              <a:t>černé kaftany a dlouhé </a:t>
            </a:r>
            <a:r>
              <a:rPr lang="cs-CZ" sz="2400" dirty="0" smtClean="0"/>
              <a:t>pejzy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 smtClean="0"/>
              <a:t>Bohoslužba </a:t>
            </a:r>
            <a:r>
              <a:rPr lang="cs-CZ" sz="2400" dirty="0"/>
              <a:t>probíhá se zpěvy a </a:t>
            </a:r>
            <a:r>
              <a:rPr lang="cs-CZ" sz="2400" dirty="0" smtClean="0"/>
              <a:t>tanci</a:t>
            </a:r>
            <a:endParaRPr lang="cs-CZ" sz="2400" dirty="0"/>
          </a:p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3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Bohoslužba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koná se v synagóze</a:t>
            </a:r>
          </a:p>
          <a:p>
            <a:r>
              <a:rPr lang="cs-CZ" sz="2400" dirty="0" smtClean="0"/>
              <a:t>Muži </a:t>
            </a:r>
            <a:r>
              <a:rPr lang="cs-CZ" sz="2400" dirty="0"/>
              <a:t>na sobě mají talit, šálu s třásněmi na všech </a:t>
            </a:r>
            <a:r>
              <a:rPr lang="cs-CZ" sz="2400" dirty="0" smtClean="0"/>
              <a:t>rozích</a:t>
            </a:r>
          </a:p>
          <a:p>
            <a:r>
              <a:rPr lang="cs-CZ" sz="2400" dirty="0" smtClean="0"/>
              <a:t>Na hlavě </a:t>
            </a:r>
            <a:r>
              <a:rPr lang="cs-CZ" sz="2400" dirty="0"/>
              <a:t>nosí Židé malou přiléhavou čepičku - </a:t>
            </a:r>
            <a:r>
              <a:rPr lang="cs-CZ" sz="2400" dirty="0" err="1"/>
              <a:t>Kipu</a:t>
            </a:r>
            <a:r>
              <a:rPr lang="cs-CZ" sz="2400" dirty="0"/>
              <a:t> (jarmulku) - na znamení oddanosti </a:t>
            </a:r>
            <a:r>
              <a:rPr lang="cs-CZ" sz="2400" dirty="0" smtClean="0"/>
              <a:t>bohu</a:t>
            </a:r>
          </a:p>
          <a:p>
            <a:r>
              <a:rPr lang="cs-CZ" sz="2400" dirty="0" smtClean="0"/>
              <a:t>Posvátného </a:t>
            </a:r>
            <a:r>
              <a:rPr lang="cs-CZ" sz="2400" dirty="0"/>
              <a:t>textu (Tóry) se nesmí nikdo ani prstem lehce dotknout, proto se při čtení používá </a:t>
            </a:r>
            <a:r>
              <a:rPr lang="cs-CZ" sz="2400" dirty="0" smtClean="0"/>
              <a:t>ukazovátko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266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Kipa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pokrývka </a:t>
            </a:r>
            <a:r>
              <a:rPr lang="cs-CZ" dirty="0"/>
              <a:t>hlavy, kterou židé podle tradice </a:t>
            </a:r>
            <a:r>
              <a:rPr lang="cs-CZ" dirty="0" smtClean="0"/>
              <a:t>nosí</a:t>
            </a:r>
          </a:p>
          <a:p>
            <a:r>
              <a:rPr lang="cs-CZ" dirty="0"/>
              <a:t>t</a:t>
            </a:r>
            <a:r>
              <a:rPr lang="cs-CZ" dirty="0" smtClean="0"/>
              <a:t>ato </a:t>
            </a:r>
            <a:r>
              <a:rPr lang="cs-CZ" dirty="0"/>
              <a:t>tradice tvrdí, že člověk má mít hlavu pokrytou proto, aby nestál před Bohem </a:t>
            </a:r>
            <a:r>
              <a:rPr lang="cs-CZ" dirty="0" smtClean="0"/>
              <a:t>nahý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219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cs-CZ" dirty="0" smtClean="0"/>
              <a:t>MENORA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cs-CZ" dirty="0" smtClean="0"/>
              <a:t>sedmiramenný svícen, skutečný symbol židovství, a to již od starověku</a:t>
            </a:r>
          </a:p>
          <a:p>
            <a:r>
              <a:rPr lang="cs-CZ" dirty="0" err="1" smtClean="0"/>
              <a:t>Menora</a:t>
            </a:r>
            <a:r>
              <a:rPr lang="cs-CZ" dirty="0" smtClean="0"/>
              <a:t> byla umístěna v Chrámu a nepřetržitě hořela věčným světlem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269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Judaismus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1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5768997"/>
          </a:xfrm>
        </p:spPr>
        <p:txBody>
          <a:bodyPr>
            <a:normAutofit fontScale="55000" lnSpcReduction="20000"/>
          </a:bodyPr>
          <a:lstStyle/>
          <a:p>
            <a:pPr marL="430213" indent="-323850">
              <a:spcAft>
                <a:spcPts val="1425"/>
              </a:spcAft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b="1" dirty="0" smtClean="0"/>
          </a:p>
          <a:p>
            <a:pPr marL="430213" indent="-323850">
              <a:spcAft>
                <a:spcPts val="1425"/>
              </a:spcAft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sz="2800" b="1" dirty="0"/>
          </a:p>
          <a:p>
            <a:pPr marL="563563" indent="-457200">
              <a:spcAft>
                <a:spcPts val="1425"/>
              </a:spcAft>
              <a:buSzPct val="45000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b="1" dirty="0" smtClean="0"/>
              <a:t>Rabín</a:t>
            </a:r>
            <a:endParaRPr lang="cs-CZ" sz="2800" dirty="0"/>
          </a:p>
          <a:p>
            <a:pPr marL="563563" indent="-457200">
              <a:spcAft>
                <a:spcPts val="1425"/>
              </a:spcAft>
              <a:buFontTx/>
              <a:buChar char="-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/>
              <a:t>duchovní </a:t>
            </a:r>
            <a:r>
              <a:rPr lang="cs-CZ" sz="2800" dirty="0"/>
              <a:t>vůdce židovské obce, v tomto smyslu slouží </a:t>
            </a:r>
            <a:r>
              <a:rPr lang="cs-CZ" sz="2800" dirty="0" smtClean="0"/>
              <a:t>jako</a:t>
            </a:r>
          </a:p>
          <a:p>
            <a:pPr marL="106363" indent="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/>
              <a:t>duchovní </a:t>
            </a:r>
            <a:r>
              <a:rPr lang="cs-CZ" sz="2800" dirty="0"/>
              <a:t>rádce a </a:t>
            </a:r>
            <a:r>
              <a:rPr lang="cs-CZ" sz="2800" dirty="0" smtClean="0"/>
              <a:t>učitel</a:t>
            </a:r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/>
              <a:t>Je </a:t>
            </a:r>
            <a:r>
              <a:rPr lang="cs-CZ" sz="2800" dirty="0"/>
              <a:t>vysokou náboženskou </a:t>
            </a:r>
            <a:r>
              <a:rPr lang="cs-CZ" sz="2800" dirty="0" smtClean="0"/>
              <a:t>autoritou</a:t>
            </a:r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sz="2800" b="1" dirty="0"/>
          </a:p>
          <a:p>
            <a:pPr marL="563563" indent="-457200">
              <a:spcAft>
                <a:spcPts val="1425"/>
              </a:spcAft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b="1" dirty="0" err="1" smtClean="0"/>
              <a:t>Kohen</a:t>
            </a:r>
            <a:r>
              <a:rPr lang="cs-CZ" sz="2800" dirty="0" smtClean="0"/>
              <a:t> </a:t>
            </a:r>
            <a:endParaRPr lang="cs-CZ" sz="2800" dirty="0"/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/>
              <a:t>židovský kněz, provádí </a:t>
            </a:r>
            <a:r>
              <a:rPr lang="cs-CZ" sz="2800" dirty="0"/>
              <a:t>obětní </a:t>
            </a:r>
            <a:r>
              <a:rPr lang="cs-CZ" sz="2800" dirty="0" smtClean="0"/>
              <a:t>bohoslužbu</a:t>
            </a:r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sz="2800" b="1" dirty="0"/>
          </a:p>
          <a:p>
            <a:pPr marL="563563" indent="-457200">
              <a:spcAft>
                <a:spcPts val="1425"/>
              </a:spcAft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b="1" dirty="0" err="1" smtClean="0"/>
              <a:t>Ješiva</a:t>
            </a:r>
            <a:r>
              <a:rPr lang="cs-CZ" sz="2800" dirty="0" smtClean="0">
                <a:effectLst/>
              </a:rPr>
              <a:t> </a:t>
            </a:r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>
                <a:effectLst/>
              </a:rPr>
              <a:t>židovská škola vyššího vzdělání, určená zejména pro</a:t>
            </a:r>
          </a:p>
          <a:p>
            <a:pPr marL="430213" indent="-323850">
              <a:spcAft>
                <a:spcPts val="1425"/>
              </a:spcAft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cs-CZ" sz="2800" dirty="0" smtClean="0">
                <a:effectLst/>
              </a:rPr>
              <a:t>studování Talmudu a židovského náboženského práva -</a:t>
            </a:r>
            <a:r>
              <a:rPr lang="cs-CZ" sz="2800" dirty="0" err="1" smtClean="0">
                <a:effectLst/>
              </a:rPr>
              <a:t>halachy</a:t>
            </a:r>
            <a:endParaRPr lang="cs-CZ" sz="2800" dirty="0" smtClean="0">
              <a:effectLst/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dirty="0" smtClean="0"/>
          </a:p>
          <a:p>
            <a:pPr marL="862013" lvl="1" indent="-322263">
              <a:spcAft>
                <a:spcPts val="1138"/>
              </a:spcAft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61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Izrael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Židé, kteří přežili nacistické vyvražďování, se rozhodli vrátit do země svých </a:t>
            </a:r>
            <a:r>
              <a:rPr lang="cs-CZ" dirty="0" smtClean="0"/>
              <a:t>otců</a:t>
            </a:r>
          </a:p>
          <a:p>
            <a:r>
              <a:rPr lang="cs-CZ" dirty="0" smtClean="0"/>
              <a:t>14</a:t>
            </a:r>
            <a:r>
              <a:rPr lang="cs-CZ" dirty="0"/>
              <a:t>. května 1948 vznikl stát </a:t>
            </a:r>
            <a:r>
              <a:rPr lang="cs-CZ" dirty="0" smtClean="0"/>
              <a:t>Izrael</a:t>
            </a:r>
          </a:p>
          <a:p>
            <a:r>
              <a:rPr lang="cs-CZ" dirty="0" smtClean="0"/>
              <a:t>Ti</a:t>
            </a:r>
            <a:r>
              <a:rPr lang="cs-CZ" dirty="0"/>
              <a:t>, kdo zůstali ve světě=diaspoře (rozptýlení), podporují Židy žijící v Izraeli finančními dary a jinými projevy </a:t>
            </a:r>
            <a:r>
              <a:rPr lang="cs-CZ" dirty="0" smtClean="0"/>
              <a:t>solidarity</a:t>
            </a:r>
          </a:p>
          <a:p>
            <a:r>
              <a:rPr lang="cs-CZ" dirty="0" smtClean="0"/>
              <a:t>V </a:t>
            </a:r>
            <a:r>
              <a:rPr lang="cs-CZ" dirty="0"/>
              <a:t>Izraeli žije jedna šestina (3 milióny) celkového počtu </a:t>
            </a:r>
            <a:r>
              <a:rPr lang="cs-CZ" dirty="0" smtClean="0"/>
              <a:t>Židů</a:t>
            </a:r>
          </a:p>
          <a:p>
            <a:r>
              <a:rPr lang="cs-CZ" dirty="0" smtClean="0"/>
              <a:t>Nejpočetnější </a:t>
            </a:r>
            <a:r>
              <a:rPr lang="cs-CZ" dirty="0"/>
              <a:t>židovská komunita je ve Spojených státech s 6 milióny </a:t>
            </a:r>
            <a:r>
              <a:rPr lang="cs-CZ" dirty="0" smtClean="0"/>
              <a:t>Židů</a:t>
            </a:r>
          </a:p>
          <a:p>
            <a:r>
              <a:rPr lang="cs-CZ" dirty="0" smtClean="0"/>
              <a:t>V </a:t>
            </a:r>
            <a:r>
              <a:rPr lang="cs-CZ" dirty="0"/>
              <a:t>Evropě žije něco přes 4 milióny </a:t>
            </a:r>
            <a:r>
              <a:rPr lang="cs-CZ" dirty="0" smtClean="0"/>
              <a:t>Židů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018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r>
              <a:rPr lang="cs-CZ" dirty="0" smtClean="0"/>
              <a:t>Životní cyklus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/>
          </a:bodyPr>
          <a:lstStyle/>
          <a:p>
            <a:r>
              <a:rPr lang="cs-CZ" sz="2400" b="1" u="sng" dirty="0" smtClean="0"/>
              <a:t>Obřízka</a:t>
            </a:r>
          </a:p>
          <a:p>
            <a:pPr lvl="1"/>
            <a:r>
              <a:rPr lang="cs-CZ" sz="2800" dirty="0">
                <a:solidFill>
                  <a:schemeClr val="tx1"/>
                </a:solidFill>
              </a:rPr>
              <a:t>p</a:t>
            </a:r>
            <a:r>
              <a:rPr lang="cs-CZ" sz="2800" dirty="0" smtClean="0">
                <a:solidFill>
                  <a:schemeClr val="tx1"/>
                </a:solidFill>
              </a:rPr>
              <a:t>rovádí se chlapci osmý den po narození</a:t>
            </a:r>
          </a:p>
          <a:p>
            <a:pPr lvl="1"/>
            <a:r>
              <a:rPr lang="cs-CZ" sz="2800" dirty="0">
                <a:solidFill>
                  <a:schemeClr val="tx1"/>
                </a:solidFill>
              </a:rPr>
              <a:t>j</a:t>
            </a:r>
            <a:r>
              <a:rPr lang="cs-CZ" sz="2800" dirty="0" smtClean="0">
                <a:solidFill>
                  <a:schemeClr val="tx1"/>
                </a:solidFill>
              </a:rPr>
              <a:t>e znamením smlouvy s Bohem a začíná tím náboženský život</a:t>
            </a:r>
          </a:p>
          <a:p>
            <a:pPr lvl="1"/>
            <a:r>
              <a:rPr lang="cs-CZ" sz="2800" dirty="0" smtClean="0">
                <a:solidFill>
                  <a:schemeClr val="tx1"/>
                </a:solidFill>
              </a:rPr>
              <a:t>chlapec dostane hebrejské jméno</a:t>
            </a:r>
          </a:p>
          <a:p>
            <a:endParaRPr lang="cs-CZ" sz="2600" dirty="0" smtClean="0"/>
          </a:p>
          <a:p>
            <a:pPr lvl="1">
              <a:buNone/>
            </a:pP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Životní cyklus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u="sng" dirty="0"/>
              <a:t>Bar </a:t>
            </a:r>
            <a:r>
              <a:rPr lang="cs-CZ" sz="2400" b="1" u="sng" dirty="0" err="1"/>
              <a:t>micva</a:t>
            </a:r>
            <a:endParaRPr lang="cs-CZ" sz="2400" b="1" u="sng" dirty="0"/>
          </a:p>
          <a:p>
            <a:pPr lvl="1"/>
            <a:r>
              <a:rPr lang="cs-CZ" sz="2800" dirty="0"/>
              <a:t>dospělost chlapce od třinácti let, dívky od dvanácti</a:t>
            </a:r>
          </a:p>
          <a:p>
            <a:pPr lvl="1"/>
            <a:r>
              <a:rPr lang="cs-CZ" sz="2800" dirty="0"/>
              <a:t>poprvé vyvolán k Tóře, dostává svůj talit </a:t>
            </a:r>
            <a:r>
              <a:rPr lang="cs-CZ" sz="2800" dirty="0" smtClean="0"/>
              <a:t>a </a:t>
            </a:r>
            <a:r>
              <a:rPr lang="cs-CZ" sz="2800" dirty="0"/>
              <a:t>stává se nábožensky způsobilým</a:t>
            </a:r>
          </a:p>
          <a:p>
            <a:pPr lvl="1"/>
            <a:r>
              <a:rPr lang="cs-CZ" sz="2800" dirty="0">
                <a:hlinkClick r:id="rId2"/>
              </a:rPr>
              <a:t>http://www.youtube.com/watch?v=APyGLuFPn9Y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28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/>
          </a:bodyPr>
          <a:lstStyle/>
          <a:p>
            <a:r>
              <a:rPr lang="cs-CZ" dirty="0" smtClean="0"/>
              <a:t>Židovský rok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cs-CZ" sz="2400" dirty="0" smtClean="0"/>
              <a:t>řídí </a:t>
            </a:r>
            <a:r>
              <a:rPr lang="cs-CZ" sz="2400" dirty="0"/>
              <a:t>se podle fází </a:t>
            </a:r>
            <a:r>
              <a:rPr lang="cs-CZ" sz="2400" dirty="0" smtClean="0"/>
              <a:t>měsíce</a:t>
            </a:r>
          </a:p>
          <a:p>
            <a:r>
              <a:rPr lang="cs-CZ" sz="2400" dirty="0" smtClean="0"/>
              <a:t>roky se počítají </a:t>
            </a:r>
            <a:r>
              <a:rPr lang="cs-CZ" sz="2400" dirty="0"/>
              <a:t>od stvoření </a:t>
            </a:r>
            <a:r>
              <a:rPr lang="cs-CZ" sz="2400" dirty="0" smtClean="0"/>
              <a:t>světa </a:t>
            </a:r>
          </a:p>
          <a:p>
            <a:r>
              <a:rPr lang="cs-CZ" sz="2400" dirty="0" smtClean="0"/>
              <a:t>rok </a:t>
            </a:r>
            <a:r>
              <a:rPr lang="cs-CZ" sz="2400" dirty="0"/>
              <a:t>začíná na podzim a má 354 </a:t>
            </a:r>
            <a:r>
              <a:rPr lang="cs-CZ" sz="2400" dirty="0" smtClean="0"/>
              <a:t>dní</a:t>
            </a:r>
            <a:endParaRPr lang="cs-CZ" sz="2400" dirty="0"/>
          </a:p>
          <a:p>
            <a:r>
              <a:rPr lang="cs-CZ" sz="2400" dirty="0" smtClean="0"/>
              <a:t>12 </a:t>
            </a:r>
            <a:r>
              <a:rPr lang="cs-CZ" sz="2400" dirty="0"/>
              <a:t>měsíců po 29 popř. 30 </a:t>
            </a:r>
            <a:r>
              <a:rPr lang="cs-CZ" sz="2400" dirty="0" smtClean="0"/>
              <a:t>dnech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ačíná </a:t>
            </a:r>
            <a:r>
              <a:rPr lang="cs-CZ" sz="2400" dirty="0"/>
              <a:t>Novým rokem (</a:t>
            </a:r>
            <a:r>
              <a:rPr lang="cs-CZ" sz="2400" dirty="0" err="1"/>
              <a:t>Roš</a:t>
            </a:r>
            <a:r>
              <a:rPr lang="cs-CZ" sz="2400" dirty="0"/>
              <a:t> </a:t>
            </a:r>
            <a:r>
              <a:rPr lang="cs-CZ" sz="2400" dirty="0" smtClean="0"/>
              <a:t>ha-</a:t>
            </a:r>
            <a:r>
              <a:rPr lang="cs-CZ" sz="2400" dirty="0" err="1" smtClean="0"/>
              <a:t>šana</a:t>
            </a:r>
            <a:r>
              <a:rPr lang="cs-CZ" sz="2400" dirty="0"/>
              <a:t>)</a:t>
            </a:r>
          </a:p>
          <a:p>
            <a:r>
              <a:rPr lang="cs-CZ" sz="2400" dirty="0" smtClean="0"/>
              <a:t>abychom </a:t>
            </a:r>
            <a:r>
              <a:rPr lang="cs-CZ" sz="2400" dirty="0"/>
              <a:t>získaly platný židovský letopočet, je třeba přičíst 3760 k většinově platnému </a:t>
            </a:r>
            <a:r>
              <a:rPr lang="cs-CZ" sz="2400" dirty="0" smtClean="0"/>
              <a:t>letopočtu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208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/>
          </a:bodyPr>
          <a:lstStyle/>
          <a:p>
            <a:r>
              <a:rPr lang="cs-CZ" dirty="0" smtClean="0"/>
              <a:t>Svátky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869160"/>
          </a:xfrm>
        </p:spPr>
        <p:txBody>
          <a:bodyPr>
            <a:normAutofit/>
          </a:bodyPr>
          <a:lstStyle/>
          <a:p>
            <a:r>
              <a:rPr lang="cs-CZ" sz="2400" dirty="0"/>
              <a:t>Šabat </a:t>
            </a:r>
            <a:r>
              <a:rPr lang="cs-CZ" sz="2400" dirty="0" smtClean="0"/>
              <a:t>– den odpočinku, nejdůležitější </a:t>
            </a:r>
            <a:r>
              <a:rPr lang="cs-CZ" sz="2400" dirty="0"/>
              <a:t>židovský </a:t>
            </a:r>
            <a:r>
              <a:rPr lang="cs-CZ" sz="2400" dirty="0" smtClean="0"/>
              <a:t>svátek </a:t>
            </a:r>
            <a:r>
              <a:rPr lang="cs-CZ" sz="2400" dirty="0"/>
              <a:t>daný </a:t>
            </a:r>
            <a:r>
              <a:rPr lang="cs-CZ" sz="2400" dirty="0" smtClean="0"/>
              <a:t>Desaterem (sedmý den týdne)</a:t>
            </a:r>
          </a:p>
          <a:p>
            <a:r>
              <a:rPr lang="cs-CZ" sz="2400" dirty="0" smtClean="0"/>
              <a:t>Pesach</a:t>
            </a:r>
            <a:r>
              <a:rPr lang="cs-CZ" sz="2400" dirty="0"/>
              <a:t> -  </a:t>
            </a:r>
            <a:r>
              <a:rPr lang="cs-CZ" sz="2400" dirty="0" smtClean="0"/>
              <a:t>velikonoce</a:t>
            </a:r>
            <a:endParaRPr lang="cs-CZ" sz="2400" dirty="0"/>
          </a:p>
          <a:p>
            <a:r>
              <a:rPr lang="cs-CZ" sz="2400" dirty="0" err="1" smtClean="0"/>
              <a:t>Roš</a:t>
            </a:r>
            <a:r>
              <a:rPr lang="cs-CZ" sz="2400" dirty="0" smtClean="0"/>
              <a:t> </a:t>
            </a:r>
            <a:r>
              <a:rPr lang="cs-CZ" sz="2400" dirty="0" err="1" smtClean="0"/>
              <a:t>Hašana</a:t>
            </a:r>
            <a:r>
              <a:rPr lang="cs-CZ" sz="2400" dirty="0" smtClean="0"/>
              <a:t>´- </a:t>
            </a:r>
            <a:r>
              <a:rPr lang="cs-CZ" sz="2400" dirty="0"/>
              <a:t>židovský Nový </a:t>
            </a:r>
            <a:r>
              <a:rPr lang="cs-CZ" sz="2400" dirty="0" smtClean="0"/>
              <a:t>rok</a:t>
            </a:r>
            <a:endParaRPr lang="cs-CZ" sz="2400" dirty="0"/>
          </a:p>
          <a:p>
            <a:r>
              <a:rPr lang="cs-CZ" sz="2400" dirty="0" err="1"/>
              <a:t>Jom</a:t>
            </a:r>
            <a:r>
              <a:rPr lang="cs-CZ" sz="2400" dirty="0"/>
              <a:t> </a:t>
            </a:r>
            <a:r>
              <a:rPr lang="cs-CZ" sz="2400" dirty="0" err="1"/>
              <a:t>kipur</a:t>
            </a:r>
            <a:r>
              <a:rPr lang="cs-CZ" sz="2400" dirty="0"/>
              <a:t> – Den Smíření, nejsvětější den v roce, desátý den </a:t>
            </a:r>
            <a:r>
              <a:rPr lang="cs-CZ" sz="2400" dirty="0" smtClean="0"/>
              <a:t>měsíce </a:t>
            </a:r>
            <a:r>
              <a:rPr lang="cs-CZ" sz="2400" dirty="0" err="1" smtClean="0"/>
              <a:t>tišri</a:t>
            </a:r>
            <a:endParaRPr lang="cs-CZ" sz="2400" dirty="0"/>
          </a:p>
          <a:p>
            <a:r>
              <a:rPr lang="cs-CZ" sz="2400" dirty="0" smtClean="0"/>
              <a:t>Chanuka</a:t>
            </a:r>
            <a:r>
              <a:rPr lang="cs-CZ" sz="2400" dirty="0"/>
              <a:t> – svátek </a:t>
            </a:r>
            <a:r>
              <a:rPr lang="cs-CZ" sz="2400" dirty="0" smtClean="0"/>
              <a:t>světel a </a:t>
            </a:r>
            <a:r>
              <a:rPr lang="cs-CZ" sz="2400" dirty="0" err="1" smtClean="0"/>
              <a:t>znovuzasvěcení</a:t>
            </a:r>
            <a:endParaRPr lang="cs-CZ" sz="2400" dirty="0"/>
          </a:p>
          <a:p>
            <a:r>
              <a:rPr lang="cs-CZ" sz="2400" dirty="0" err="1"/>
              <a:t>Purim</a:t>
            </a:r>
            <a:r>
              <a:rPr lang="cs-CZ" sz="2400" dirty="0"/>
              <a:t> </a:t>
            </a:r>
            <a:r>
              <a:rPr lang="cs-CZ" sz="2400" dirty="0" smtClean="0"/>
              <a:t>– svátek </a:t>
            </a:r>
            <a:r>
              <a:rPr lang="cs-CZ" sz="2400" dirty="0"/>
              <a:t>připomínající záchranu Židů a události popsané v knize </a:t>
            </a:r>
            <a:r>
              <a:rPr lang="cs-CZ" sz="2400" dirty="0" smtClean="0"/>
              <a:t>Ester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25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smtClean="0">
                <a:solidFill>
                  <a:srgbClr val="000000"/>
                </a:solidFill>
                <a:effectLst/>
              </a:rPr>
              <a:t>Strava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535487"/>
          </a:xfrm>
        </p:spPr>
        <p:txBody>
          <a:bodyPr>
            <a:normAutofit/>
          </a:bodyPr>
          <a:lstStyle/>
          <a:p>
            <a:pPr eaLnBrk="1" hangingPunct="1">
              <a:buClr>
                <a:srgbClr val="000000"/>
              </a:buClr>
            </a:pPr>
            <a:r>
              <a:rPr lang="cs-CZ" altLang="cs-CZ" sz="2800" dirty="0" smtClean="0">
                <a:solidFill>
                  <a:srgbClr val="000000"/>
                </a:solidFill>
                <a:effectLst/>
              </a:rPr>
              <a:t>zachování </a:t>
            </a:r>
            <a:r>
              <a:rPr lang="cs-CZ" altLang="cs-CZ" sz="2800" dirty="0" err="1" smtClean="0">
                <a:solidFill>
                  <a:srgbClr val="000000"/>
                </a:solidFill>
                <a:effectLst/>
              </a:rPr>
              <a:t>kašrutu</a:t>
            </a:r>
            <a:r>
              <a:rPr lang="cs-CZ" altLang="cs-CZ" sz="2800" dirty="0" smtClean="0">
                <a:solidFill>
                  <a:srgbClr val="000000"/>
                </a:solidFill>
                <a:effectLst/>
              </a:rPr>
              <a:t> = přísné předpisy spojené s rituální čistotou jídla</a:t>
            </a:r>
          </a:p>
          <a:p>
            <a:pPr eaLnBrk="1" hangingPunct="1">
              <a:buClr>
                <a:srgbClr val="000000"/>
              </a:buClr>
            </a:pPr>
            <a:r>
              <a:rPr lang="cs-CZ" altLang="cs-CZ" sz="2800" dirty="0" smtClean="0">
                <a:solidFill>
                  <a:srgbClr val="000000"/>
                </a:solidFill>
                <a:effectLst/>
              </a:rPr>
              <a:t>aby bylo maso košer, je nutno, aby zvíře bylo zabita dle předpisů </a:t>
            </a:r>
            <a:r>
              <a:rPr lang="cs-CZ" altLang="cs-CZ" sz="2800" dirty="0" err="1" smtClean="0">
                <a:solidFill>
                  <a:srgbClr val="000000"/>
                </a:solidFill>
                <a:effectLst/>
              </a:rPr>
              <a:t>halachy</a:t>
            </a:r>
            <a:endParaRPr lang="cs-CZ" altLang="cs-CZ" sz="2800" dirty="0" smtClean="0">
              <a:solidFill>
                <a:srgbClr val="000000"/>
              </a:solidFill>
              <a:effectLst/>
            </a:endParaRPr>
          </a:p>
          <a:p>
            <a:pPr eaLnBrk="1" hangingPunct="1">
              <a:buClr>
                <a:srgbClr val="000000"/>
              </a:buClr>
            </a:pPr>
            <a:r>
              <a:rPr lang="cs-CZ" altLang="cs-CZ" sz="2800" dirty="0" smtClean="0">
                <a:solidFill>
                  <a:srgbClr val="000000"/>
                </a:solidFill>
                <a:effectLst/>
              </a:rPr>
              <a:t>oddělení masité a mléčné stravy</a:t>
            </a:r>
          </a:p>
        </p:txBody>
      </p:sp>
    </p:spTree>
    <p:extLst>
      <p:ext uri="{BB962C8B-B14F-4D97-AF65-F5344CB8AC3E}">
        <p14:creationId xmlns:p14="http://schemas.microsoft.com/office/powerpoint/2010/main" val="3638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500230" y="214290"/>
            <a:ext cx="8229600" cy="1143000"/>
          </a:xfrm>
        </p:spPr>
        <p:txBody>
          <a:bodyPr/>
          <a:lstStyle/>
          <a:p>
            <a:r>
              <a:rPr lang="cs-CZ" dirty="0" smtClean="0"/>
              <a:t>             Židovská svatba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4768865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před svatbou se snoubenci </a:t>
            </a:r>
          </a:p>
          <a:p>
            <a:pPr marL="0" indent="0">
              <a:buNone/>
            </a:pPr>
            <a:r>
              <a:rPr lang="cs-CZ" sz="2800" dirty="0" smtClean="0"/>
              <a:t>   týden nestýkají</a:t>
            </a:r>
          </a:p>
          <a:p>
            <a:r>
              <a:rPr lang="cs-CZ" sz="2800" dirty="0" err="1" smtClean="0"/>
              <a:t>nisuin</a:t>
            </a:r>
            <a:r>
              <a:rPr lang="cs-CZ" sz="2800" dirty="0" smtClean="0"/>
              <a:t> – rozbití sklenice jako připomenutí zničení jeruzalemského chrámu</a:t>
            </a:r>
          </a:p>
          <a:p>
            <a:r>
              <a:rPr lang="cs-CZ" sz="2800" dirty="0" smtClean="0"/>
              <a:t>rozvod smí iniciovat pouze muž, a to dokonce i bez souhlasu ženy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530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Židovský pohřeb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cs-CZ" sz="2000" dirty="0" smtClean="0"/>
              <a:t>pohřbívá se nejlépe v den úmrtí jako vzdání úcty k zemřelému</a:t>
            </a:r>
          </a:p>
          <a:p>
            <a:r>
              <a:rPr lang="cs-CZ" sz="2000" dirty="0" smtClean="0"/>
              <a:t>děti truchlí po smrti rodičů rok (</a:t>
            </a:r>
            <a:r>
              <a:rPr lang="cs-CZ" sz="2000" dirty="0" err="1" smtClean="0"/>
              <a:t>Šana</a:t>
            </a:r>
            <a:r>
              <a:rPr lang="cs-CZ" sz="2000" dirty="0" smtClean="0"/>
              <a:t>)</a:t>
            </a:r>
          </a:p>
          <a:p>
            <a:r>
              <a:rPr lang="cs-CZ" sz="2000" dirty="0" smtClean="0"/>
              <a:t>první jídlo po pohřbu připravují sousedé</a:t>
            </a:r>
          </a:p>
          <a:p>
            <a:r>
              <a:rPr lang="cs-CZ" sz="2000" dirty="0" smtClean="0"/>
              <a:t>nohy směřují k Izraeli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916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r>
              <a:rPr lang="cs-CZ" dirty="0" smtClean="0"/>
              <a:t>Židovská obec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Autofit/>
          </a:bodyPr>
          <a:lstStyle/>
          <a:p>
            <a:r>
              <a:rPr lang="cs-CZ" sz="2800" dirty="0" smtClean="0"/>
              <a:t>náboženská organizace zřizovaná</a:t>
            </a:r>
            <a:r>
              <a:rPr lang="cs-CZ" sz="2800" dirty="0"/>
              <a:t> </a:t>
            </a:r>
            <a:r>
              <a:rPr lang="cs-CZ" sz="2800" dirty="0" smtClean="0"/>
              <a:t>Ministerstvem kultury</a:t>
            </a:r>
          </a:p>
          <a:p>
            <a:r>
              <a:rPr lang="cs-CZ" sz="2800" dirty="0" smtClean="0"/>
              <a:t>nejmenší </a:t>
            </a:r>
            <a:r>
              <a:rPr lang="cs-CZ" sz="2800" dirty="0"/>
              <a:t>správní </a:t>
            </a:r>
            <a:r>
              <a:rPr lang="cs-CZ" sz="2800" dirty="0" smtClean="0"/>
              <a:t>jednotka </a:t>
            </a:r>
            <a:r>
              <a:rPr lang="cs-CZ" sz="2800" dirty="0"/>
              <a:t>židovské komunity v </a:t>
            </a:r>
            <a:r>
              <a:rPr lang="cs-CZ" sz="2800" dirty="0" smtClean="0"/>
              <a:t>zemi</a:t>
            </a:r>
          </a:p>
          <a:p>
            <a:r>
              <a:rPr lang="cs-CZ" sz="2800" dirty="0" smtClean="0"/>
              <a:t>sdružuje </a:t>
            </a:r>
            <a:r>
              <a:rPr lang="cs-CZ" sz="2800" dirty="0"/>
              <a:t>občany židovského vyznání nebo </a:t>
            </a:r>
            <a:r>
              <a:rPr lang="cs-CZ" sz="2800" dirty="0" smtClean="0"/>
              <a:t>původu a </a:t>
            </a:r>
            <a:r>
              <a:rPr lang="cs-CZ" sz="2800" dirty="0"/>
              <a:t>zajišťuje řádný chod života svých </a:t>
            </a:r>
            <a:r>
              <a:rPr lang="cs-CZ" sz="2800" dirty="0" smtClean="0"/>
              <a:t>členů</a:t>
            </a:r>
          </a:p>
        </p:txBody>
      </p:sp>
    </p:spTree>
    <p:extLst>
      <p:ext uri="{BB962C8B-B14F-4D97-AF65-F5344CB8AC3E}">
        <p14:creationId xmlns:p14="http://schemas.microsoft.com/office/powerpoint/2010/main" val="277952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Judaismus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N</a:t>
            </a:r>
            <a:r>
              <a:rPr lang="cs-CZ" sz="2400" dirty="0" smtClean="0"/>
              <a:t>áboženství </a:t>
            </a:r>
            <a:r>
              <a:rPr lang="cs-CZ" sz="2400" dirty="0"/>
              <a:t>a kultura židovského </a:t>
            </a:r>
            <a:r>
              <a:rPr lang="cs-CZ" sz="2400" dirty="0" smtClean="0"/>
              <a:t>národa</a:t>
            </a:r>
          </a:p>
          <a:p>
            <a:r>
              <a:rPr lang="cs-CZ" sz="2400" dirty="0" smtClean="0"/>
              <a:t>Zásady </a:t>
            </a:r>
            <a:r>
              <a:rPr lang="cs-CZ" sz="2400" dirty="0"/>
              <a:t>a dějiny judaismu vytvářejí historické základy mnoha jiných náboženství včetně křesťanství a </a:t>
            </a:r>
            <a:r>
              <a:rPr lang="cs-CZ" sz="2400" dirty="0" smtClean="0"/>
              <a:t>islámu</a:t>
            </a:r>
            <a:endParaRPr lang="cs-CZ" sz="2400" dirty="0"/>
          </a:p>
          <a:p>
            <a:r>
              <a:rPr lang="cs-CZ" sz="2400" dirty="0"/>
              <a:t>Za Žida je </a:t>
            </a:r>
            <a:r>
              <a:rPr lang="cs-CZ" sz="2400" dirty="0" smtClean="0"/>
              <a:t>považován:</a:t>
            </a:r>
          </a:p>
          <a:p>
            <a:pPr marL="0" indent="0">
              <a:buNone/>
            </a:pPr>
            <a:r>
              <a:rPr lang="cs-CZ" sz="2400" dirty="0" smtClean="0"/>
              <a:t>-  Ten, kdo </a:t>
            </a:r>
            <a:r>
              <a:rPr lang="cs-CZ" sz="2400" dirty="0"/>
              <a:t>pochází ze židovské matky </a:t>
            </a:r>
          </a:p>
          <a:p>
            <a:pPr>
              <a:buFontTx/>
              <a:buChar char="-"/>
            </a:pPr>
            <a:r>
              <a:rPr lang="cs-CZ" sz="2400" dirty="0" smtClean="0"/>
              <a:t>Ten, kdo přestoupil </a:t>
            </a:r>
            <a:r>
              <a:rPr lang="cs-CZ" sz="2400" dirty="0"/>
              <a:t>k židovství podle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ortodoxní normy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88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r>
              <a:rPr lang="cs-CZ" dirty="0" smtClean="0"/>
              <a:t>Židovská obec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Autofit/>
          </a:bodyPr>
          <a:lstStyle/>
          <a:p>
            <a:r>
              <a:rPr lang="cs-CZ" sz="3600" dirty="0" smtClean="0"/>
              <a:t>zastřešujícím </a:t>
            </a:r>
            <a:r>
              <a:rPr lang="cs-CZ" sz="3600" dirty="0"/>
              <a:t>orgánem je Federace židovských obcí v ČR (FŽO</a:t>
            </a:r>
            <a:r>
              <a:rPr lang="cs-CZ" sz="3600" dirty="0" smtClean="0"/>
              <a:t>)</a:t>
            </a:r>
          </a:p>
          <a:p>
            <a:r>
              <a:rPr lang="cs-CZ" sz="3600" dirty="0" smtClean="0"/>
              <a:t>celkový </a:t>
            </a:r>
            <a:r>
              <a:rPr lang="cs-CZ" sz="3600" dirty="0"/>
              <a:t>odhad počtu Židů v ČR se odhaduje zhruba mezi 5000 a </a:t>
            </a:r>
            <a:r>
              <a:rPr lang="cs-CZ" sz="3600" dirty="0" smtClean="0"/>
              <a:t>15000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77952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Židovské obce v České republice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cs-CZ" dirty="0" smtClean="0"/>
              <a:t>Praha</a:t>
            </a:r>
            <a:endParaRPr lang="cs-CZ" dirty="0"/>
          </a:p>
          <a:p>
            <a:r>
              <a:rPr lang="cs-CZ" dirty="0"/>
              <a:t>Brno</a:t>
            </a:r>
          </a:p>
          <a:p>
            <a:r>
              <a:rPr lang="cs-CZ" dirty="0"/>
              <a:t>Ostrava</a:t>
            </a:r>
          </a:p>
          <a:p>
            <a:r>
              <a:rPr lang="cs-CZ" dirty="0"/>
              <a:t>Plzeň</a:t>
            </a:r>
          </a:p>
          <a:p>
            <a:r>
              <a:rPr lang="cs-CZ" dirty="0"/>
              <a:t>Olomouc</a:t>
            </a:r>
          </a:p>
          <a:p>
            <a:r>
              <a:rPr lang="cs-CZ" dirty="0"/>
              <a:t>Liberec</a:t>
            </a:r>
          </a:p>
          <a:p>
            <a:r>
              <a:rPr lang="cs-CZ" dirty="0"/>
              <a:t>Karlovy </a:t>
            </a:r>
            <a:r>
              <a:rPr lang="cs-CZ" dirty="0" smtClean="0"/>
              <a:t>Vary</a:t>
            </a:r>
          </a:p>
          <a:p>
            <a:r>
              <a:rPr lang="cs-CZ" dirty="0" smtClean="0"/>
              <a:t>Ústí nad Labem</a:t>
            </a:r>
          </a:p>
          <a:p>
            <a:r>
              <a:rPr lang="cs-CZ" dirty="0" smtClean="0"/>
              <a:t>Děčín</a:t>
            </a:r>
            <a:endParaRPr lang="cs-CZ" dirty="0"/>
          </a:p>
          <a:p>
            <a:r>
              <a:rPr lang="cs-CZ" dirty="0"/>
              <a:t>Teplice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24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Židovské obce v České republice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cs-CZ" dirty="0" smtClean="0"/>
              <a:t>Praha</a:t>
            </a:r>
            <a:endParaRPr lang="cs-CZ" dirty="0"/>
          </a:p>
          <a:p>
            <a:r>
              <a:rPr lang="cs-CZ" dirty="0"/>
              <a:t>Brno</a:t>
            </a:r>
          </a:p>
          <a:p>
            <a:r>
              <a:rPr lang="cs-CZ" dirty="0"/>
              <a:t>Ostrava</a:t>
            </a:r>
          </a:p>
          <a:p>
            <a:r>
              <a:rPr lang="cs-CZ" dirty="0"/>
              <a:t>Plzeň</a:t>
            </a:r>
          </a:p>
          <a:p>
            <a:r>
              <a:rPr lang="cs-CZ" dirty="0"/>
              <a:t>Olomouc</a:t>
            </a:r>
          </a:p>
          <a:p>
            <a:r>
              <a:rPr lang="cs-CZ" dirty="0"/>
              <a:t>Liberec</a:t>
            </a:r>
          </a:p>
          <a:p>
            <a:r>
              <a:rPr lang="cs-CZ" dirty="0"/>
              <a:t>Karlovy </a:t>
            </a:r>
            <a:r>
              <a:rPr lang="cs-CZ" dirty="0" smtClean="0"/>
              <a:t>Vary</a:t>
            </a:r>
          </a:p>
          <a:p>
            <a:r>
              <a:rPr lang="cs-CZ" dirty="0" smtClean="0"/>
              <a:t>Ústí nad Labem</a:t>
            </a:r>
          </a:p>
          <a:p>
            <a:r>
              <a:rPr lang="cs-CZ" dirty="0" smtClean="0"/>
              <a:t>Děčín</a:t>
            </a:r>
            <a:endParaRPr lang="cs-CZ" dirty="0"/>
          </a:p>
          <a:p>
            <a:r>
              <a:rPr lang="cs-CZ" dirty="0"/>
              <a:t>Teplice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24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Vysvětlete pojmy: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Tanach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/>
              <a:t>Talmud </a:t>
            </a:r>
          </a:p>
          <a:p>
            <a:r>
              <a:rPr lang="cs-CZ" dirty="0" err="1" smtClean="0"/>
              <a:t>kohen</a:t>
            </a:r>
            <a:endParaRPr lang="cs-CZ" dirty="0"/>
          </a:p>
          <a:p>
            <a:r>
              <a:rPr lang="cs-CZ" dirty="0" err="1"/>
              <a:t>menora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/>
              <a:t>šabat</a:t>
            </a:r>
            <a:r>
              <a:rPr lang="cs-CZ" dirty="0"/>
              <a:t> </a:t>
            </a:r>
            <a:endParaRPr lang="cs-CZ" dirty="0" smtClean="0"/>
          </a:p>
          <a:p>
            <a:r>
              <a:rPr lang="cs-CZ" dirty="0" err="1" smtClean="0"/>
              <a:t>židosvská</a:t>
            </a:r>
            <a:r>
              <a:rPr lang="cs-CZ" dirty="0" smtClean="0"/>
              <a:t> </a:t>
            </a:r>
            <a:r>
              <a:rPr lang="cs-CZ" dirty="0"/>
              <a:t>obec </a:t>
            </a:r>
            <a:endParaRPr lang="cs-CZ" dirty="0" smtClean="0"/>
          </a:p>
          <a:p>
            <a:r>
              <a:rPr lang="cs-CZ" dirty="0" err="1" smtClean="0"/>
              <a:t>kipa</a:t>
            </a:r>
            <a:r>
              <a:rPr lang="cs-CZ" dirty="0" smtClean="0"/>
              <a:t> </a:t>
            </a:r>
          </a:p>
          <a:p>
            <a:r>
              <a:rPr lang="cs-CZ" dirty="0" smtClean="0"/>
              <a:t>rabín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215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Tanach</a:t>
            </a:r>
            <a:r>
              <a:rPr lang="cs-CZ" dirty="0"/>
              <a:t> – hebrejská bible</a:t>
            </a:r>
          </a:p>
          <a:p>
            <a:r>
              <a:rPr lang="cs-CZ" dirty="0"/>
              <a:t>Talmud – ústí zákon</a:t>
            </a:r>
          </a:p>
          <a:p>
            <a:r>
              <a:rPr lang="cs-CZ" dirty="0" err="1"/>
              <a:t>kohen</a:t>
            </a:r>
            <a:r>
              <a:rPr lang="cs-CZ" dirty="0"/>
              <a:t>  - židovský kněz, provádí obětní bohoslužbu</a:t>
            </a:r>
          </a:p>
          <a:p>
            <a:r>
              <a:rPr lang="cs-CZ" dirty="0" err="1"/>
              <a:t>menora</a:t>
            </a:r>
            <a:r>
              <a:rPr lang="cs-CZ" dirty="0"/>
              <a:t> - sedmiramenný svícen</a:t>
            </a:r>
          </a:p>
          <a:p>
            <a:r>
              <a:rPr lang="cs-CZ" dirty="0"/>
              <a:t>šabat – den odpočinku</a:t>
            </a:r>
          </a:p>
          <a:p>
            <a:r>
              <a:rPr lang="cs-CZ" dirty="0" err="1"/>
              <a:t>židosvská</a:t>
            </a:r>
            <a:r>
              <a:rPr lang="cs-CZ" dirty="0"/>
              <a:t> obec - nejmenší správní jednotka židovské komunity v zemi</a:t>
            </a:r>
          </a:p>
          <a:p>
            <a:r>
              <a:rPr lang="cs-CZ" dirty="0" err="1"/>
              <a:t>kipa</a:t>
            </a:r>
            <a:r>
              <a:rPr lang="cs-CZ" dirty="0"/>
              <a:t> - pokrývka hlavy, kterou věřící židé nosí ve shodě s tradicí svého náboženství</a:t>
            </a:r>
          </a:p>
          <a:p>
            <a:r>
              <a:rPr lang="cs-CZ" dirty="0"/>
              <a:t>rabín</a:t>
            </a:r>
            <a:r>
              <a:rPr lang="cs-CZ" b="1" dirty="0"/>
              <a:t> - </a:t>
            </a:r>
            <a:r>
              <a:rPr lang="cs-CZ" dirty="0"/>
              <a:t>duchovní vůdce židovské obce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811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11463" y="3714750"/>
            <a:ext cx="2624634" cy="94456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Zuzana Lukešová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alt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z.lukesova@centrum.cz</a:t>
            </a:r>
          </a:p>
          <a:p>
            <a:pPr algn="ctr" eaLnBrk="1" hangingPunct="1"/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říjen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17412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7413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515350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cs-CZ" sz="1100" dirty="0">
                <a:hlinkClick r:id="rId2"/>
              </a:rPr>
              <a:t>http://www.svetova-nabozenstvi.cz/judaismus/</a:t>
            </a:r>
            <a:endParaRPr lang="cs-CZ" sz="1100" dirty="0"/>
          </a:p>
          <a:p>
            <a:r>
              <a:rPr lang="cs-CZ" sz="1100" dirty="0" smtClean="0">
                <a:hlinkClick r:id="rId3"/>
              </a:rPr>
              <a:t>www.youtube.com</a:t>
            </a:r>
            <a:endParaRPr lang="cs-CZ" sz="1100" dirty="0" smtClean="0"/>
          </a:p>
          <a:p>
            <a:r>
              <a:rPr lang="cs-CZ" sz="1100" dirty="0"/>
              <a:t>Bartoníčková, K., Buček, L. </a:t>
            </a:r>
            <a:r>
              <a:rPr lang="cs-CZ" sz="1100" i="1" dirty="0"/>
              <a:t>Občanský a společenskovědní základ</a:t>
            </a:r>
            <a:r>
              <a:rPr lang="cs-CZ" sz="1100" dirty="0"/>
              <a:t>. Brno: </a:t>
            </a:r>
            <a:r>
              <a:rPr lang="cs-CZ" sz="1100" dirty="0" err="1"/>
              <a:t>Computer</a:t>
            </a:r>
            <a:r>
              <a:rPr lang="cs-CZ" sz="1100" dirty="0"/>
              <a:t> </a:t>
            </a:r>
            <a:r>
              <a:rPr lang="cs-CZ" sz="1100" dirty="0" err="1"/>
              <a:t>Press</a:t>
            </a:r>
            <a:r>
              <a:rPr lang="cs-CZ" sz="1100"/>
              <a:t>, 2009</a:t>
            </a:r>
          </a:p>
          <a:p>
            <a:endParaRPr lang="cs-CZ" sz="1100" dirty="0"/>
          </a:p>
          <a:p>
            <a:pPr eaLnBrk="1" hangingPunct="1"/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60421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Judaismus - historie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čtyři </a:t>
            </a:r>
            <a:r>
              <a:rPr lang="cs-CZ" sz="2400" dirty="0"/>
              <a:t>velká období rozvržená do 4000 let:</a:t>
            </a:r>
          </a:p>
          <a:p>
            <a:pPr marL="0" indent="0">
              <a:buNone/>
            </a:pPr>
            <a:r>
              <a:rPr lang="cs-CZ" sz="2400" dirty="0" smtClean="0"/>
              <a:t>1) Období </a:t>
            </a:r>
            <a:r>
              <a:rPr lang="cs-CZ" sz="2400" dirty="0"/>
              <a:t>biblické tradice (20.stol. Př. Kr. – 4.stol. př. </a:t>
            </a:r>
            <a:r>
              <a:rPr lang="cs-CZ" sz="2400" dirty="0" err="1"/>
              <a:t>Kr</a:t>
            </a:r>
            <a:r>
              <a:rPr lang="cs-CZ" sz="2400" dirty="0"/>
              <a:t>)</a:t>
            </a:r>
          </a:p>
          <a:p>
            <a:pPr marL="0" indent="0">
              <a:buNone/>
            </a:pPr>
            <a:r>
              <a:rPr lang="cs-CZ" sz="2400" dirty="0" smtClean="0"/>
              <a:t>2) Helénské </a:t>
            </a:r>
            <a:r>
              <a:rPr lang="cs-CZ" sz="2400" dirty="0"/>
              <a:t>období (4.stol.př.Kr. – 2.stol. n.l.)</a:t>
            </a:r>
          </a:p>
          <a:p>
            <a:pPr marL="0" indent="0">
              <a:buNone/>
            </a:pPr>
            <a:r>
              <a:rPr lang="cs-CZ" sz="2400" dirty="0" smtClean="0"/>
              <a:t>3) Období </a:t>
            </a:r>
            <a:r>
              <a:rPr lang="cs-CZ" sz="2400" dirty="0"/>
              <a:t>rabínské tradice (2.- 18. stol. n.l.)</a:t>
            </a:r>
          </a:p>
          <a:p>
            <a:pPr marL="0" indent="0">
              <a:buNone/>
            </a:pPr>
            <a:r>
              <a:rPr lang="cs-CZ" sz="2400" dirty="0" smtClean="0"/>
              <a:t>4) Moderní </a:t>
            </a:r>
            <a:r>
              <a:rPr lang="cs-CZ" sz="2400" dirty="0"/>
              <a:t>+ současné období (1750 – </a:t>
            </a:r>
            <a:r>
              <a:rPr lang="cs-CZ" sz="2400" dirty="0" smtClean="0"/>
              <a:t>dnes)</a:t>
            </a: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16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Judaismus - historie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Dějiny židovského národa začínají přibližně 4tis. let př. Kr. v Uru v </a:t>
            </a:r>
            <a:r>
              <a:rPr lang="cs-CZ" sz="2400" dirty="0" smtClean="0"/>
              <a:t>Mezopotámii</a:t>
            </a:r>
            <a:endParaRPr lang="cs-CZ" sz="2400" dirty="0"/>
          </a:p>
          <a:p>
            <a:r>
              <a:rPr lang="cs-CZ" sz="2400" dirty="0"/>
              <a:t>Na tomto území žily různé semitské národy, k nimž patřili i Izraelité, kteří se museli často </a:t>
            </a:r>
            <a:r>
              <a:rPr lang="cs-CZ" sz="2400" dirty="0" smtClean="0"/>
              <a:t>stěhovat</a:t>
            </a:r>
          </a:p>
          <a:p>
            <a:r>
              <a:rPr lang="cs-CZ" sz="2400" dirty="0" smtClean="0"/>
              <a:t>Jeden </a:t>
            </a:r>
            <a:r>
              <a:rPr lang="cs-CZ" sz="2400" dirty="0"/>
              <a:t>z jejich </a:t>
            </a:r>
            <a:r>
              <a:rPr lang="cs-CZ" sz="2400" dirty="0" smtClean="0"/>
              <a:t>kmenů v čele s Abrahámem </a:t>
            </a:r>
            <a:r>
              <a:rPr lang="cs-CZ" sz="2400" dirty="0"/>
              <a:t>v </a:t>
            </a:r>
            <a:r>
              <a:rPr lang="cs-CZ" sz="2400" dirty="0" smtClean="0"/>
              <a:t>opustil </a:t>
            </a:r>
            <a:r>
              <a:rPr lang="cs-CZ" sz="2400" dirty="0"/>
              <a:t>Mezopotámii a usadil se v </a:t>
            </a:r>
            <a:r>
              <a:rPr lang="cs-CZ" sz="2400" dirty="0" smtClean="0"/>
              <a:t>Kanaánu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92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Judaismus - historie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Hlad jej však zahnal až do Egypta, do úrodné obilné </a:t>
            </a:r>
            <a:r>
              <a:rPr lang="cs-CZ" dirty="0" smtClean="0"/>
              <a:t>části</a:t>
            </a:r>
            <a:endParaRPr lang="cs-CZ" dirty="0"/>
          </a:p>
          <a:p>
            <a:r>
              <a:rPr lang="cs-CZ" dirty="0" smtClean="0"/>
              <a:t>V Egyptě se Izraelité </a:t>
            </a:r>
            <a:r>
              <a:rPr lang="cs-CZ" dirty="0"/>
              <a:t>postupně dostali do otrockého postavení, které trvalo po čtyři staletí (1600-1200 př. Kr</a:t>
            </a:r>
            <a:r>
              <a:rPr lang="cs-CZ" dirty="0" smtClean="0"/>
              <a:t>.)</a:t>
            </a:r>
          </a:p>
          <a:p>
            <a:r>
              <a:rPr lang="cs-CZ" dirty="0" smtClean="0"/>
              <a:t>V </a:t>
            </a:r>
            <a:r>
              <a:rPr lang="cs-CZ" dirty="0"/>
              <a:t>důsledku </a:t>
            </a:r>
            <a:r>
              <a:rPr lang="cs-CZ" dirty="0" smtClean="0"/>
              <a:t>útlaku </a:t>
            </a:r>
            <a:r>
              <a:rPr lang="cs-CZ" dirty="0"/>
              <a:t>ze strany Egypťanů se k sobě Izraelité pevněji semkli a toužili se vrátit zpět do země </a:t>
            </a:r>
            <a:r>
              <a:rPr lang="cs-CZ" dirty="0" smtClean="0"/>
              <a:t>kanaánské</a:t>
            </a:r>
          </a:p>
          <a:p>
            <a:r>
              <a:rPr lang="cs-CZ" dirty="0" smtClean="0"/>
              <a:t>Z </a:t>
            </a:r>
            <a:r>
              <a:rPr lang="cs-CZ" dirty="0"/>
              <a:t>generace na generaci si předávali vyprávění o osudech svého prapředka Abrahama a jeho potomků, syna Izáka a vnuka Jákoba a </a:t>
            </a:r>
            <a:r>
              <a:rPr lang="cs-CZ" dirty="0" smtClean="0"/>
              <a:t>dalších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14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Postupně se během staletí vytvářela a upevňovala víra v jednoho </a:t>
            </a:r>
            <a:r>
              <a:rPr lang="cs-CZ" sz="3200" dirty="0" smtClean="0"/>
              <a:t>boha</a:t>
            </a:r>
          </a:p>
          <a:p>
            <a:r>
              <a:rPr lang="cs-CZ" sz="3200" dirty="0"/>
              <a:t>první monoteistické náboženství v dějinách lidstva</a:t>
            </a:r>
          </a:p>
          <a:p>
            <a:r>
              <a:rPr lang="cs-CZ" sz="3200" dirty="0"/>
              <a:t>Bůh neměl podobu ani jméno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84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Judaismus - historie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Vztah </a:t>
            </a:r>
            <a:r>
              <a:rPr lang="cs-CZ" sz="2800" dirty="0"/>
              <a:t>mezi člověkem a Bohem byl založen na spojenectví, protože Bůh vedl Abrahama a dal mu vlast, </a:t>
            </a:r>
            <a:r>
              <a:rPr lang="cs-CZ" sz="2800" dirty="0" smtClean="0"/>
              <a:t>Kanaán</a:t>
            </a:r>
          </a:p>
          <a:p>
            <a:r>
              <a:rPr lang="cs-CZ" sz="2800" dirty="0" smtClean="0"/>
              <a:t>Abraham </a:t>
            </a:r>
            <a:r>
              <a:rPr lang="cs-CZ" sz="2800" dirty="0"/>
              <a:t>mu za to sloužil s absolutní </a:t>
            </a:r>
            <a:r>
              <a:rPr lang="cs-CZ" sz="2800" dirty="0" smtClean="0"/>
              <a:t>oddaností</a:t>
            </a:r>
          </a:p>
          <a:p>
            <a:r>
              <a:rPr lang="cs-CZ" sz="2800" dirty="0" smtClean="0"/>
              <a:t>Smlouva </a:t>
            </a:r>
            <a:r>
              <a:rPr lang="cs-CZ" sz="2800" dirty="0"/>
              <a:t>s Bohem byla obnovena Izákem a Jákobem, později Mojžíšem</a:t>
            </a:r>
          </a:p>
        </p:txBody>
      </p:sp>
    </p:spTree>
    <p:extLst>
      <p:ext uri="{BB962C8B-B14F-4D97-AF65-F5344CB8AC3E}">
        <p14:creationId xmlns:p14="http://schemas.microsoft.com/office/powerpoint/2010/main" val="11013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Mojžíš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S</a:t>
            </a:r>
            <a:r>
              <a:rPr lang="cs-CZ" sz="2400" dirty="0" smtClean="0"/>
              <a:t>kutečný </a:t>
            </a:r>
            <a:r>
              <a:rPr lang="cs-CZ" sz="2400" dirty="0"/>
              <a:t>zakladatel židovského náboženství </a:t>
            </a:r>
          </a:p>
          <a:p>
            <a:r>
              <a:rPr lang="cs-CZ" sz="2400" dirty="0" smtClean="0"/>
              <a:t>Vysvobodil </a:t>
            </a:r>
            <a:r>
              <a:rPr lang="cs-CZ" sz="2400" dirty="0"/>
              <a:t>izraelský lid z otroctví a vyvedl ho z </a:t>
            </a:r>
            <a:r>
              <a:rPr lang="cs-CZ" sz="2400" dirty="0" smtClean="0"/>
              <a:t>Egypta</a:t>
            </a:r>
          </a:p>
          <a:p>
            <a:r>
              <a:rPr lang="cs-CZ" sz="2400" dirty="0" smtClean="0"/>
              <a:t>Cesta </a:t>
            </a:r>
            <a:r>
              <a:rPr lang="cs-CZ" sz="2400" dirty="0"/>
              <a:t>vedla napříč Sinajskou pouští a trvala čtyřicet </a:t>
            </a:r>
            <a:r>
              <a:rPr lang="cs-CZ" sz="2400" dirty="0" smtClean="0"/>
              <a:t>let</a:t>
            </a:r>
          </a:p>
          <a:p>
            <a:r>
              <a:rPr lang="cs-CZ" sz="2400" dirty="0" smtClean="0"/>
              <a:t>Izraelci </a:t>
            </a:r>
            <a:r>
              <a:rPr lang="cs-CZ" sz="2400" dirty="0"/>
              <a:t>se vrátili do země předků Kanaánu, země </a:t>
            </a:r>
            <a:r>
              <a:rPr lang="cs-CZ" sz="2400" dirty="0" smtClean="0"/>
              <a:t>zaslíbené</a:t>
            </a:r>
          </a:p>
        </p:txBody>
      </p:sp>
    </p:spTree>
    <p:extLst>
      <p:ext uri="{BB962C8B-B14F-4D97-AF65-F5344CB8AC3E}">
        <p14:creationId xmlns:p14="http://schemas.microsoft.com/office/powerpoint/2010/main" val="18965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Podzim</Template>
  <TotalTime>116</TotalTime>
  <Words>1217</Words>
  <Application>Microsoft Office PowerPoint</Application>
  <PresentationFormat>Předvádění na obrazovce (4:3)</PresentationFormat>
  <Paragraphs>245</Paragraphs>
  <Slides>35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Autumn</vt:lpstr>
      <vt:lpstr>Prezentace aplikace PowerPoint</vt:lpstr>
      <vt:lpstr>Judaismus</vt:lpstr>
      <vt:lpstr>Judaismus</vt:lpstr>
      <vt:lpstr>Judaismus - historie</vt:lpstr>
      <vt:lpstr>Judaismus - historie</vt:lpstr>
      <vt:lpstr>Judaismus - historie</vt:lpstr>
      <vt:lpstr>Prezentace aplikace PowerPoint</vt:lpstr>
      <vt:lpstr>Judaismus - historie</vt:lpstr>
      <vt:lpstr>Mojžíš</vt:lpstr>
      <vt:lpstr>Mojžíš</vt:lpstr>
      <vt:lpstr>Hebrejská Bible - TANACH</vt:lpstr>
      <vt:lpstr>Talmud</vt:lpstr>
      <vt:lpstr>Třináct článků víry</vt:lpstr>
      <vt:lpstr>Větve judaismu </vt:lpstr>
      <vt:lpstr>Větve judaismu </vt:lpstr>
      <vt:lpstr>Větve judaismu </vt:lpstr>
      <vt:lpstr>Bohoslužba</vt:lpstr>
      <vt:lpstr>Kipa</vt:lpstr>
      <vt:lpstr>MENORA</vt:lpstr>
      <vt:lpstr>Prezentace aplikace PowerPoint</vt:lpstr>
      <vt:lpstr>Izrael</vt:lpstr>
      <vt:lpstr>Životní cyklus</vt:lpstr>
      <vt:lpstr>Životní cyklus</vt:lpstr>
      <vt:lpstr>Židovský rok</vt:lpstr>
      <vt:lpstr>Svátky</vt:lpstr>
      <vt:lpstr>Strava </vt:lpstr>
      <vt:lpstr>             Židovská svatba</vt:lpstr>
      <vt:lpstr>Židovský pohřeb</vt:lpstr>
      <vt:lpstr>Židovská obec</vt:lpstr>
      <vt:lpstr>Židovská obec</vt:lpstr>
      <vt:lpstr>Židovské obce v České republice </vt:lpstr>
      <vt:lpstr>Židovské obce v České republice </vt:lpstr>
      <vt:lpstr>Vysvětlete pojmy:</vt:lpstr>
      <vt:lpstr>Řešení: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Judaismus</dc:title>
  <dc:creator>doma</dc:creator>
  <cp:lastModifiedBy>hchotovinska</cp:lastModifiedBy>
  <cp:revision>31</cp:revision>
  <dcterms:created xsi:type="dcterms:W3CDTF">2013-10-02T05:30:33Z</dcterms:created>
  <dcterms:modified xsi:type="dcterms:W3CDTF">2014-06-09T13:10:39Z</dcterms:modified>
</cp:coreProperties>
</file>