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FD20-E370-4239-B81A-8B95609D8E14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7FB82-4169-4F4E-B57E-49EDD873BCA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>
                <a:solidFill>
                  <a:srgbClr val="000000"/>
                </a:solidFill>
                <a:latin typeface="Times New Roman - 16"/>
              </a:rPr>
              <a:t>Inovace vybavení  registrační číslo projektu </a:t>
            </a:r>
            <a:r>
              <a:rPr lang="cs-CZ" alt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7171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defTabSz="822325"/>
            <a:r>
              <a:rPr lang="cs-CZ" altLang="cs-CZ" sz="1100">
                <a:solidFill>
                  <a:srgbClr val="000000"/>
                </a:solidFill>
                <a:latin typeface="Times New Roman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717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301208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717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defTabSz="822325"/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7174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defTabSz="822325"/>
            <a:r>
              <a:rPr lang="cs-CZ" altLang="cs-CZ" sz="900" b="1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822325"/>
            <a:r>
              <a:rPr lang="cs-CZ" altLang="cs-CZ" sz="900" b="1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717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717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7177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7178" name="TextovéPole 9"/>
          <p:cNvSpPr txBox="1">
            <a:spLocks noChangeArrowheads="1"/>
          </p:cNvSpPr>
          <p:nvPr/>
        </p:nvSpPr>
        <p:spPr bwMode="auto">
          <a:xfrm>
            <a:off x="4572000" y="1916113"/>
            <a:ext cx="457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Občanský a společenskovědní základ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7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718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7181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18</a:t>
            </a:r>
          </a:p>
        </p:txBody>
      </p:sp>
      <p:sp>
        <p:nvSpPr>
          <p:cNvPr id="718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718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7184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718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7186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643437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Hlavní cíle a nástroje monetární politiky</a:t>
            </a:r>
          </a:p>
        </p:txBody>
      </p:sp>
      <p:sp>
        <p:nvSpPr>
          <p:cNvPr id="7187" name="TextovéPole 18"/>
          <p:cNvSpPr txBox="1">
            <a:spLocks noChangeArrowheads="1"/>
          </p:cNvSpPr>
          <p:nvPr/>
        </p:nvSpPr>
        <p:spPr bwMode="auto">
          <a:xfrm>
            <a:off x="2195736" y="1196752"/>
            <a:ext cx="28803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defTabSz="822325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PhDr. František Mrázek, CSc.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8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7189" name="TextovéPole 20"/>
          <p:cNvSpPr txBox="1">
            <a:spLocks noChangeArrowheads="1"/>
          </p:cNvSpPr>
          <p:nvPr/>
        </p:nvSpPr>
        <p:spPr bwMode="auto">
          <a:xfrm>
            <a:off x="7667625" y="2205038"/>
            <a:ext cx="11525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ročník: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druhý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0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4459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32_OSZ_2</a:t>
            </a:r>
            <a:r>
              <a:rPr lang="cs-CZ" altLang="cs-CZ" sz="1100" dirty="0" smtClean="0">
                <a:latin typeface="Arial" charset="0"/>
              </a:rPr>
              <a:t> </a:t>
            </a:r>
            <a:endParaRPr lang="cs-CZ" altLang="cs-CZ" sz="1100" dirty="0">
              <a:latin typeface="Arial" charset="0"/>
            </a:endParaRPr>
          </a:p>
        </p:txBody>
      </p:sp>
      <p:sp>
        <p:nvSpPr>
          <p:cNvPr id="7191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defTabSz="822325"/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2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29874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defTabSz="822325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PhDr. František Mrázek, CSc.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3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04298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2. C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4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defTabSz="822325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4. 11.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/>
              <a:t>Ad6) Jak ovlivňuje diskontní (úroková) politika platební bilanci se zahraničím? 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97152"/>
          </a:xfrm>
        </p:spPr>
        <p:txBody>
          <a:bodyPr>
            <a:noAutofit/>
          </a:bodyPr>
          <a:lstStyle/>
          <a:p>
            <a:r>
              <a:rPr lang="cs-CZ" sz="2100" dirty="0"/>
              <a:t>Zvýšení úrokové sazby při pasívním platební bilanci má vyvolat příliv kapitálu ze zemí s nízkou úrokovou mírou, a tak pomoci vyrovnat platební bilanci a udržet devizový kurs. </a:t>
            </a:r>
          </a:p>
          <a:p>
            <a:pPr>
              <a:buNone/>
            </a:pPr>
            <a:r>
              <a:rPr lang="cs-CZ" sz="2100" b="1" dirty="0" smtClean="0"/>
              <a:t>Platí </a:t>
            </a:r>
            <a:r>
              <a:rPr lang="cs-CZ" sz="2100" b="1" dirty="0"/>
              <a:t>tedy, že:</a:t>
            </a:r>
          </a:p>
          <a:p>
            <a:pPr lvl="0"/>
            <a:r>
              <a:rPr lang="cs-CZ" sz="2100" dirty="0" smtClean="0"/>
              <a:t>a)</a:t>
            </a:r>
            <a:r>
              <a:rPr lang="cs-CZ" sz="2100" u="sng" dirty="0" smtClean="0"/>
              <a:t>Vysoká </a:t>
            </a:r>
            <a:r>
              <a:rPr lang="cs-CZ" sz="2100" u="sng" dirty="0"/>
              <a:t>úroková míra</a:t>
            </a:r>
            <a:r>
              <a:rPr lang="cs-CZ" sz="2100" dirty="0"/>
              <a:t> představuje příliv finančního kapitálu, na druhé straně platební neschopnost mnoha podniků uvnitř státu. Současně i pokles poptávky po penězích, což ohrožuje fungování (existenci) bank.</a:t>
            </a:r>
          </a:p>
          <a:p>
            <a:pPr>
              <a:buNone/>
            </a:pPr>
            <a:endParaRPr lang="cs-CZ" sz="2100" dirty="0"/>
          </a:p>
          <a:p>
            <a:pPr lvl="0"/>
            <a:r>
              <a:rPr lang="cs-CZ" sz="2100" dirty="0" smtClean="0"/>
              <a:t>b)</a:t>
            </a:r>
            <a:r>
              <a:rPr lang="cs-CZ" sz="2100" u="sng" dirty="0" smtClean="0"/>
              <a:t>Nízká </a:t>
            </a:r>
            <a:r>
              <a:rPr lang="cs-CZ" sz="2100" u="sng" dirty="0"/>
              <a:t>úroková míra</a:t>
            </a:r>
            <a:r>
              <a:rPr lang="cs-CZ" sz="2100" dirty="0"/>
              <a:t>: představuje odliv finančního kapitálu, ale zvýšené investování.</a:t>
            </a:r>
          </a:p>
          <a:p>
            <a:r>
              <a:rPr lang="cs-CZ" sz="2100" dirty="0"/>
              <a:t>Diskontní politika však působí rozporně z hlediska vnitřních a vnějších vztahů. Z vnitřního hlediska jsou však výhodnější levnější úvěry, které snižují náklady a umožňují snížit ceny. Působí tedy proti inflaci a podporují rozvoj investic. </a:t>
            </a:r>
          </a:p>
          <a:p>
            <a:endParaRPr lang="cs-CZ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b="1" dirty="0"/>
              <a:t>Ad7) Za jakých podmínek může být pro určitý region výhodné vzdát se své monetární suverenity a přijmout společnou měnu</a:t>
            </a:r>
            <a:r>
              <a:rPr lang="cs-CZ" sz="2400" b="1" dirty="0" smtClean="0"/>
              <a:t>?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2800" u="sng" dirty="0"/>
              <a:t>Přínosem</a:t>
            </a:r>
            <a:r>
              <a:rPr lang="cs-CZ" sz="2800" dirty="0"/>
              <a:t> mohou být nižší transakční náklady v mezinárodním obchodě a menší nejistota ohledně relativních cen.</a:t>
            </a:r>
          </a:p>
          <a:p>
            <a:pPr>
              <a:buNone/>
            </a:pPr>
            <a:endParaRPr lang="cs-CZ" sz="2800" dirty="0"/>
          </a:p>
          <a:p>
            <a:pPr lvl="0"/>
            <a:r>
              <a:rPr lang="cs-CZ" sz="2800" u="sng" dirty="0"/>
              <a:t>Nevýhodou</a:t>
            </a:r>
            <a:r>
              <a:rPr lang="cs-CZ" sz="2800" dirty="0"/>
              <a:t> může být obtížnost zachování existující úrovně zaměstnanosti a snížení mezd.</a:t>
            </a:r>
          </a:p>
          <a:p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 smtClean="0"/>
              <a:t>Seznam použité literatury a pramenů: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err="1"/>
              <a:t>Samuelson</a:t>
            </a:r>
            <a:r>
              <a:rPr lang="cs-CZ" sz="1800" dirty="0"/>
              <a:t>,.P. A, </a:t>
            </a:r>
            <a:r>
              <a:rPr lang="cs-CZ" sz="1800" dirty="0" err="1"/>
              <a:t>Nordhaus</a:t>
            </a:r>
            <a:r>
              <a:rPr lang="cs-CZ" sz="1800" dirty="0"/>
              <a:t>, W.D. </a:t>
            </a:r>
            <a:r>
              <a:rPr lang="cs-CZ" sz="1800" i="1" dirty="0"/>
              <a:t>Ekonomie.</a:t>
            </a:r>
            <a:r>
              <a:rPr lang="cs-CZ" sz="1800" dirty="0"/>
              <a:t> Praha: Nakladatelství Svoboda-</a:t>
            </a:r>
            <a:r>
              <a:rPr lang="cs-CZ" sz="1800" dirty="0" err="1"/>
              <a:t>Libertas</a:t>
            </a:r>
            <a:r>
              <a:rPr lang="cs-CZ" sz="1800" dirty="0"/>
              <a:t>, 1991</a:t>
            </a:r>
          </a:p>
          <a:p>
            <a:r>
              <a:rPr lang="cs-CZ" sz="1800" dirty="0"/>
              <a:t>Vlček, J. </a:t>
            </a:r>
            <a:r>
              <a:rPr lang="cs-CZ" sz="1800" i="1" dirty="0"/>
              <a:t>Výkladový lexikon pojmů tržní ekonomiky</a:t>
            </a:r>
            <a:r>
              <a:rPr lang="cs-CZ" sz="1800" dirty="0"/>
              <a:t>. Praha: Victoria </a:t>
            </a:r>
            <a:r>
              <a:rPr lang="cs-CZ" sz="1800" dirty="0" err="1"/>
              <a:t>publishing</a:t>
            </a:r>
            <a:r>
              <a:rPr lang="cs-CZ" sz="1800" dirty="0"/>
              <a:t>, 1992</a:t>
            </a:r>
          </a:p>
          <a:p>
            <a:r>
              <a:rPr lang="cs-CZ" sz="1800" dirty="0"/>
              <a:t>http://cs.wikipedia.org/wiki/M%C4%9Bnov%C3%A1_politika</a:t>
            </a:r>
          </a:p>
        </p:txBody>
      </p:sp>
      <p:sp>
        <p:nvSpPr>
          <p:cNvPr id="4" name="Volný tvar 1"/>
          <p:cNvSpPr>
            <a:spLocks/>
          </p:cNvSpPr>
          <p:nvPr/>
        </p:nvSpPr>
        <p:spPr bwMode="auto">
          <a:xfrm>
            <a:off x="2555776" y="3510300"/>
            <a:ext cx="3908425" cy="1584176"/>
          </a:xfrm>
          <a:custGeom>
            <a:avLst/>
            <a:gdLst>
              <a:gd name="T0" fmla="*/ 0 w 4342131"/>
              <a:gd name="T1" fmla="*/ 1022115 h 1562101"/>
              <a:gd name="T2" fmla="*/ 0 w 4342131"/>
              <a:gd name="T3" fmla="*/ 0 h 1562101"/>
              <a:gd name="T4" fmla="*/ 2850352 w 4342131"/>
              <a:gd name="T5" fmla="*/ 0 h 1562101"/>
              <a:gd name="T6" fmla="*/ 2850352 w 4342131"/>
              <a:gd name="T7" fmla="*/ 1022115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822325"/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defTabSz="822325"/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PhDr. František Mrázek, CSc.</a:t>
            </a:r>
          </a:p>
          <a:p>
            <a:pPr algn="ctr" defTabSz="822325"/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altLang="cs-CZ" sz="16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altLang="cs-CZ" sz="16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 defTabSz="822325"/>
            <a:r>
              <a:rPr lang="cs-CZ" altLang="cs-CZ" sz="1600" dirty="0" err="1" smtClean="0">
                <a:solidFill>
                  <a:srgbClr val="000000"/>
                </a:solidFill>
                <a:latin typeface="Arial - 16"/>
              </a:rPr>
              <a:t>fmrazek</a:t>
            </a:r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altLang="cs-CZ" sz="16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altLang="cs-CZ" sz="1600" dirty="0" smtClean="0">
              <a:solidFill>
                <a:srgbClr val="000000"/>
              </a:solidFill>
              <a:latin typeface="Arial - 16"/>
            </a:endParaRPr>
          </a:p>
          <a:p>
            <a:pPr algn="ctr" defTabSz="822325"/>
            <a:r>
              <a:rPr lang="cs-CZ" altLang="cs-CZ" sz="1600" dirty="0" smtClean="0">
                <a:solidFill>
                  <a:srgbClr val="000000"/>
                </a:solidFill>
                <a:latin typeface="Arial - 16"/>
              </a:rPr>
              <a:t>listopad 2013</a:t>
            </a:r>
            <a:endParaRPr lang="cs-CZ" altLang="cs-CZ" sz="16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475656" y="3140968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325"/>
            <a:endParaRPr lang="cs-CZ" altLang="cs-CZ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sz="3600" b="1" dirty="0" smtClean="0">
                <a:solidFill>
                  <a:srgbClr val="FF0000"/>
                </a:solidFill>
              </a:rPr>
              <a:t>Hlavní cíle a nástroje monetární politiky</a:t>
            </a:r>
            <a:endParaRPr lang="cs-CZ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Hlavní cíle a nástroje monetární </a:t>
            </a:r>
            <a:r>
              <a:rPr lang="cs-CZ" b="1" dirty="0" smtClean="0"/>
              <a:t>politiky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fontAlgn="base" hangingPunct="0"/>
            <a:r>
              <a:rPr lang="cs-CZ" b="1" dirty="0"/>
              <a:t>1) Co je to monetární politika?</a:t>
            </a:r>
            <a:endParaRPr lang="cs-CZ" dirty="0"/>
          </a:p>
          <a:p>
            <a:pPr fontAlgn="base" hangingPunct="0"/>
            <a:r>
              <a:rPr lang="cs-CZ" b="1" dirty="0"/>
              <a:t>2) Kdo je představitelem monetarismu?</a:t>
            </a:r>
            <a:endParaRPr lang="cs-CZ" dirty="0"/>
          </a:p>
          <a:p>
            <a:pPr fontAlgn="base" hangingPunct="0"/>
            <a:r>
              <a:rPr lang="cs-CZ" b="1" dirty="0"/>
              <a:t>3) Charakterizujte cíle monetární politiky.</a:t>
            </a:r>
            <a:endParaRPr lang="cs-CZ" dirty="0"/>
          </a:p>
          <a:p>
            <a:pPr fontAlgn="base" hangingPunct="0"/>
            <a:r>
              <a:rPr lang="cs-CZ" b="1" dirty="0"/>
              <a:t>4) Jaké jsou hlavní nástroje monetární politiky?</a:t>
            </a:r>
            <a:endParaRPr lang="cs-CZ" dirty="0"/>
          </a:p>
          <a:p>
            <a:pPr fontAlgn="base" hangingPunct="0"/>
            <a:r>
              <a:rPr lang="cs-CZ" b="1" dirty="0"/>
              <a:t>5) Jak lze využít nástroje monetární politiky k regulaci či oživení ekonomiky?</a:t>
            </a:r>
            <a:endParaRPr lang="cs-CZ" dirty="0"/>
          </a:p>
          <a:p>
            <a:pPr fontAlgn="base" hangingPunct="0"/>
            <a:r>
              <a:rPr lang="cs-CZ" b="1" dirty="0"/>
              <a:t>6) Uveďte vzájemný vztah mezi monetární politikou a zahraničním obchodem.  </a:t>
            </a:r>
            <a:endParaRPr lang="cs-CZ" dirty="0"/>
          </a:p>
          <a:p>
            <a:r>
              <a:rPr lang="cs-CZ" b="1" dirty="0"/>
              <a:t>7) Za jakých podmínek může být pro určitý region výhodné vzdát se své monetární suverenity a přijmout společnou měnu? 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Ad1) </a:t>
            </a:r>
            <a:r>
              <a:rPr lang="cs-CZ" b="1" dirty="0"/>
              <a:t>Co je to </a:t>
            </a:r>
            <a:r>
              <a:rPr lang="cs-CZ" sz="3600" b="1" dirty="0"/>
              <a:t>monetární</a:t>
            </a:r>
            <a:r>
              <a:rPr lang="cs-CZ" b="1" dirty="0"/>
              <a:t> politika</a:t>
            </a:r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Monetární politikou rozumíme peněžní a úvěrovou politiku. Je nástrojem centrální banky - v České republice plní její funkci Česká národní banka (ČNB) – a patří mezi hlavní nástroje hospodářské politiky. Klade důraz na samoregulační funkce peněz v ekonomice. Monetarismus je určitým protipólem keynesiánských státních zásahů do ekonomiky.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Ad2)</a:t>
            </a:r>
            <a:r>
              <a:rPr lang="cs-CZ" sz="3600" dirty="0"/>
              <a:t> </a:t>
            </a:r>
            <a:r>
              <a:rPr lang="cs-CZ" sz="3600" b="1" dirty="0"/>
              <a:t>Kdo je představitelem monetarismu</a:t>
            </a:r>
            <a:r>
              <a:rPr lang="cs-CZ" sz="3600" b="1" dirty="0" smtClean="0"/>
              <a:t>?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100" dirty="0"/>
              <a:t>Nejznámějším představitelem je </a:t>
            </a:r>
            <a:r>
              <a:rPr lang="cs-CZ" sz="2100" b="1" dirty="0" err="1"/>
              <a:t>Milton</a:t>
            </a:r>
            <a:r>
              <a:rPr lang="cs-CZ" sz="2100" b="1" dirty="0"/>
              <a:t> </a:t>
            </a:r>
            <a:r>
              <a:rPr lang="cs-CZ" sz="2100" b="1" dirty="0" err="1"/>
              <a:t>Friedman</a:t>
            </a:r>
            <a:r>
              <a:rPr lang="cs-CZ" sz="2100" dirty="0"/>
              <a:t> (1912-2006), americký liberální ekonom a nositel Nobelovy ceny za ekonomii. Jako zastánce liberální zásady „</a:t>
            </a:r>
            <a:r>
              <a:rPr lang="cs-CZ" sz="2100" dirty="0" err="1"/>
              <a:t>Laissez</a:t>
            </a:r>
            <a:r>
              <a:rPr lang="cs-CZ" sz="2100" dirty="0"/>
              <a:t> </a:t>
            </a:r>
            <a:r>
              <a:rPr lang="cs-CZ" sz="2100" dirty="0" err="1"/>
              <a:t>faire</a:t>
            </a:r>
            <a:r>
              <a:rPr lang="cs-CZ" sz="2100" dirty="0"/>
              <a:t>, </a:t>
            </a:r>
            <a:r>
              <a:rPr lang="cs-CZ" sz="2100" dirty="0" err="1"/>
              <a:t>laissez</a:t>
            </a:r>
            <a:r>
              <a:rPr lang="cs-CZ" sz="2100" dirty="0"/>
              <a:t> </a:t>
            </a:r>
            <a:r>
              <a:rPr lang="cs-CZ" sz="2100" dirty="0" err="1"/>
              <a:t>passer</a:t>
            </a:r>
            <a:r>
              <a:rPr lang="cs-CZ" sz="2100" dirty="0"/>
              <a:t>“ přispěl k rozvoji neoklasické ekonomie. Pracoval na ministerstvu financí a jako člen vládní agentury (skupiny, pověřené jistým úkolem) se podílel na realizaci plnění </a:t>
            </a:r>
            <a:r>
              <a:rPr lang="cs-CZ" sz="2100" dirty="0" err="1"/>
              <a:t>Marshallova</a:t>
            </a:r>
            <a:r>
              <a:rPr lang="cs-CZ" sz="2100" dirty="0"/>
              <a:t> plánu. Zaměřil se na teorii peněz a </a:t>
            </a:r>
            <a:r>
              <a:rPr lang="cs-CZ" sz="2100" b="1" dirty="0"/>
              <a:t>monetární politiku</a:t>
            </a:r>
            <a:r>
              <a:rPr lang="cs-CZ" sz="2100" dirty="0"/>
              <a:t>. Jeho východiskem je představa o </a:t>
            </a:r>
            <a:r>
              <a:rPr lang="cs-CZ" sz="2100" u="sng" dirty="0"/>
              <a:t>samoregulační povaze tržní ekonomiky</a:t>
            </a:r>
            <a:r>
              <a:rPr lang="cs-CZ" sz="2100" dirty="0"/>
              <a:t>, zatímco státní zásahy považuje za zdroj šoků, které tržní ekonomiku destabilizují. Kriticky se stavěl ke </a:t>
            </a:r>
            <a:r>
              <a:rPr lang="cs-CZ" sz="2100" dirty="0" err="1"/>
              <a:t>keynesovské</a:t>
            </a:r>
            <a:r>
              <a:rPr lang="cs-CZ" sz="2100" dirty="0"/>
              <a:t> teorii a </a:t>
            </a:r>
            <a:r>
              <a:rPr lang="cs-CZ" sz="2100" u="sng" dirty="0"/>
              <a:t>zpochybňoval účinnost fiskální politiky</a:t>
            </a:r>
            <a:r>
              <a:rPr lang="cs-CZ" sz="2100" dirty="0"/>
              <a:t> (fiskální, tzn. týkající se státní pokladny) neboli rozpočtové politiky. Byl stoupencem důsledného liberalismu. Zkoumá vliv množství peněz na výši společenského produktu, na výrobu, zaměstnanost a výši cen.</a:t>
            </a:r>
          </a:p>
          <a:p>
            <a:pPr>
              <a:buNone/>
            </a:pPr>
            <a:endParaRPr lang="cs-CZ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b="1" dirty="0"/>
              <a:t>Ad3) Charakterizujte cíle monetární politiky</a:t>
            </a:r>
            <a:r>
              <a:rPr lang="cs-CZ" sz="3200" b="1" dirty="0" smtClean="0"/>
              <a:t>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Základním cílem monetární politiky je </a:t>
            </a:r>
            <a:r>
              <a:rPr lang="cs-CZ" b="1" dirty="0"/>
              <a:t>podpora stability cenové hladiny</a:t>
            </a:r>
            <a:r>
              <a:rPr lang="cs-CZ" dirty="0"/>
              <a:t>, tedy ovlivňování míry inflace, aby znehodnocených peněz bylo co nejméně. Dalším cílem může být </a:t>
            </a:r>
            <a:r>
              <a:rPr lang="cs-CZ" b="1" dirty="0"/>
              <a:t>podpora ekonomického růstu</a:t>
            </a:r>
            <a:r>
              <a:rPr lang="cs-CZ" dirty="0"/>
              <a:t>, </a:t>
            </a:r>
            <a:r>
              <a:rPr lang="cs-CZ" b="1" dirty="0"/>
              <a:t>zaměstnanosti</a:t>
            </a:r>
            <a:r>
              <a:rPr lang="cs-CZ" dirty="0"/>
              <a:t>, </a:t>
            </a:r>
            <a:r>
              <a:rPr lang="cs-CZ" b="1" dirty="0"/>
              <a:t>stability měnového kurzu a úrokových sazeb</a:t>
            </a:r>
            <a:r>
              <a:rPr lang="cs-CZ" dirty="0"/>
              <a:t>. Monetární politiku uskutečňuje centrální banka nástroji, které regulují množství peněz v oběhu (vydávání bankovek a mincí), dostupnost úvěru a úrokové sazby. Centrální banka může k regulaci používat např. diskontní sazbu (úroková sazba, za niž poskytuje úvěry ostatním bankám). Úroková sazba, za kterou ČNB nabízí úvěry a tím ovlivňuje nabídku peněz ostatních bank, se nazývá </a:t>
            </a:r>
            <a:r>
              <a:rPr lang="cs-CZ" b="1" dirty="0"/>
              <a:t>lombardní sazba</a:t>
            </a:r>
            <a:r>
              <a:rPr lang="cs-CZ" dirty="0"/>
              <a:t>.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/>
              <a:t>Ad4) Hlavní nástroje monetární politiky :</a:t>
            </a:r>
            <a:r>
              <a:rPr lang="cs-CZ" sz="3600" dirty="0"/>
              <a:t/>
            </a:r>
            <a:br>
              <a:rPr lang="cs-CZ" sz="3600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400600"/>
          </a:xfrm>
        </p:spPr>
        <p:txBody>
          <a:bodyPr>
            <a:noAutofit/>
          </a:bodyPr>
          <a:lstStyle/>
          <a:p>
            <a:r>
              <a:rPr lang="cs-CZ" sz="2000" dirty="0"/>
              <a:t>(Hlavní roli hraje centrální banka pomocí emisní politiky a diskontní sazby</a:t>
            </a:r>
            <a:r>
              <a:rPr lang="cs-CZ" sz="2000" dirty="0" smtClean="0"/>
              <a:t>)</a:t>
            </a:r>
            <a:endParaRPr lang="cs-CZ" sz="2000" dirty="0"/>
          </a:p>
          <a:p>
            <a:pPr lvl="0"/>
            <a:r>
              <a:rPr lang="cs-CZ" sz="2000" u="sng" dirty="0"/>
              <a:t>Zařazujeme sem zejména</a:t>
            </a:r>
            <a:r>
              <a:rPr lang="cs-CZ" sz="2000" dirty="0"/>
              <a:t>: politiku úrokovou, emisní, úvěrovou, devizovou a kursovní. </a:t>
            </a:r>
          </a:p>
          <a:p>
            <a:pPr lvl="0"/>
            <a:r>
              <a:rPr lang="cs-CZ" sz="2000" u="sng" dirty="0"/>
              <a:t>Hlavním cílem je udržení stability měny</a:t>
            </a:r>
            <a:r>
              <a:rPr lang="cs-CZ" sz="2000" dirty="0"/>
              <a:t> (hlavním subjektem je centrální banka, většinou nezávislá na vládách a parlamentech) </a:t>
            </a:r>
            <a:r>
              <a:rPr lang="cs-CZ" sz="2000" u="sng" dirty="0"/>
              <a:t>prostřednictvím objemu nabídky peněz</a:t>
            </a:r>
            <a:r>
              <a:rPr lang="cs-CZ" sz="2000" dirty="0" smtClean="0"/>
              <a:t>.</a:t>
            </a:r>
          </a:p>
          <a:p>
            <a:pPr>
              <a:buNone/>
            </a:pPr>
            <a:r>
              <a:rPr lang="cs-CZ" sz="2000" b="1" dirty="0" smtClean="0"/>
              <a:t>	</a:t>
            </a:r>
          </a:p>
          <a:p>
            <a:pPr>
              <a:buNone/>
            </a:pPr>
            <a:r>
              <a:rPr lang="cs-CZ" sz="2000" b="1" dirty="0" smtClean="0"/>
              <a:t>Úroková </a:t>
            </a:r>
            <a:r>
              <a:rPr lang="cs-CZ" sz="2000" b="1" dirty="0"/>
              <a:t>sazba (míra) :</a:t>
            </a:r>
            <a:endParaRPr lang="cs-CZ" sz="2000" dirty="0"/>
          </a:p>
          <a:p>
            <a:r>
              <a:rPr lang="cs-CZ" sz="2000" dirty="0"/>
              <a:t>Je to poměr úroku k velikosti zapůjčené sumy. Vyjadřuje se v procentech.</a:t>
            </a:r>
          </a:p>
          <a:p>
            <a:r>
              <a:rPr lang="cs-CZ" sz="2000" dirty="0"/>
              <a:t>Tak jak roste úroková míra a tím náklady na půjčování peněz, klesá ekonomická aktivita a s ní zaměstnanost. Podstatný růst úrokové míry obvykle působí i proti rozvoji bytové výstavby a růstu investic vůbec. To se </a:t>
            </a:r>
            <a:r>
              <a:rPr lang="cs-CZ" sz="2000" dirty="0" err="1"/>
              <a:t>multiplikovaně</a:t>
            </a:r>
            <a:r>
              <a:rPr lang="cs-CZ" sz="2000" dirty="0"/>
              <a:t> /mnohonásobně/ odráží ve zpomaleném pohybu dalších sektorů ekonomiky.</a:t>
            </a:r>
          </a:p>
          <a:p>
            <a:r>
              <a:rPr lang="cs-CZ" sz="2000" u="sng" dirty="0"/>
              <a:t>Platí zde tedy následující vzájemná podmíněnost:</a:t>
            </a:r>
            <a:endParaRPr lang="cs-CZ" sz="2000" dirty="0"/>
          </a:p>
          <a:p>
            <a:r>
              <a:rPr lang="cs-CZ" sz="2000" dirty="0"/>
              <a:t>Vývoj úrokových sazeb ovlivňuje investice, </a:t>
            </a:r>
            <a:r>
              <a:rPr lang="cs-CZ" sz="2000" dirty="0" err="1"/>
              <a:t>investice</a:t>
            </a:r>
            <a:r>
              <a:rPr lang="cs-CZ" sz="2000" dirty="0"/>
              <a:t> produkci, ta  zaměstnanost, </a:t>
            </a:r>
            <a:r>
              <a:rPr lang="cs-CZ" sz="2000" dirty="0" err="1" smtClean="0"/>
              <a:t>zaměstnanost</a:t>
            </a:r>
            <a:r>
              <a:rPr lang="cs-CZ" sz="2000" dirty="0" smtClean="0"/>
              <a:t> inflaci </a:t>
            </a:r>
            <a:r>
              <a:rPr lang="cs-CZ" sz="2000" dirty="0"/>
              <a:t>a inflace  ceny…</a:t>
            </a:r>
          </a:p>
          <a:p>
            <a:pPr lvl="0"/>
            <a:endParaRPr lang="cs-CZ" sz="2000" dirty="0"/>
          </a:p>
          <a:p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r>
              <a:rPr lang="cs-CZ" sz="2400" b="1" dirty="0"/>
              <a:t>Diskontní politika</a:t>
            </a:r>
            <a:r>
              <a:rPr lang="cs-CZ" sz="2400" dirty="0"/>
              <a:t> spočívá ve stanovení diskontní sazby (= úrokové sazby, za niž centrální banka poskytuje úvěry   ostatním bankám) což ovlivňuje mj. i platební bilanci</a:t>
            </a:r>
            <a:r>
              <a:rPr lang="cs-CZ" sz="2400" dirty="0" smtClean="0"/>
              <a:t>.</a:t>
            </a:r>
          </a:p>
          <a:p>
            <a:endParaRPr lang="cs-CZ" sz="2400" dirty="0"/>
          </a:p>
          <a:p>
            <a:r>
              <a:rPr lang="cs-CZ" sz="2400" dirty="0"/>
              <a:t>Rozdíl mezi </a:t>
            </a:r>
            <a:r>
              <a:rPr lang="cs-CZ" sz="2400" u="sng" dirty="0"/>
              <a:t>diskontní sazbou</a:t>
            </a:r>
            <a:r>
              <a:rPr lang="cs-CZ" sz="2400" dirty="0"/>
              <a:t> a</a:t>
            </a:r>
            <a:r>
              <a:rPr lang="cs-CZ" sz="2400" u="sng" dirty="0"/>
              <a:t> úrokovou sazbou běžné banky</a:t>
            </a:r>
            <a:r>
              <a:rPr lang="cs-CZ" sz="2400" dirty="0"/>
              <a:t> tvoří zisk této řadové banky (ale po odečtení nákladů). </a:t>
            </a:r>
            <a:endParaRPr lang="cs-CZ" sz="2400" dirty="0" smtClean="0"/>
          </a:p>
          <a:p>
            <a:endParaRPr lang="cs-CZ" sz="2400" dirty="0"/>
          </a:p>
          <a:p>
            <a:r>
              <a:rPr lang="cs-CZ" sz="2400" dirty="0"/>
              <a:t>Diskontní politika však působí rozporně z hlediska vnitřních a vnějších vztahů. Z vnitřního hlediska jsou výhodnější </a:t>
            </a:r>
            <a:r>
              <a:rPr lang="cs-CZ" sz="2400" u="sng" dirty="0"/>
              <a:t>levnější úvěry</a:t>
            </a:r>
            <a:r>
              <a:rPr lang="cs-CZ" sz="2400" dirty="0"/>
              <a:t>, které snižují náklady a umožňují snížit ceny. Působí tedy proti inflaci a podporují rozvoj investic. (Stejně tak působí snížení obratové daně a dovozního cla). 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/>
              <a:t>Ad5) Jak lze využít nástroje monetární politiky k regulaci či oživení ekonomiky?</a:t>
            </a:r>
            <a:r>
              <a:rPr lang="cs-CZ" sz="2800" dirty="0"/>
              <a:t/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V zásadě může centrální banka realizovat:</a:t>
            </a:r>
            <a:endParaRPr lang="cs-CZ" dirty="0"/>
          </a:p>
          <a:p>
            <a:pPr lvl="0" fontAlgn="base" hangingPunct="0"/>
            <a:r>
              <a:rPr lang="cs-CZ" b="1" dirty="0"/>
              <a:t>expanzivní </a:t>
            </a:r>
            <a:r>
              <a:rPr lang="cs-CZ" dirty="0"/>
              <a:t>měnovou politiku (zvyšování nabídky peněz jako rozvojový impuls).</a:t>
            </a:r>
          </a:p>
          <a:p>
            <a:pPr fontAlgn="base" hangingPunct="0">
              <a:buNone/>
            </a:pPr>
            <a:endParaRPr lang="cs-CZ" dirty="0"/>
          </a:p>
          <a:p>
            <a:pPr lvl="0" fontAlgn="base" hangingPunct="0"/>
            <a:r>
              <a:rPr lang="cs-CZ" b="1" dirty="0"/>
              <a:t>restriktivní</a:t>
            </a:r>
            <a:r>
              <a:rPr lang="cs-CZ" dirty="0"/>
              <a:t> měnovou politiku (v rámci boje s inflačními tlaky zpomaluje tempo růstu množství peněz v oběhu).</a:t>
            </a:r>
          </a:p>
          <a:p>
            <a:pPr fontAlgn="base" hangingPunct="0">
              <a:buNone/>
            </a:pPr>
            <a:endParaRPr lang="cs-CZ" dirty="0"/>
          </a:p>
          <a:p>
            <a:pPr lvl="0" fontAlgn="base" hangingPunct="0"/>
            <a:r>
              <a:rPr lang="cs-CZ" dirty="0"/>
              <a:t>neutrální měnovou politikou usiluje o stabilizaci „rozumného“ tempa růstu peněz v oběhu.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541</Words>
  <Application>Microsoft Office PowerPoint</Application>
  <PresentationFormat>Předvádění na obrazovce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Hlavní cíle a nástroje monetární politiky</vt:lpstr>
      <vt:lpstr>Ad1) Co je to monetární politika </vt:lpstr>
      <vt:lpstr>Ad2) Kdo je představitelem monetarismu?</vt:lpstr>
      <vt:lpstr>Ad3) Charakterizujte cíle monetární politiky.</vt:lpstr>
      <vt:lpstr>Ad4) Hlavní nástroje monetární politiky : </vt:lpstr>
      <vt:lpstr>Prezentace aplikace PowerPoint</vt:lpstr>
      <vt:lpstr>Ad5) Jak lze využít nástroje monetární politiky k regulaci či oživení ekonomiky? </vt:lpstr>
      <vt:lpstr>Ad6) Jak ovlivňuje diskontní (úroková) politika platební bilanci se zahraničím? </vt:lpstr>
      <vt:lpstr>Ad7) Za jakých podmínek může být pro určitý region výhodné vzdát se své monetární suverenity a přijmout společnou měnu?</vt:lpstr>
      <vt:lpstr>Seznam použité literatury a pramenů: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mrazek</dc:creator>
  <cp:lastModifiedBy>hchotovinska</cp:lastModifiedBy>
  <cp:revision>6</cp:revision>
  <dcterms:created xsi:type="dcterms:W3CDTF">2013-11-06T10:47:26Z</dcterms:created>
  <dcterms:modified xsi:type="dcterms:W3CDTF">2014-06-09T12:56:10Z</dcterms:modified>
</cp:coreProperties>
</file>