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640FB8A-CE21-4B1A-ABCA-0233BD1CAE8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72E18B3-E5FE-435E-9B1D-673704E6DC2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rad.cz/cs/ceska-republika/ustava-cr.shtm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                Projekt: Inovace vybavení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893888"/>
            <a:ext cx="33130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občanský a společenskovědní základ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331788" y="240188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14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 dirty="0" smtClean="0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  <a:endParaRPr lang="cs-CZ" sz="1100" b="1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Státnost - idea české státnosti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4932040" y="2180339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ročník: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32_OSZ_2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</a:t>
            </a:r>
          </a:p>
        </p:txBody>
      </p:sp>
      <p:sp>
        <p:nvSpPr>
          <p:cNvPr id="2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19. 09.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286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Státní symboly ČR:</a:t>
            </a:r>
            <a:br>
              <a:rPr lang="cs-CZ" dirty="0" smtClean="0"/>
            </a:br>
            <a:r>
              <a:rPr lang="cs-CZ" dirty="0" smtClean="0"/>
              <a:t>státní vlajka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788024" y="1700808"/>
            <a:ext cx="4038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/>
              <a:t>Státní vlajka se skládá z horního bílého pruhu a dolního červeného pruhu, do nichž je vsunut žerďový modrý klín. Poměr šířky k délce je 2:3. Modrý klín zasahuje do poloviny šířky vlajky. Visí-li vlajka svisle, pak je bílý pruh vlevo a červený vpravo, modrý je vždy nahoře. Užité barvy jsou národními barvami České republiky.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3495516" cy="240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4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Státní symboly ČR:</a:t>
            </a:r>
            <a:br>
              <a:rPr lang="cs-CZ" dirty="0" smtClean="0"/>
            </a:br>
            <a:r>
              <a:rPr lang="cs-CZ" dirty="0" smtClean="0"/>
              <a:t>prezidentská standarta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Vlajka prezidenta republiky je čtvercového tvaru. Na bílém podkladu, olemovaným okrajem z bílých, červených a modrých plaménků je umístěn velký státní znak, pod kterým je na červené stužce podložené žlutými lipovými ratolestmi bílý nápis PRAVDA VÍTĚZÍ.</a:t>
            </a:r>
          </a:p>
          <a:p>
            <a:endParaRPr lang="cs-C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2725492" cy="256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0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Státní symboly ČR:</a:t>
            </a:r>
            <a:br>
              <a:rPr lang="cs-CZ" dirty="0" smtClean="0"/>
            </a:br>
            <a:r>
              <a:rPr lang="cs-CZ" dirty="0" smtClean="0"/>
              <a:t>státní pečeť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Státní </a:t>
            </a:r>
            <a:r>
              <a:rPr lang="cs-CZ" dirty="0"/>
              <a:t>pečeť tvoří velký státní znak podložený lipovými ratolestmi.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Okolo </a:t>
            </a:r>
            <a:r>
              <a:rPr lang="cs-CZ" dirty="0"/>
              <a:t>je vepsán nápis ČESKÁ REPUBLIKA.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1907737" cy="197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3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Symboly České republiky:</a:t>
            </a:r>
            <a:br>
              <a:rPr lang="cs-CZ" dirty="0" smtClean="0"/>
            </a:br>
            <a:r>
              <a:rPr lang="cs-CZ" dirty="0" smtClean="0"/>
              <a:t>státní hymna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788024" y="1628800"/>
            <a:ext cx="4038600" cy="4525963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Hymnou </a:t>
            </a:r>
            <a:r>
              <a:rPr lang="cs-CZ" dirty="0"/>
              <a:t>České republiky je první sloka písně "Kde domov můj" z původní české hry Fidlovačka. Autorem textu je Josef Kajetán Tyl, autorem hudby František Škroup.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7170" name="Picture 2" descr="F:\StatniSymbolyCRScany\IMG_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241108" cy="489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2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3040360"/>
          </a:xfrm>
        </p:spPr>
        <p:txBody>
          <a:bodyPr/>
          <a:lstStyle/>
          <a:p>
            <a:r>
              <a:rPr lang="cs-CZ" dirty="0" smtClean="0"/>
              <a:t>Co symbolizuje </a:t>
            </a:r>
            <a:br>
              <a:rPr lang="cs-CZ" dirty="0" smtClean="0"/>
            </a:br>
            <a:r>
              <a:rPr lang="cs-CZ" dirty="0" smtClean="0"/>
              <a:t>Českou republiku </a:t>
            </a:r>
            <a:br>
              <a:rPr lang="cs-CZ" dirty="0" smtClean="0"/>
            </a:br>
            <a:r>
              <a:rPr lang="cs-CZ" dirty="0" smtClean="0"/>
              <a:t>pro vás osobně?</a:t>
            </a:r>
            <a:br>
              <a:rPr lang="cs-CZ" dirty="0" smtClean="0"/>
            </a:br>
            <a:r>
              <a:rPr lang="cs-CZ" dirty="0" smtClean="0"/>
              <a:t>Jaká místa, jaké stavby</a:t>
            </a:r>
            <a:br>
              <a:rPr lang="cs-CZ" dirty="0" smtClean="0"/>
            </a:br>
            <a:r>
              <a:rPr lang="cs-CZ" dirty="0" smtClean="0"/>
              <a:t>nebo stromy, zvyky, výrobky?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88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4294967295"/>
          </p:nvPr>
        </p:nvSpPr>
        <p:spPr>
          <a:xfrm>
            <a:off x="323528" y="1700808"/>
            <a:ext cx="8604448" cy="4277072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Literatura, zdroje: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David, </a:t>
            </a:r>
            <a:r>
              <a:rPr lang="cs-CZ" dirty="0"/>
              <a:t>R. </a:t>
            </a:r>
            <a:r>
              <a:rPr lang="cs-CZ" i="1" dirty="0"/>
              <a:t>Politologie.</a:t>
            </a:r>
            <a:r>
              <a:rPr lang="cs-CZ" dirty="0"/>
              <a:t> Olomouc: </a:t>
            </a:r>
            <a:r>
              <a:rPr lang="cs-CZ" dirty="0" smtClean="0"/>
              <a:t>Nakladatelství, Olomouc,</a:t>
            </a:r>
          </a:p>
          <a:p>
            <a:pPr marL="0" indent="0">
              <a:buNone/>
            </a:pPr>
            <a:r>
              <a:rPr lang="cs-CZ" dirty="0" smtClean="0"/>
              <a:t> 2000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http://www.hrad.cz/cs/ceska-republika/ustava-cr.shtml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17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2483768" y="1733588"/>
            <a:ext cx="4042445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endParaRPr lang="cs-CZ" sz="1600" dirty="0" smtClean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Mgr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6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z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áří 2013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66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600200"/>
          </a:xfrm>
        </p:spPr>
        <p:txBody>
          <a:bodyPr/>
          <a:lstStyle/>
          <a:p>
            <a:r>
              <a:rPr lang="cs-CZ" dirty="0" smtClean="0"/>
              <a:t>Státnost – idea české státnosti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06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to státnost?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myšlenková podstata státu</a:t>
            </a:r>
          </a:p>
          <a:p>
            <a:endParaRPr lang="cs-CZ" dirty="0" smtClean="0"/>
          </a:p>
          <a:p>
            <a:r>
              <a:rPr lang="cs-CZ" dirty="0"/>
              <a:t>v</a:t>
            </a:r>
            <a:r>
              <a:rPr lang="cs-CZ" dirty="0" smtClean="0"/>
              <a:t>ědomí sounáležitosti občanů, které zahrnuje historické tradice státu a odhodlání je dále rozvíjet</a:t>
            </a:r>
          </a:p>
          <a:p>
            <a:endParaRPr lang="cs-CZ" dirty="0" smtClean="0"/>
          </a:p>
          <a:p>
            <a:r>
              <a:rPr lang="cs-CZ" dirty="0"/>
              <a:t>v</a:t>
            </a:r>
            <a:r>
              <a:rPr lang="cs-CZ" dirty="0" smtClean="0"/>
              <a:t>ypovídají o ní například státní svátky a státní symboly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71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00200"/>
          </a:xfrm>
        </p:spPr>
        <p:txBody>
          <a:bodyPr/>
          <a:lstStyle/>
          <a:p>
            <a:r>
              <a:rPr lang="cs-CZ" dirty="0" smtClean="0"/>
              <a:t>Státní </a:t>
            </a:r>
            <a:r>
              <a:rPr lang="cs-CZ" smtClean="0"/>
              <a:t>svátky </a:t>
            </a:r>
            <a:br>
              <a:rPr lang="cs-CZ" smtClean="0"/>
            </a:br>
            <a:r>
              <a:rPr lang="cs-CZ" smtClean="0"/>
              <a:t>České </a:t>
            </a:r>
            <a:r>
              <a:rPr lang="cs-CZ" dirty="0" smtClean="0"/>
              <a:t>republiky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cs-CZ" dirty="0" smtClean="0"/>
              <a:t>1. leden – Den obnovy samostatného českého státu</a:t>
            </a:r>
          </a:p>
          <a:p>
            <a:r>
              <a:rPr lang="cs-CZ" dirty="0" smtClean="0"/>
              <a:t>1. květen – Svátek práce</a:t>
            </a:r>
          </a:p>
          <a:p>
            <a:r>
              <a:rPr lang="cs-CZ" dirty="0" smtClean="0"/>
              <a:t>8. květen – Den vítězství</a:t>
            </a:r>
          </a:p>
          <a:p>
            <a:r>
              <a:rPr lang="cs-CZ" dirty="0" smtClean="0"/>
              <a:t>5. červenec – Den slovanských věrozvěstů Cyrila a Metoděje</a:t>
            </a:r>
          </a:p>
          <a:p>
            <a:r>
              <a:rPr lang="cs-CZ" dirty="0" smtClean="0"/>
              <a:t>6. červenec – Den upálení mistra Jana Husa</a:t>
            </a:r>
          </a:p>
          <a:p>
            <a:r>
              <a:rPr lang="cs-CZ" dirty="0" smtClean="0"/>
              <a:t>28. září – Den české státnosti (sv. Václav)</a:t>
            </a:r>
          </a:p>
          <a:p>
            <a:r>
              <a:rPr lang="cs-CZ" dirty="0" smtClean="0"/>
              <a:t>28. října – Den vzniku samostatného československého státu</a:t>
            </a:r>
          </a:p>
          <a:p>
            <a:r>
              <a:rPr lang="cs-CZ" dirty="0" smtClean="0"/>
              <a:t>17. listopad – Den boje za svobodu a demokracii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149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352928" cy="3528392"/>
          </a:xfrm>
        </p:spPr>
        <p:txBody>
          <a:bodyPr/>
          <a:lstStyle/>
          <a:p>
            <a:r>
              <a:rPr lang="cs-CZ" dirty="0" smtClean="0"/>
              <a:t>Připomeňte si, co víte </a:t>
            </a:r>
            <a:br>
              <a:rPr lang="cs-CZ" dirty="0" smtClean="0"/>
            </a:br>
            <a:r>
              <a:rPr lang="cs-CZ" dirty="0" smtClean="0"/>
              <a:t>o událostech a osobnostech, k nimž se váží státní svátky České republiky.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053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4104456"/>
          </a:xfrm>
        </p:spPr>
        <p:txBody>
          <a:bodyPr/>
          <a:lstStyle/>
          <a:p>
            <a:r>
              <a:rPr lang="cs-CZ" dirty="0"/>
              <a:t>K</a:t>
            </a:r>
            <a:r>
              <a:rPr lang="cs-CZ" dirty="0" smtClean="0"/>
              <a:t>teré historické události </a:t>
            </a:r>
            <a:br>
              <a:rPr lang="cs-CZ" dirty="0" smtClean="0"/>
            </a:br>
            <a:r>
              <a:rPr lang="cs-CZ" dirty="0" smtClean="0"/>
              <a:t>a významné osobnosti byste mezi státní svátky přidali vy?</a:t>
            </a:r>
            <a:br>
              <a:rPr lang="cs-CZ" dirty="0" smtClean="0"/>
            </a:br>
            <a:r>
              <a:rPr lang="cs-CZ" dirty="0" smtClean="0"/>
              <a:t>A z jakých důvodů?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151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Státní symboly ČR: </a:t>
            </a:r>
            <a:br>
              <a:rPr lang="cs-CZ" dirty="0" smtClean="0"/>
            </a:br>
            <a:r>
              <a:rPr lang="cs-CZ" dirty="0" smtClean="0"/>
              <a:t>velký státní znak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427984" y="1772816"/>
            <a:ext cx="4254624" cy="46699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lnSpc>
                <a:spcPct val="170000"/>
              </a:lnSpc>
              <a:buNone/>
            </a:pPr>
            <a:r>
              <a:rPr lang="cs-CZ" dirty="0" smtClean="0"/>
              <a:t>Velký </a:t>
            </a:r>
            <a:r>
              <a:rPr lang="cs-CZ" dirty="0"/>
              <a:t>státní znak je tvořen štítem se čtyřmi poli. Jednotlivá pole symbolizují historická území České republiky - Čechy, Moravu a Slezsko, čtvrté pole pak republiku jako celek. V prvním a čtvrtém poli je vyobrazen stříbrný dvouocasý lev ve skoku se zlatou zbrojí a zlatou korunou. Ve druhém poli je na modrém podkladu umístěna červeno-stříbrně šachovaná orlice se zlatou korunou. Ve třetím poli se na zlatém podkladu nachází černá orlice s červenou zbrojí a zlatou korunou, ozdobená stříbrným půlměsícem zakončeným jetelovými listy a uprostřed vybíhajícím křížkem.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2725280" cy="290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7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Státní symboly ČR: </a:t>
            </a:r>
            <a:br>
              <a:rPr lang="cs-CZ" dirty="0"/>
            </a:br>
            <a:r>
              <a:rPr lang="cs-CZ" dirty="0" smtClean="0"/>
              <a:t>malý </a:t>
            </a:r>
            <a:r>
              <a:rPr lang="cs-CZ" dirty="0"/>
              <a:t>státní znak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Malý </a:t>
            </a:r>
            <a:r>
              <a:rPr lang="cs-CZ" dirty="0"/>
              <a:t>státní znak je tvořen jediným polem, na němž je umístěn na červeném podkladu stříbrný dvouocasý lev ve skoku se zlatou zbrojí a zlatou korunou.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2878158" cy="306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84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Státní symboly ČR:</a:t>
            </a:r>
            <a:br>
              <a:rPr lang="cs-CZ" dirty="0" smtClean="0"/>
            </a:br>
            <a:r>
              <a:rPr lang="cs-CZ" dirty="0" smtClean="0"/>
              <a:t>státní barvy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788024" y="1772816"/>
            <a:ext cx="3898776" cy="4353347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Státní </a:t>
            </a:r>
            <a:r>
              <a:rPr lang="cs-CZ" dirty="0"/>
              <a:t>barvy jsou bílá, červená a modrá v uvedeném pořadí.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2834323" cy="99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7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149</TotalTime>
  <Words>372</Words>
  <Application>Microsoft Office PowerPoint</Application>
  <PresentationFormat>Předvádění na obrazovce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Exekutivní</vt:lpstr>
      <vt:lpstr>Prezentace aplikace PowerPoint</vt:lpstr>
      <vt:lpstr>Státnost – idea české státnosti</vt:lpstr>
      <vt:lpstr>Co je to státnost?</vt:lpstr>
      <vt:lpstr>Státní svátky  České republiky</vt:lpstr>
      <vt:lpstr>Připomeňte si, co víte  o událostech a osobnostech, k nimž se váží státní svátky České republiky.</vt:lpstr>
      <vt:lpstr>Které historické události  a významné osobnosti byste mezi státní svátky přidali vy? A z jakých důvodů?  </vt:lpstr>
      <vt:lpstr>Státní symboly ČR:  velký státní znak</vt:lpstr>
      <vt:lpstr>Státní symboly ČR:  malý státní znak</vt:lpstr>
      <vt:lpstr>Státní symboly ČR: státní barvy</vt:lpstr>
      <vt:lpstr>Státní symboly ČR: státní vlajka</vt:lpstr>
      <vt:lpstr>Státní symboly ČR: prezidentská standarta</vt:lpstr>
      <vt:lpstr>Státní symboly ČR: státní pečeť</vt:lpstr>
      <vt:lpstr>Symboly České republiky: státní hymna</vt:lpstr>
      <vt:lpstr>Co symbolizuje  Českou republiku  pro vás osobně? Jaká místa, jaké stavby nebo stromy, zvyky, výrobky?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17</cp:revision>
  <dcterms:created xsi:type="dcterms:W3CDTF">2013-09-18T19:44:23Z</dcterms:created>
  <dcterms:modified xsi:type="dcterms:W3CDTF">2014-06-09T12:54:06Z</dcterms:modified>
</cp:coreProperties>
</file>