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74" r:id="rId2"/>
    <p:sldId id="256" r:id="rId3"/>
    <p:sldId id="257" r:id="rId4"/>
    <p:sldId id="259" r:id="rId5"/>
    <p:sldId id="261" r:id="rId6"/>
    <p:sldId id="263" r:id="rId7"/>
    <p:sldId id="265" r:id="rId8"/>
    <p:sldId id="267" r:id="rId9"/>
    <p:sldId id="269" r:id="rId10"/>
    <p:sldId id="271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77" r:id="rId2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E6DE6D6-136F-4DC8-BA3D-35C871F45AA8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10" name="Obdélní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bdélní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římá spojnice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Přímá spojnice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nice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nice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Přímá spojnice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Obdélní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á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á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á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á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á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983AB58-94C8-4002-B959-5BC5ED31D74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E6D6-136F-4DC8-BA3D-35C871F45AA8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3AB58-94C8-4002-B959-5BC5ED31D74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E6D6-136F-4DC8-BA3D-35C871F45AA8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3AB58-94C8-4002-B959-5BC5ED31D74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E6DE6D6-136F-4DC8-BA3D-35C871F45AA8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983AB58-94C8-4002-B959-5BC5ED31D74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E6DE6D6-136F-4DC8-BA3D-35C871F45AA8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9" name="Obdélní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nice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Přímá spojnice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nice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nice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Přímá spojnice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Obdélní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á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á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á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á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á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Přímá spojnice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983AB58-94C8-4002-B959-5BC5ED31D74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E6D6-136F-4DC8-BA3D-35C871F45AA8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3AB58-94C8-4002-B959-5BC5ED31D74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E6D6-136F-4DC8-BA3D-35C871F45AA8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3AB58-94C8-4002-B959-5BC5ED31D74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E6DE6D6-136F-4DC8-BA3D-35C871F45AA8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983AB58-94C8-4002-B959-5BC5ED31D74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E6D6-136F-4DC8-BA3D-35C871F45AA8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3AB58-94C8-4002-B959-5BC5ED31D74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nice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nice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á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Zástupný symbol pro obsah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E6DE6D6-136F-4DC8-BA3D-35C871F45AA8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983AB58-94C8-4002-B959-5BC5ED31D74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á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0" name="Přímá spojnice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římá spojnice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Přímá spojnice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Přímá spojnice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E6DE6D6-136F-4DC8-BA3D-35C871F45AA8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983AB58-94C8-4002-B959-5BC5ED31D74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římá spojnice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E6DE6D6-136F-4DC8-BA3D-35C871F45AA8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á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983AB58-94C8-4002-B959-5BC5ED31D74F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6238" y="171450"/>
            <a:ext cx="58515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Projekt: Inovace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vybavení  registrační číslo projektu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025" y="434975"/>
            <a:ext cx="772795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/>
            <a:r>
              <a:rPr lang="cs-CZ" sz="1100">
                <a:solidFill>
                  <a:srgbClr val="000000"/>
                </a:solidFill>
                <a:latin typeface="Times New Roman - 16"/>
              </a:rPr>
              <a:t>Příjemce: Gymnázium Pierra de Coubertina,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/>
            <a:r>
              <a:rPr lang="cs-CZ" sz="9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513"/>
            <a:ext cx="9304338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/>
            <a:r>
              <a:rPr lang="cs-CZ" sz="900" b="1" dirty="0">
                <a:solidFill>
                  <a:schemeClr val="tx1"/>
                </a:solidFill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 eaLnBrk="1" hangingPunct="1"/>
            <a:r>
              <a:rPr lang="cs-CZ" sz="900" b="1" dirty="0">
                <a:solidFill>
                  <a:schemeClr val="tx1"/>
                </a:solidFill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17145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1943100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675" y="2133600"/>
            <a:ext cx="43957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</a:rPr>
              <a:t>Sada: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32_OSZ_1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337174" y="1897062"/>
            <a:ext cx="3267274" cy="42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Občanský  a                       Ročník: první</a:t>
            </a:r>
          </a:p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společenskovědní  základ 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337174" y="2398713"/>
            <a:ext cx="1235075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sz="1100" dirty="0">
                <a:solidFill>
                  <a:schemeClr val="tx1"/>
                </a:solidFill>
                <a:latin typeface="Arial - 16"/>
              </a:rPr>
              <a:t>Číslo DUM: </a:t>
            </a:r>
            <a:r>
              <a:rPr lang="cs-CZ" sz="1100" dirty="0" smtClean="0">
                <a:solidFill>
                  <a:schemeClr val="tx1"/>
                </a:solidFill>
                <a:latin typeface="Arial - 16"/>
              </a:rPr>
              <a:t>12</a:t>
            </a:r>
            <a:endParaRPr lang="cs-CZ" sz="1100" dirty="0">
              <a:solidFill>
                <a:schemeClr val="tx1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1554163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</a:rPr>
              <a:t>Datum ověření: 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675" y="3789363"/>
            <a:ext cx="1298575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</a:rPr>
              <a:t>Třída: 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1576388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endParaRPr lang="cs-CZ" sz="1100">
              <a:solidFill>
                <a:srgbClr val="000000"/>
              </a:solidFill>
              <a:latin typeface="Arial - 16"/>
            </a:endParaRPr>
          </a:p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</a:rPr>
              <a:t>Ověřující učitel: 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588" y="908050"/>
            <a:ext cx="2195512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Psychologický talent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588" y="1165225"/>
            <a:ext cx="16002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</a:rPr>
              <a:t>Mgr. Zuzana Lukešová</a:t>
            </a: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775" y="1908175"/>
            <a:ext cx="46624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70" name="TextovéPole 22"/>
          <p:cNvSpPr txBox="1">
            <a:spLocks noChangeArrowheads="1"/>
          </p:cNvSpPr>
          <p:nvPr/>
        </p:nvSpPr>
        <p:spPr bwMode="auto">
          <a:xfrm>
            <a:off x="7246938" y="2149475"/>
            <a:ext cx="1189037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endParaRPr lang="cs-CZ" sz="1100">
              <a:solidFill>
                <a:srgbClr val="000000"/>
              </a:solidFill>
              <a:latin typeface="Arial - 16"/>
            </a:endParaRPr>
          </a:p>
          <a:p>
            <a:pPr eaLnBrk="1" hangingPunct="1"/>
            <a:endParaRPr lang="cs-CZ" sz="110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1" name="TextovéPole 23"/>
          <p:cNvSpPr txBox="1">
            <a:spLocks noChangeArrowheads="1"/>
          </p:cNvSpPr>
          <p:nvPr/>
        </p:nvSpPr>
        <p:spPr bwMode="auto">
          <a:xfrm>
            <a:off x="2160587" y="3165475"/>
            <a:ext cx="2491581" cy="42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Zuzana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Lukešová</a:t>
            </a:r>
          </a:p>
        </p:txBody>
      </p:sp>
      <p:sp>
        <p:nvSpPr>
          <p:cNvPr id="2072" name="TextovéPole 24"/>
          <p:cNvSpPr txBox="1">
            <a:spLocks noChangeArrowheads="1"/>
          </p:cNvSpPr>
          <p:nvPr/>
        </p:nvSpPr>
        <p:spPr bwMode="auto">
          <a:xfrm>
            <a:off x="2160588" y="3429000"/>
            <a:ext cx="661987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eaLnBrk="1" hangingPunct="1"/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kvinta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5"/>
          <p:cNvSpPr txBox="1">
            <a:spLocks noChangeArrowheads="1"/>
          </p:cNvSpPr>
          <p:nvPr/>
        </p:nvSpPr>
        <p:spPr bwMode="auto">
          <a:xfrm>
            <a:off x="2160588" y="2903538"/>
            <a:ext cx="1116012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chemeClr val="tx1"/>
                </a:solidFill>
                <a:latin typeface="Arial - 16"/>
              </a:rPr>
              <a:t>18.3.2013</a:t>
            </a:r>
            <a:endParaRPr lang="cs-CZ" sz="1100" dirty="0">
              <a:solidFill>
                <a:schemeClr val="tx1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16429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Cena jako indikátor ceny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sz="4800" dirty="0" smtClean="0"/>
              <a:t>8) Určete, u kterého zboží jsou lidé nejochotnější věřit, že dražší je kvalitnější.</a:t>
            </a:r>
            <a:endParaRPr lang="cs-CZ" sz="4800" dirty="0"/>
          </a:p>
        </p:txBody>
      </p:sp>
    </p:spTree>
    <p:extLst>
      <p:ext uri="{BB962C8B-B14F-4D97-AF65-F5344CB8AC3E}">
        <p14:creationId xmlns:p14="http://schemas.microsoft.com/office/powerpoint/2010/main" val="332393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sz="4000" dirty="0" smtClean="0"/>
              <a:t> 1)</a:t>
            </a:r>
          </a:p>
          <a:p>
            <a:endParaRPr lang="cs-CZ" sz="4000" dirty="0" smtClean="0"/>
          </a:p>
          <a:p>
            <a:r>
              <a:rPr lang="cs-CZ" sz="4000" dirty="0" smtClean="0"/>
              <a:t> A) ekonomové</a:t>
            </a:r>
          </a:p>
          <a:p>
            <a:endParaRPr lang="cs-CZ" sz="4000" dirty="0"/>
          </a:p>
          <a:p>
            <a:r>
              <a:rPr lang="cs-CZ" sz="4000" dirty="0" smtClean="0"/>
              <a:t> Pravděpodobnost, že ekonom nevěnuje žádné peníze na charitativní projekty, je dvakrát vyšší než u ostatních povolání.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319398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2) </a:t>
            </a:r>
          </a:p>
          <a:p>
            <a:r>
              <a:rPr lang="cs-CZ" dirty="0" smtClean="0"/>
              <a:t>Polygamní společnost je agresivnější. Na velké množství mužů nezbyde žena a to podporuje jejich agresivitu. </a:t>
            </a:r>
          </a:p>
          <a:p>
            <a:r>
              <a:rPr lang="cs-CZ" dirty="0" smtClean="0"/>
              <a:t>V současnosti je více než 90% potracených plodů v Indii ženského pohlaví. Podobný trend je i v Číně, kde může mít podle zákona rodina pouze jedno dítě, kdy se rodiče rozhodují spíše pro chlapce. </a:t>
            </a:r>
          </a:p>
          <a:p>
            <a:r>
              <a:rPr lang="cs-CZ" dirty="0" smtClean="0"/>
              <a:t>Pravděpodobným výsledkem tohoto vývoje bude skutečnost, že přebyteční muži budou muset mezi sebou ještě více soupeřit a vzácnější ženy získají větší společenskou moc.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0049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cs-CZ" sz="2800" dirty="0" smtClean="0"/>
              <a:t>3)</a:t>
            </a:r>
          </a:p>
          <a:p>
            <a:r>
              <a:rPr lang="cs-CZ" sz="2800" dirty="0" smtClean="0"/>
              <a:t>Lidé obvykle pociťují nepříjemné pocity při nakupování těchto věcí:</a:t>
            </a:r>
          </a:p>
          <a:p>
            <a:r>
              <a:rPr lang="cs-CZ" sz="2800" dirty="0" smtClean="0"/>
              <a:t>Hygienické potřeby</a:t>
            </a:r>
          </a:p>
          <a:p>
            <a:r>
              <a:rPr lang="cs-CZ" sz="2800" dirty="0" smtClean="0"/>
              <a:t>Erotické potřeby</a:t>
            </a:r>
          </a:p>
          <a:p>
            <a:r>
              <a:rPr lang="cs-CZ" sz="2800" dirty="0" smtClean="0"/>
              <a:t>Zdravotní potřeby (léky – projímadlo, silné brýle, přípravek proti vším, …)</a:t>
            </a:r>
          </a:p>
          <a:p>
            <a:r>
              <a:rPr lang="cs-CZ" sz="2800" dirty="0" smtClean="0"/>
              <a:t>Zlevněné zboží (privátní značky – </a:t>
            </a:r>
            <a:r>
              <a:rPr lang="cs-CZ" sz="2800" dirty="0" err="1" smtClean="0"/>
              <a:t>Clever</a:t>
            </a:r>
            <a:r>
              <a:rPr lang="cs-CZ" sz="2800" dirty="0" smtClean="0"/>
              <a:t>, Budget)</a:t>
            </a:r>
          </a:p>
          <a:p>
            <a:r>
              <a:rPr lang="cs-CZ" sz="2800" dirty="0" smtClean="0"/>
              <a:t>Něco, co prozrazuje závislost (alkohol ve velkém množství)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42999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cs-CZ" sz="4000" dirty="0" smtClean="0"/>
              <a:t> 4)</a:t>
            </a:r>
          </a:p>
          <a:p>
            <a:r>
              <a:rPr lang="cs-CZ" sz="4000" dirty="0" smtClean="0"/>
              <a:t> B) delší dobu</a:t>
            </a:r>
          </a:p>
          <a:p>
            <a:r>
              <a:rPr lang="cs-CZ" sz="4000" dirty="0" smtClean="0"/>
              <a:t> Podle výzkumu se prokázalo, že pokud před telefonní budkou někdo čeká, trvá volání volajícímu delší dobu. Autoři výzkumu uvádějí, že to nejspíš souvisí s teritoriálním instinktem.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136321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cs-CZ" sz="3600" dirty="0" smtClean="0"/>
              <a:t> 5)</a:t>
            </a:r>
          </a:p>
          <a:p>
            <a:r>
              <a:rPr lang="cs-CZ" sz="3600" dirty="0" smtClean="0"/>
              <a:t> Doporučují se například:</a:t>
            </a:r>
          </a:p>
          <a:p>
            <a:r>
              <a:rPr lang="cs-CZ" sz="3600" dirty="0" smtClean="0"/>
              <a:t> Špagety (legrace při potížích s  jejich jedením)</a:t>
            </a:r>
          </a:p>
          <a:p>
            <a:r>
              <a:rPr lang="cs-CZ" sz="3600" dirty="0" smtClean="0"/>
              <a:t> Smažený (tahací) sýr</a:t>
            </a:r>
          </a:p>
          <a:p>
            <a:r>
              <a:rPr lang="cs-CZ" sz="3600" dirty="0" smtClean="0"/>
              <a:t> Čína (hůlky)</a:t>
            </a:r>
          </a:p>
          <a:p>
            <a:r>
              <a:rPr lang="cs-CZ" sz="3600" dirty="0" smtClean="0"/>
              <a:t> Pizza</a:t>
            </a:r>
          </a:p>
          <a:p>
            <a:r>
              <a:rPr lang="cs-CZ" sz="3600" dirty="0" smtClean="0"/>
              <a:t> Písmenková polévka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6491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 6)</a:t>
            </a:r>
          </a:p>
          <a:p>
            <a:r>
              <a:rPr lang="cs-CZ" sz="3200" dirty="0" smtClean="0"/>
              <a:t> První možností je vysvětlené pomocí psychoanalýzy, která tvrdí, že důvodem je to, že řídké pokrmy jsou podvědomě spojovány s exkrementy.</a:t>
            </a:r>
          </a:p>
          <a:p>
            <a:r>
              <a:rPr lang="cs-CZ" sz="3200" dirty="0" smtClean="0"/>
              <a:t> Další možností může být to, že od jistého věku může dětem vadit, že jsou stále považovány za malé. Samy si myslí, že by zvládly už více.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1704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cs-CZ" sz="4800" dirty="0" smtClean="0"/>
              <a:t> 7)</a:t>
            </a:r>
          </a:p>
          <a:p>
            <a:r>
              <a:rPr lang="cs-CZ" sz="4800" dirty="0" smtClean="0"/>
              <a:t> B) neslyšící</a:t>
            </a:r>
          </a:p>
          <a:p>
            <a:r>
              <a:rPr lang="cs-CZ" sz="4800" dirty="0" smtClean="0"/>
              <a:t> Neslyšící mají největší  komunikační bariéru </a:t>
            </a:r>
            <a:r>
              <a:rPr lang="cs-CZ" sz="5400" dirty="0" smtClean="0"/>
              <a:t>(zachytí z rozhovoru jen něco, nerozumějí, …).</a:t>
            </a:r>
            <a:endParaRPr lang="cs-CZ" sz="4800" dirty="0"/>
          </a:p>
        </p:txBody>
      </p:sp>
    </p:spTree>
    <p:extLst>
      <p:ext uri="{BB962C8B-B14F-4D97-AF65-F5344CB8AC3E}">
        <p14:creationId xmlns:p14="http://schemas.microsoft.com/office/powerpoint/2010/main" val="161073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sz="5400" dirty="0" smtClean="0"/>
              <a:t> 8)</a:t>
            </a:r>
          </a:p>
          <a:p>
            <a:r>
              <a:rPr lang="cs-CZ" sz="5400" smtClean="0"/>
              <a:t> Uvádí </a:t>
            </a:r>
            <a:r>
              <a:rPr lang="cs-CZ" sz="5400" dirty="0" smtClean="0"/>
              <a:t>se, že cena jako indikátor kvality je nejúčinnější u léků.</a:t>
            </a:r>
            <a:endParaRPr lang="cs-CZ" sz="5400" dirty="0"/>
          </a:p>
        </p:txBody>
      </p:sp>
    </p:spTree>
    <p:extLst>
      <p:ext uri="{BB962C8B-B14F-4D97-AF65-F5344CB8AC3E}">
        <p14:creationId xmlns:p14="http://schemas.microsoft.com/office/powerpoint/2010/main" val="209987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788" y="3576638"/>
            <a:ext cx="3908425" cy="1404937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411" name="TextovéPole 2"/>
          <p:cNvSpPr txBox="1">
            <a:spLocks noChangeArrowheads="1"/>
          </p:cNvSpPr>
          <p:nvPr/>
        </p:nvSpPr>
        <p:spPr bwMode="auto">
          <a:xfrm>
            <a:off x="2811463" y="3714750"/>
            <a:ext cx="3567112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sz="1100" dirty="0">
                <a:solidFill>
                  <a:schemeClr val="tx1"/>
                </a:solidFill>
                <a:latin typeface="Arial - 16"/>
              </a:rPr>
              <a:t>Autor:</a:t>
            </a:r>
          </a:p>
          <a:p>
            <a:pPr algn="ctr" eaLnBrk="1" hangingPunct="1"/>
            <a:r>
              <a:rPr lang="cs-CZ" sz="1100" dirty="0">
                <a:solidFill>
                  <a:schemeClr val="tx1"/>
                </a:solidFill>
                <a:latin typeface="Arial - 16"/>
              </a:rPr>
              <a:t>Mgr. Zuzana Lukešová</a:t>
            </a:r>
          </a:p>
          <a:p>
            <a:pPr algn="ctr" eaLnBrk="1" hangingPunct="1"/>
            <a:r>
              <a:rPr lang="cs-CZ" sz="1100" dirty="0">
                <a:solidFill>
                  <a:schemeClr val="tx1"/>
                </a:solidFill>
                <a:latin typeface="Arial - 16"/>
              </a:rPr>
              <a:t>Gymnázium Pierra de </a:t>
            </a:r>
            <a:r>
              <a:rPr lang="cs-CZ" sz="1100" dirty="0" err="1">
                <a:solidFill>
                  <a:schemeClr val="tx1"/>
                </a:solidFill>
                <a:latin typeface="Arial - 16"/>
              </a:rPr>
              <a:t>Coubertina</a:t>
            </a:r>
            <a:r>
              <a:rPr lang="cs-CZ" sz="1100" dirty="0">
                <a:solidFill>
                  <a:schemeClr val="tx1"/>
                </a:solidFill>
                <a:latin typeface="Arial - 16"/>
              </a:rPr>
              <a:t>, Tábor</a:t>
            </a:r>
          </a:p>
          <a:p>
            <a:pPr algn="ctr" eaLnBrk="1" hangingPunct="1"/>
            <a:r>
              <a:rPr lang="cs-CZ" sz="1100" dirty="0">
                <a:solidFill>
                  <a:schemeClr val="tx1"/>
                </a:solidFill>
                <a:latin typeface="Arial - 16"/>
              </a:rPr>
              <a:t>z.lukesova@centrum.cz</a:t>
            </a:r>
          </a:p>
          <a:p>
            <a:pPr algn="ctr" eaLnBrk="1" hangingPunct="1"/>
            <a:r>
              <a:rPr lang="cs-CZ" sz="1100" smtClean="0">
                <a:solidFill>
                  <a:schemeClr val="tx1"/>
                </a:solidFill>
                <a:latin typeface="Arial - 16"/>
              </a:rPr>
              <a:t>březen  </a:t>
            </a:r>
            <a:r>
              <a:rPr lang="cs-CZ" sz="1100" dirty="0" smtClean="0">
                <a:solidFill>
                  <a:schemeClr val="tx1"/>
                </a:solidFill>
                <a:latin typeface="Arial - 16"/>
              </a:rPr>
              <a:t>2013</a:t>
            </a:r>
            <a:endParaRPr lang="cs-CZ" sz="1100" dirty="0">
              <a:solidFill>
                <a:schemeClr val="tx1"/>
              </a:solidFill>
              <a:latin typeface="Arial - 16"/>
            </a:endParaRPr>
          </a:p>
        </p:txBody>
      </p:sp>
      <p:sp>
        <p:nvSpPr>
          <p:cNvPr id="17412" name="TextovéPole 3"/>
          <p:cNvSpPr txBox="1">
            <a:spLocks noChangeArrowheads="1"/>
          </p:cNvSpPr>
          <p:nvPr/>
        </p:nvSpPr>
        <p:spPr bwMode="auto">
          <a:xfrm>
            <a:off x="2217737" y="2514600"/>
            <a:ext cx="47085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/>
            <a:r>
              <a:rPr lang="cs-CZ" sz="1100">
                <a:solidFill>
                  <a:schemeClr val="tx1"/>
                </a:solidFill>
                <a:latin typeface="Arial - 16"/>
              </a:rPr>
              <a:t>Objekty, použité k vytvoření sešitu, jsou součástí SW Smart Notebook nebo pocházejí z veřejných knihoven obrázků (public domain) nebo jsou vlastní originální tvorbou autora.</a:t>
            </a:r>
          </a:p>
        </p:txBody>
      </p:sp>
      <p:sp>
        <p:nvSpPr>
          <p:cNvPr id="17413" name="TextovéPole 4"/>
          <p:cNvSpPr txBox="1">
            <a:spLocks noChangeArrowheads="1"/>
          </p:cNvSpPr>
          <p:nvPr/>
        </p:nvSpPr>
        <p:spPr bwMode="auto">
          <a:xfrm>
            <a:off x="206375" y="182563"/>
            <a:ext cx="4433888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pl-PL" sz="1400" dirty="0">
                <a:solidFill>
                  <a:schemeClr val="tx1"/>
                </a:solidFill>
                <a:latin typeface="Arial - 20"/>
              </a:rPr>
              <a:t>Seznam použité literatury a pramenů:</a:t>
            </a:r>
            <a:endParaRPr lang="cs-CZ" sz="1400" dirty="0">
              <a:solidFill>
                <a:schemeClr val="tx1"/>
              </a:solidFill>
              <a:latin typeface="Arial - 20"/>
            </a:endParaRPr>
          </a:p>
        </p:txBody>
      </p:sp>
      <p:sp>
        <p:nvSpPr>
          <p:cNvPr id="17414" name="TextovéPole 5"/>
          <p:cNvSpPr txBox="1">
            <a:spLocks noChangeArrowheads="1"/>
          </p:cNvSpPr>
          <p:nvPr/>
        </p:nvSpPr>
        <p:spPr bwMode="auto">
          <a:xfrm>
            <a:off x="251520" y="476672"/>
            <a:ext cx="8515350" cy="42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marL="228600" indent="-228600" eaLnBrk="1" hangingPunct="1"/>
            <a:r>
              <a:rPr lang="cs-CZ" sz="1100" dirty="0" smtClean="0">
                <a:solidFill>
                  <a:schemeClr val="tx1"/>
                </a:solidFill>
              </a:rPr>
              <a:t>Bakalář, P. </a:t>
            </a:r>
            <a:r>
              <a:rPr lang="cs-CZ" sz="1100" i="1" dirty="0" smtClean="0">
                <a:solidFill>
                  <a:schemeClr val="tx1"/>
                </a:solidFill>
              </a:rPr>
              <a:t>Cvičebnice psychologie. </a:t>
            </a:r>
            <a:r>
              <a:rPr lang="cs-CZ" sz="1100" dirty="0" smtClean="0">
                <a:solidFill>
                  <a:schemeClr val="tx1"/>
                </a:solidFill>
              </a:rPr>
              <a:t>Praha: </a:t>
            </a:r>
            <a:r>
              <a:rPr lang="cs-CZ" sz="1100" dirty="0" err="1" smtClean="0">
                <a:solidFill>
                  <a:schemeClr val="tx1"/>
                </a:solidFill>
              </a:rPr>
              <a:t>Votobia</a:t>
            </a:r>
            <a:r>
              <a:rPr lang="cs-CZ" sz="1100" dirty="0" smtClean="0">
                <a:solidFill>
                  <a:schemeClr val="tx1"/>
                </a:solidFill>
              </a:rPr>
              <a:t>, 2003</a:t>
            </a:r>
          </a:p>
          <a:p>
            <a:pPr eaLnBrk="1" hangingPunct="1"/>
            <a:endParaRPr lang="cs-CZ" sz="1100" dirty="0">
              <a:solidFill>
                <a:schemeClr val="tx1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238211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Psychologický talent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Vyzkoušejte si svůj psychologický talent.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5042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Charita a povolání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cs-CZ" sz="3200" dirty="0" smtClean="0"/>
              <a:t>1) Určete, kteří lidí podle povolání nejméně přispívají na charitativní projekty:</a:t>
            </a:r>
          </a:p>
          <a:p>
            <a:endParaRPr lang="cs-CZ" sz="3200" dirty="0"/>
          </a:p>
          <a:p>
            <a:endParaRPr lang="cs-CZ" sz="3200" dirty="0" smtClean="0"/>
          </a:p>
          <a:p>
            <a:r>
              <a:rPr lang="cs-CZ" sz="3200" dirty="0" smtClean="0"/>
              <a:t>A) ekonomové</a:t>
            </a:r>
          </a:p>
          <a:p>
            <a:r>
              <a:rPr lang="cs-CZ" sz="3200" dirty="0" smtClean="0"/>
              <a:t>B) doktoři</a:t>
            </a:r>
          </a:p>
          <a:p>
            <a:r>
              <a:rPr lang="cs-CZ" sz="3200" dirty="0" smtClean="0"/>
              <a:t>C) historici</a:t>
            </a:r>
          </a:p>
          <a:p>
            <a:r>
              <a:rPr lang="cs-CZ" sz="3200" dirty="0" smtClean="0"/>
              <a:t>D) umělci</a:t>
            </a:r>
          </a:p>
        </p:txBody>
      </p:sp>
    </p:spTree>
    <p:extLst>
      <p:ext uri="{BB962C8B-B14F-4D97-AF65-F5344CB8AC3E}">
        <p14:creationId xmlns:p14="http://schemas.microsoft.com/office/powerpoint/2010/main" val="364228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Monogamie, polygamie a agresivita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sz="4400" dirty="0" smtClean="0"/>
              <a:t>2) Rozhodněte, zda je agresivita/soupeřivost mužů vyšší v monogamních nebo polygamních společnostech?</a:t>
            </a:r>
          </a:p>
          <a:p>
            <a:endParaRPr lang="cs-CZ" sz="44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1295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Trapné nákupy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sz="5400" dirty="0" smtClean="0"/>
              <a:t>3) Uveďte, co lidé obvykle nakupují s trapnými pocity.</a:t>
            </a:r>
            <a:endParaRPr lang="cs-CZ" sz="5400" dirty="0"/>
          </a:p>
        </p:txBody>
      </p:sp>
    </p:spTree>
    <p:extLst>
      <p:ext uri="{BB962C8B-B14F-4D97-AF65-F5344CB8AC3E}">
        <p14:creationId xmlns:p14="http://schemas.microsoft.com/office/powerpoint/2010/main" val="224405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Telefonní budka a čekání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4) Zjistilo se, že pokud před telefonním budkou někdo čeká, volající většinou volá:</a:t>
            </a:r>
          </a:p>
          <a:p>
            <a:endParaRPr lang="cs-CZ" sz="3600" dirty="0"/>
          </a:p>
          <a:p>
            <a:endParaRPr lang="cs-CZ" sz="3600" dirty="0" smtClean="0"/>
          </a:p>
          <a:p>
            <a:r>
              <a:rPr lang="cs-CZ" sz="3600" dirty="0" smtClean="0"/>
              <a:t>A) kratší dobu</a:t>
            </a:r>
          </a:p>
          <a:p>
            <a:r>
              <a:rPr lang="cs-CZ" sz="3600" dirty="0" smtClean="0"/>
              <a:t>B) delší dobu</a:t>
            </a:r>
          </a:p>
          <a:p>
            <a:r>
              <a:rPr lang="cs-CZ" sz="3600" dirty="0" smtClean="0"/>
              <a:t>C) není rozdíl</a:t>
            </a:r>
            <a:endParaRPr lang="cs-CZ" sz="3600" dirty="0"/>
          </a:p>
        </p:txBody>
      </p:sp>
    </p:spTree>
    <p:extLst>
      <p:ext uri="{BB962C8B-B14F-4D97-AF65-F5344CB8AC3E}">
        <p14:creationId xmlns:p14="http://schemas.microsoft.com/office/powerpoint/2010/main" val="184126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dirty="0" err="1" smtClean="0"/>
              <a:t>Vesel</a:t>
            </a:r>
            <a:r>
              <a:rPr lang="cs-CZ" dirty="0" err="1" smtClean="0"/>
              <a:t>É</a:t>
            </a:r>
            <a:r>
              <a:rPr lang="cs-CZ" sz="2800" dirty="0" smtClean="0"/>
              <a:t> jídlo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5) Zkuste odhadnout, jaký typ jídla by měla připravit žena pro rodinu, když chce, aby byla u stolu dobrá nálada. </a:t>
            </a:r>
            <a:endParaRPr lang="cs-CZ" sz="4400" dirty="0"/>
          </a:p>
        </p:txBody>
      </p:sp>
    </p:spTree>
    <p:extLst>
      <p:ext uri="{BB962C8B-B14F-4D97-AF65-F5344CB8AC3E}">
        <p14:creationId xmlns:p14="http://schemas.microsoft.com/office/powerpoint/2010/main" val="281757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„hrachovka – fuj“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sz="4800" dirty="0" smtClean="0"/>
              <a:t>6) Zamyslete se nad tím, proč mnoho dětí nemá rádo hrachové, krupicové a jiné kaše.</a:t>
            </a:r>
            <a:endParaRPr lang="cs-CZ" sz="4800" dirty="0"/>
          </a:p>
        </p:txBody>
      </p:sp>
    </p:spTree>
    <p:extLst>
      <p:ext uri="{BB962C8B-B14F-4D97-AF65-F5344CB8AC3E}">
        <p14:creationId xmlns:p14="http://schemas.microsoft.com/office/powerpoint/2010/main" val="377108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handicap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7) Zkuste určit, které z dětí bude mít pravděpodobně největší potíže v navazování přátelství se zdravými:</a:t>
            </a:r>
          </a:p>
          <a:p>
            <a:endParaRPr lang="cs-CZ" sz="3200" dirty="0"/>
          </a:p>
          <a:p>
            <a:endParaRPr lang="cs-CZ" sz="3200" dirty="0" smtClean="0"/>
          </a:p>
          <a:p>
            <a:r>
              <a:rPr lang="cs-CZ" sz="3200" dirty="0" smtClean="0"/>
              <a:t>A) nevidomé</a:t>
            </a:r>
          </a:p>
          <a:p>
            <a:r>
              <a:rPr lang="cs-CZ" sz="3200" dirty="0" smtClean="0"/>
              <a:t>B) neslyšící</a:t>
            </a:r>
          </a:p>
          <a:p>
            <a:r>
              <a:rPr lang="cs-CZ" sz="3200" dirty="0" smtClean="0"/>
              <a:t>C) na vozíku</a:t>
            </a:r>
          </a:p>
        </p:txBody>
      </p:sp>
    </p:spTree>
    <p:extLst>
      <p:ext uri="{BB962C8B-B14F-4D97-AF65-F5344CB8AC3E}">
        <p14:creationId xmlns:p14="http://schemas.microsoft.com/office/powerpoint/2010/main" val="131227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ýř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ýř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292</TotalTime>
  <Words>736</Words>
  <Application>Microsoft Office PowerPoint</Application>
  <PresentationFormat>Předvádění na obrazovce (4:3)</PresentationFormat>
  <Paragraphs>111</Paragraphs>
  <Slides>19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Arkýř</vt:lpstr>
      <vt:lpstr>Prezentace aplikace PowerPoint</vt:lpstr>
      <vt:lpstr>Psychologický talent</vt:lpstr>
      <vt:lpstr>Charita a povolání</vt:lpstr>
      <vt:lpstr>Monogamie, polygamie a agresivita</vt:lpstr>
      <vt:lpstr>Trapné nákupy</vt:lpstr>
      <vt:lpstr>Telefonní budka a čekání</vt:lpstr>
      <vt:lpstr>VeselÉ jídlo</vt:lpstr>
      <vt:lpstr>„hrachovka – fuj“</vt:lpstr>
      <vt:lpstr>handicap</vt:lpstr>
      <vt:lpstr>Cena jako indikátor ceny</vt:lpstr>
      <vt:lpstr>ŘEŠENÍ</vt:lpstr>
      <vt:lpstr>ŘEŠENÍ</vt:lpstr>
      <vt:lpstr>ŘEŠENÍ</vt:lpstr>
      <vt:lpstr>ŘEŠENÍ</vt:lpstr>
      <vt:lpstr>ŘEŠENÍ</vt:lpstr>
      <vt:lpstr>ŘEŠENÍ</vt:lpstr>
      <vt:lpstr>ŘEŠENÍ</vt:lpstr>
      <vt:lpstr>ŘEŠENÍ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Psychologický talent</dc:title>
  <dc:creator>doma</dc:creator>
  <cp:lastModifiedBy>hchotovinska</cp:lastModifiedBy>
  <cp:revision>39</cp:revision>
  <dcterms:created xsi:type="dcterms:W3CDTF">2013-03-03T09:22:09Z</dcterms:created>
  <dcterms:modified xsi:type="dcterms:W3CDTF">2014-06-09T12:23:36Z</dcterms:modified>
</cp:coreProperties>
</file>