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  <p:sldMasterId id="2147483752" r:id="rId2"/>
  </p:sldMasterIdLst>
  <p:sldIdLst>
    <p:sldId id="261" r:id="rId3"/>
    <p:sldId id="256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7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cs-CZ" altLang="en-US"/>
              <a:t>Klepnutím lze upravit styl předlohy nadpisů.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cs-CZ" altLang="en-US"/>
              <a:t>Klepnutím lze upravit styl předlohy podnadpisů.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D6DD40-F693-4158-AB6A-9D6AAD91801E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25BC47-251C-4DE9-93FC-BA1B195C01D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88062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312A9-88A8-47EB-86DC-56260853466F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90EA-A7DD-4964-8779-278D03CEF09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85918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C3332-33BE-4F2C-A86D-B887BD4A98A5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608C-B8AA-4180-8636-8EF293D66D30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472895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12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5F7A3-F8CB-42C0-9F36-BA5EF3428398}" type="datetimeFigureOut">
              <a:rPr lang="cs-CZ"/>
              <a:pPr>
                <a:defRPr/>
              </a:pPr>
              <a:t>9.6.2014</a:t>
            </a:fld>
            <a:endParaRPr lang="cs-CZ"/>
          </a:p>
        </p:txBody>
      </p:sp>
      <p:sp>
        <p:nvSpPr>
          <p:cNvPr id="7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3FFD5-5BBA-4F5E-9B21-1F4D4134AE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9385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12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16EAA-CE04-4242-A739-C2FAE68CE118}" type="datetimeFigureOut">
              <a:rPr lang="cs-CZ"/>
              <a:pPr>
                <a:defRPr/>
              </a:pPr>
              <a:t>9.6.2014</a:t>
            </a:fld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BAD06-7FB5-4D76-A089-4F4843E2ED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235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nice 12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2AE70-F161-4132-98E4-6ACB076C4FD6}" type="datetimeFigureOut">
              <a:rPr lang="cs-CZ"/>
              <a:pPr>
                <a:defRPr/>
              </a:pPr>
              <a:t>9.6.2014</a:t>
            </a:fld>
            <a:endParaRPr lang="cs-CZ"/>
          </a:p>
        </p:txBody>
      </p:sp>
      <p:sp>
        <p:nvSpPr>
          <p:cNvPr id="7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CBDE6-0F52-4FC1-BE7C-33D648D256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8289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6DF79-80FC-46C0-BBC2-9D4803FADC1E}" type="datetimeFigureOut">
              <a:rPr lang="cs-CZ"/>
              <a:pPr>
                <a:defRPr/>
              </a:pPr>
              <a:t>9.6.2014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E1628-649C-4BDD-9104-F92C1E31BD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24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D32EB-84A5-464B-8172-D64E7410623E}" type="datetimeFigureOut">
              <a:rPr lang="cs-CZ"/>
              <a:pPr>
                <a:defRPr/>
              </a:pPr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E5877-2BAC-497E-9ABF-0ECE69139E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350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93EEF-5F66-4CE8-AF39-EFB4B671ECA3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374F5-FBB2-4C3A-A039-58614E987C8C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15785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8F8AD-1D23-474B-A34A-8795E0D83626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A1C91-0CB2-4B23-9077-E291EBC151CA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3365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DBDD7-45FC-46DD-AC38-6CCB7D399BDA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29B61-241C-41E2-AD44-E1512D4AC76A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82603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B9AB1-6866-4A36-AA69-A068C01C4CF6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0C8B8-4307-4E6A-8AF4-9175299C0422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62055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6F5D6-8F33-4557-97EA-359FFC25A71C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0D4BA-4BE1-4F4F-90C7-3F25364EA59E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41239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B19B3-E643-4AB3-8229-4DBF0AD98317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F893D-6415-4148-AFB0-2504159D28C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0403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44582-2513-46DC-AFCD-1140C279EAC4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43653-D2E1-4238-9F0B-423502333DA8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75571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61102-A5D2-47B1-B186-115AEF47103C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7CACE-AC55-4782-901B-63375FF7752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35903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>
              <a:defRPr/>
            </a:pPr>
            <a:fld id="{EF12D93D-781E-4100-B454-6AA0AFB3DA83}" type="datetimeFigureOut">
              <a:rPr lang="cs-CZ"/>
              <a:pPr>
                <a:defRPr/>
              </a:pPr>
              <a:t>9.6.2014</a:t>
            </a:fld>
            <a:endParaRPr lang="cs-CZ" alt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>
              <a:defRPr/>
            </a:pPr>
            <a:fld id="{ACC03004-2EDE-4A92-880D-D9D2E62A4265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5837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text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6EF280-8178-4B86-8189-EF2415F3CE80}" type="datetimeFigureOut">
              <a:rPr lang="cs-CZ"/>
              <a:pPr>
                <a:defRPr/>
              </a:pPr>
              <a:t>9.6.2014</a:t>
            </a:fld>
            <a:endParaRPr lang="cs-CZ"/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A156F6-829F-4AF2-9288-56A3C41C04F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2" r:id="rId4"/>
    <p:sldLayoutId id="2147483773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Arial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vybavení 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7171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7172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7174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cs-CZ" sz="900" b="1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900" b="1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7175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7176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7177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7178" name="TextovéPole 9"/>
          <p:cNvSpPr txBox="1">
            <a:spLocks noChangeArrowheads="1"/>
          </p:cNvSpPr>
          <p:nvPr/>
        </p:nvSpPr>
        <p:spPr bwMode="auto">
          <a:xfrm>
            <a:off x="5148263" y="1916113"/>
            <a:ext cx="20129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Předmět: mediální výchova</a:t>
            </a:r>
          </a:p>
        </p:txBody>
      </p:sp>
      <p:sp>
        <p:nvSpPr>
          <p:cNvPr id="7179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7180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7181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123507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Číslo DUM: 11</a:t>
            </a:r>
          </a:p>
        </p:txBody>
      </p:sp>
      <p:sp>
        <p:nvSpPr>
          <p:cNvPr id="7182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7183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7184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7185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7186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32750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Publicistika v mediální výchově</a:t>
            </a:r>
          </a:p>
        </p:txBody>
      </p:sp>
      <p:sp>
        <p:nvSpPr>
          <p:cNvPr id="7187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Mgr. Tereza Ptáčková</a:t>
            </a:r>
          </a:p>
        </p:txBody>
      </p:sp>
      <p:sp>
        <p:nvSpPr>
          <p:cNvPr id="7188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7189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Ročník: druhý</a:t>
            </a:r>
          </a:p>
        </p:txBody>
      </p:sp>
      <p:sp>
        <p:nvSpPr>
          <p:cNvPr id="7190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32_Mv_3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91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7192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Mgr. Tereza Ptáčková</a:t>
            </a:r>
          </a:p>
        </p:txBody>
      </p:sp>
      <p:sp>
        <p:nvSpPr>
          <p:cNvPr id="7193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V6. G</a:t>
            </a:r>
          </a:p>
        </p:txBody>
      </p:sp>
      <p:sp>
        <p:nvSpPr>
          <p:cNvPr id="7194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14. 1. 2013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51520" y="2132856"/>
            <a:ext cx="8614026" cy="923952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4800" b="1" kern="1200" cap="all" dirty="0">
                <a:effectLst>
                  <a:reflection blurRad="12700" stA="48000" endA="300" endPos="55000" dir="5400000" sy="-90000" algn="bl" rotWithShape="0"/>
                </a:effectLst>
              </a:rPr>
              <a:t>Publicistika v mediální výchově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23528" y="2996952"/>
            <a:ext cx="8686800" cy="838200"/>
          </a:xfrm>
          <a:ln>
            <a:miter lim="800000"/>
            <a:headEnd/>
            <a:tailEnd/>
          </a:ln>
        </p:spPr>
        <p:txBody>
          <a:bodyPr anchor="ctr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6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Jaký význam má slovo „</a:t>
            </a:r>
            <a:r>
              <a:rPr lang="cs-CZ" sz="3600" i="1" kern="1200" cap="all" dirty="0">
                <a:effectLst>
                  <a:reflection blurRad="12700" stA="48000" endA="300" endPos="55000" dir="5400000" sy="-90000" algn="bl" rotWithShape="0"/>
                </a:effectLst>
              </a:rPr>
              <a:t>publicistika</a:t>
            </a:r>
            <a:r>
              <a:rPr lang="cs-CZ" sz="36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“?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  <a:ln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6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Definice pojmu „publicistika“</a:t>
            </a:r>
          </a:p>
        </p:txBody>
      </p:sp>
      <p:sp>
        <p:nvSpPr>
          <p:cNvPr id="10243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 významná součást žurnalistiky (novinářství)</a:t>
            </a:r>
          </a:p>
          <a:p>
            <a:pPr eaLnBrk="1" hangingPunct="1">
              <a:buFont typeface="Wingdings" pitchFamily="2" charset="2"/>
              <a:buNone/>
            </a:pPr>
            <a:endParaRPr lang="cs-CZ" dirty="0" smtClean="0"/>
          </a:p>
          <a:p>
            <a:pPr eaLnBrk="1" hangingPunct="1"/>
            <a:r>
              <a:rPr lang="cs-CZ" dirty="0" smtClean="0"/>
              <a:t> v českém jazyce - </a:t>
            </a:r>
            <a:r>
              <a:rPr lang="cs-CZ" u="sng" dirty="0" smtClean="0"/>
              <a:t>2 významy:</a:t>
            </a:r>
          </a:p>
          <a:p>
            <a:pPr eaLnBrk="1" hangingPunct="1">
              <a:buFont typeface="Wingdings 2" pitchFamily="18" charset="2"/>
              <a:buAutoNum type="arabicPeriod"/>
            </a:pPr>
            <a:r>
              <a:rPr lang="cs-CZ" dirty="0" smtClean="0"/>
              <a:t>Mediální komunikace-&gt; není správné! </a:t>
            </a:r>
            <a:r>
              <a:rPr lang="cs-CZ" sz="2100" dirty="0" smtClean="0"/>
              <a:t>(nadřazenost pojmu žurnalistika)</a:t>
            </a:r>
          </a:p>
          <a:p>
            <a:pPr eaLnBrk="1" hangingPunct="1">
              <a:buFont typeface="Wingdings 2" pitchFamily="18" charset="2"/>
              <a:buAutoNum type="arabicPeriod"/>
            </a:pPr>
            <a:r>
              <a:rPr lang="cs-CZ" dirty="0" smtClean="0"/>
              <a:t> žurnalistická produkce rozšiřující zpravodajství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  <a:ln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28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Rozdíl mezi publicistikou a zpravodajstvím</a:t>
            </a:r>
          </a:p>
        </p:txBody>
      </p:sp>
      <p:sp>
        <p:nvSpPr>
          <p:cNvPr id="11267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cs-CZ" b="1" i="1" smtClean="0"/>
              <a:t>Zpravodajství</a:t>
            </a:r>
            <a:r>
              <a:rPr lang="cs-CZ" smtClean="0"/>
              <a:t>-&gt; věcné, přesné, objektivní a zejména odosobněné informace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b="1" i="1" smtClean="0"/>
              <a:t>Publicistika-</a:t>
            </a:r>
            <a:r>
              <a:rPr lang="cs-CZ" smtClean="0"/>
              <a:t>&gt; zahrnuje postoj autora k lidem i světu; roli hrají emoce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  -&gt; </a:t>
            </a:r>
            <a:r>
              <a:rPr lang="cs-CZ" i="1" smtClean="0"/>
              <a:t>důležitý prvek-</a:t>
            </a:r>
            <a:r>
              <a:rPr lang="cs-CZ" smtClean="0"/>
              <a:t>&gt; ovlivňování lidí (agitace, manipulace, lobbing, propaganda, propagace…)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  <a:ln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6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Úkoly k zamyšlení</a:t>
            </a:r>
            <a:r>
              <a:rPr lang="cs-CZ" sz="3600" kern="1200" cap="all" dirty="0">
                <a:effectLst>
                  <a:reflection blurRad="12700" stA="48000" endA="300" endPos="55000" dir="5400000" sy="-90000" algn="bl" rotWithShape="0"/>
                </a:effectLst>
                <a:sym typeface="Wingdings" pitchFamily="2" charset="2"/>
              </a:rPr>
              <a:t></a:t>
            </a:r>
            <a:endParaRPr lang="cs-CZ" sz="3600" kern="1200" cap="all" dirty="0"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066088" cy="45307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mtClean="0"/>
              <a:t> Zamysli se nad tím, jakou roli hraje v životě člověka publicistika?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cs-CZ" smtClean="0"/>
              <a:t> Zařadil/a bys placenou reklamu a inzerci spíše k žurnalistické produkci či k publicistice. A  proč?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cs-CZ" smtClean="0"/>
              <a:t> Co hraje roli, aby zpravodajství a publicistika byly co nejpřesvědčivější pro člověka?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Volný tvar 1"/>
          <p:cNvSpPr>
            <a:spLocks/>
          </p:cNvSpPr>
          <p:nvPr/>
        </p:nvSpPr>
        <p:spPr bwMode="auto">
          <a:xfrm>
            <a:off x="2617788" y="3576638"/>
            <a:ext cx="3908425" cy="1404937"/>
          </a:xfrm>
          <a:custGeom>
            <a:avLst/>
            <a:gdLst>
              <a:gd name="T0" fmla="*/ 0 w 4342131"/>
              <a:gd name="T1" fmla="*/ 1562100 h 1562101"/>
              <a:gd name="T2" fmla="*/ 0 w 4342131"/>
              <a:gd name="T3" fmla="*/ 0 h 1562101"/>
              <a:gd name="T4" fmla="*/ 4342130 w 4342131"/>
              <a:gd name="T5" fmla="*/ 0 h 1562101"/>
              <a:gd name="T6" fmla="*/ 4342130 w 4342131"/>
              <a:gd name="T7" fmla="*/ 1562100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cs-CZ"/>
          </a:p>
        </p:txBody>
      </p:sp>
      <p:sp>
        <p:nvSpPr>
          <p:cNvPr id="13315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Mgr. Tereza Ptáčková</a:t>
            </a:r>
          </a:p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tptackova@gymta.cz</a:t>
            </a:r>
          </a:p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leden 2013</a:t>
            </a:r>
          </a:p>
        </p:txBody>
      </p:sp>
      <p:sp>
        <p:nvSpPr>
          <p:cNvPr id="13316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jsou součástí SW Smart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13317" name="TextovéPole 4"/>
          <p:cNvSpPr txBox="1">
            <a:spLocks noChangeArrowheads="1"/>
          </p:cNvSpPr>
          <p:nvPr/>
        </p:nvSpPr>
        <p:spPr bwMode="auto">
          <a:xfrm>
            <a:off x="468313" y="404813"/>
            <a:ext cx="4433887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3318" name="TextovéPole 5"/>
          <p:cNvSpPr txBox="1">
            <a:spLocks noChangeArrowheads="1"/>
          </p:cNvSpPr>
          <p:nvPr/>
        </p:nvSpPr>
        <p:spPr bwMode="auto">
          <a:xfrm>
            <a:off x="611188" y="981075"/>
            <a:ext cx="7472362" cy="29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cs-CZ" sz="1400" dirty="0">
                <a:latin typeface="Arial" charset="0"/>
              </a:rPr>
              <a:t>Pospíšil, J. </a:t>
            </a:r>
            <a:r>
              <a:rPr lang="cs-CZ" sz="1400" i="1" dirty="0">
                <a:latin typeface="Arial" charset="0"/>
              </a:rPr>
              <a:t>Mediální výchova</a:t>
            </a:r>
            <a:r>
              <a:rPr lang="cs-CZ" sz="1400" dirty="0">
                <a:latin typeface="Arial" charset="0"/>
              </a:rPr>
              <a:t>. První vydání. Kralice na </a:t>
            </a:r>
            <a:r>
              <a:rPr lang="cs-CZ" sz="1400" dirty="0" smtClean="0">
                <a:latin typeface="Arial" charset="0"/>
              </a:rPr>
              <a:t>Hané: </a:t>
            </a:r>
            <a:r>
              <a:rPr lang="cs-CZ" sz="1400" dirty="0" err="1">
                <a:latin typeface="Arial" charset="0"/>
              </a:rPr>
              <a:t>Computer</a:t>
            </a:r>
            <a:r>
              <a:rPr lang="cs-CZ" sz="1400" dirty="0">
                <a:latin typeface="Arial" charset="0"/>
              </a:rPr>
              <a:t> Media, 2009.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rany">
  <a:themeElements>
    <a:clrScheme name="Hrany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Hrany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rany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any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any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9_Cesta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342</Words>
  <Application>Microsoft Office PowerPoint</Application>
  <PresentationFormat>Předvádění na obrazovce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7</vt:i4>
      </vt:variant>
    </vt:vector>
  </HeadingPairs>
  <TitlesOfParts>
    <vt:vector size="9" baseType="lpstr">
      <vt:lpstr>Hrany</vt:lpstr>
      <vt:lpstr>9_Cesta</vt:lpstr>
      <vt:lpstr>Prezentace aplikace PowerPoint</vt:lpstr>
      <vt:lpstr>Publicistika v mediální výchově</vt:lpstr>
      <vt:lpstr>Jaký význam má slovo „publicistika“?</vt:lpstr>
      <vt:lpstr>Definice pojmu „publicistika“</vt:lpstr>
      <vt:lpstr>Rozdíl mezi publicistikou a zpravodajstvím</vt:lpstr>
      <vt:lpstr>Úkoly k zamyšlení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Publicistika v mediální výchově</dc:title>
  <dc:creator>doma</dc:creator>
  <cp:lastModifiedBy>hchotovinska</cp:lastModifiedBy>
  <cp:revision>7</cp:revision>
  <dcterms:created xsi:type="dcterms:W3CDTF">2013-01-13T22:00:15Z</dcterms:created>
  <dcterms:modified xsi:type="dcterms:W3CDTF">2014-06-09T11:39:37Z</dcterms:modified>
</cp:coreProperties>
</file>