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3" r:id="rId5"/>
    <p:sldId id="260" r:id="rId6"/>
    <p:sldId id="264" r:id="rId7"/>
    <p:sldId id="266" r:id="rId8"/>
    <p:sldId id="267" r:id="rId9"/>
    <p:sldId id="268" r:id="rId10"/>
    <p:sldId id="261" r:id="rId11"/>
    <p:sldId id="262" r:id="rId12"/>
    <p:sldId id="265" r:id="rId13"/>
    <p:sldId id="269" r:id="rId1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53"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fld id="{7BA2ABFD-4499-4651-BE6C-1B9566E3A7D2}" type="datetimeFigureOut">
              <a:rPr lang="cs-CZ" smtClean="0"/>
              <a:t>9.6.2014</a:t>
            </a:fld>
            <a:endParaRPr lang="cs-CZ"/>
          </a:p>
        </p:txBody>
      </p:sp>
      <p:sp>
        <p:nvSpPr>
          <p:cNvPr id="8" name="Slide Number Placeholder 7"/>
          <p:cNvSpPr>
            <a:spLocks noGrp="1"/>
          </p:cNvSpPr>
          <p:nvPr>
            <p:ph type="sldNum" sz="quarter" idx="11"/>
          </p:nvPr>
        </p:nvSpPr>
        <p:spPr/>
        <p:txBody>
          <a:bodyPr/>
          <a:lstStyle/>
          <a:p>
            <a:fld id="{661EB3AC-9C49-428A-9DF1-038810DF1DE2}" type="slidenum">
              <a:rPr lang="cs-CZ" smtClean="0"/>
              <a:t>‹#›</a:t>
            </a:fld>
            <a:endParaRPr lang="cs-CZ"/>
          </a:p>
        </p:txBody>
      </p:sp>
      <p:sp>
        <p:nvSpPr>
          <p:cNvPr id="9" name="Footer Placeholder 8"/>
          <p:cNvSpPr>
            <a:spLocks noGrp="1"/>
          </p:cNvSpPr>
          <p:nvPr>
            <p:ph type="ftr" sz="quarter" idx="12"/>
          </p:nvPr>
        </p:nvSpPr>
        <p:spPr/>
        <p:txBody>
          <a:bodyPr/>
          <a:lstStyle/>
          <a:p>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7BA2ABFD-4499-4651-BE6C-1B9566E3A7D2}" type="datetimeFigureOut">
              <a:rPr lang="cs-CZ" smtClean="0"/>
              <a:t>9.6.2014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7BA2ABFD-4499-4651-BE6C-1B9566E3A7D2}" type="datetimeFigureOut">
              <a:rPr lang="cs-CZ" smtClean="0"/>
              <a:t>9.6.2014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fld id="{7BA2ABFD-4499-4651-BE6C-1B9566E3A7D2}" type="datetimeFigureOut">
              <a:rPr lang="cs-CZ" smtClean="0"/>
              <a:t>9.6.2014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7BA2ABFD-4499-4651-BE6C-1B9566E3A7D2}" type="datetimeFigureOut">
              <a:rPr lang="cs-CZ" smtClean="0"/>
              <a:t>9.6.2014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61EB3AC-9C49-428A-9DF1-038810DF1DE2}" type="slidenum">
              <a:rPr lang="cs-CZ" smtClean="0"/>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fld id="{7BA2ABFD-4499-4651-BE6C-1B9566E3A7D2}" type="datetimeFigureOut">
              <a:rPr lang="cs-CZ" smtClean="0"/>
              <a:t>9.6.2014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61EB3AC-9C49-428A-9DF1-038810DF1DE2}" type="slidenum">
              <a:rPr lang="cs-CZ" smtClean="0"/>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fld id="{7BA2ABFD-4499-4651-BE6C-1B9566E3A7D2}" type="datetimeFigureOut">
              <a:rPr lang="cs-CZ" smtClean="0"/>
              <a:t>9.6.2014</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61EB3AC-9C49-428A-9DF1-038810DF1DE2}" type="slidenum">
              <a:rPr lang="cs-CZ" smtClean="0"/>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7BA2ABFD-4499-4651-BE6C-1B9566E3A7D2}" type="datetimeFigureOut">
              <a:rPr lang="cs-CZ" smtClean="0"/>
              <a:t>9.6.2014</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2ABFD-4499-4651-BE6C-1B9566E3A7D2}" type="datetimeFigureOut">
              <a:rPr lang="cs-CZ" smtClean="0"/>
              <a:t>9.6.2014</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7BA2ABFD-4499-4651-BE6C-1B9566E3A7D2}" type="datetimeFigureOut">
              <a:rPr lang="cs-CZ" smtClean="0"/>
              <a:t>9.6.2014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7BA2ABFD-4499-4651-BE6C-1B9566E3A7D2}" type="datetimeFigureOut">
              <a:rPr lang="cs-CZ" smtClean="0"/>
              <a:t>9.6.2014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61EB3AC-9C49-428A-9DF1-038810DF1DE2}" type="slidenum">
              <a:rPr lang="cs-CZ" smtClean="0"/>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BA2ABFD-4499-4651-BE6C-1B9566E3A7D2}" type="datetimeFigureOut">
              <a:rPr lang="cs-CZ" smtClean="0"/>
              <a:t>9.6.2014</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61EB3AC-9C49-428A-9DF1-038810DF1DE2}" type="slidenum">
              <a:rPr lang="cs-CZ" smtClean="0"/>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ovéPole 1"/>
          <p:cNvSpPr txBox="1">
            <a:spLocks noChangeArrowheads="1"/>
          </p:cNvSpPr>
          <p:nvPr/>
        </p:nvSpPr>
        <p:spPr bwMode="auto">
          <a:xfrm>
            <a:off x="1619250" y="260350"/>
            <a:ext cx="585152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a:solidFill>
                  <a:srgbClr val="000000"/>
                </a:solidFill>
                <a:latin typeface="Times New Roman - 16"/>
                <a:cs typeface="Arial" charset="0"/>
              </a:rPr>
              <a:t>Projekt:  Inovace vybavení      Registrační číslo projektu </a:t>
            </a:r>
            <a:r>
              <a:rPr lang="cs-CZ" sz="1100" dirty="0" smtClean="0">
                <a:solidFill>
                  <a:srgbClr val="000000"/>
                </a:solidFill>
                <a:latin typeface="Times New Roman - 16"/>
                <a:cs typeface="Arial" charset="0"/>
              </a:rPr>
              <a:t>CZ.1.07/1.5.00/34.0325</a:t>
            </a:r>
            <a:endParaRPr lang="cs-CZ" sz="1100" dirty="0">
              <a:solidFill>
                <a:srgbClr val="000000"/>
              </a:solidFill>
              <a:latin typeface="Times New Roman - 16"/>
              <a:cs typeface="Arial" charset="0"/>
            </a:endParaRPr>
          </a:p>
        </p:txBody>
      </p:sp>
      <p:sp>
        <p:nvSpPr>
          <p:cNvPr id="5" name="TextovéPole 2"/>
          <p:cNvSpPr txBox="1">
            <a:spLocks noChangeArrowheads="1"/>
          </p:cNvSpPr>
          <p:nvPr/>
        </p:nvSpPr>
        <p:spPr bwMode="auto">
          <a:xfrm>
            <a:off x="684213" y="549275"/>
            <a:ext cx="772795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algn="ctr" eaLnBrk="1" hangingPunct="1"/>
            <a:r>
              <a:rPr lang="cs-CZ" sz="1100">
                <a:solidFill>
                  <a:srgbClr val="000000"/>
                </a:solidFill>
                <a:latin typeface="Times New Roman - 16"/>
                <a:cs typeface="Arial" charset="0"/>
              </a:rPr>
              <a:t>Příjemce: Gymnázium Pierra de Coubertina, Tábor, Náměstí Františka Křižíka 860, 390 01 Tábor</a:t>
            </a:r>
          </a:p>
        </p:txBody>
      </p:sp>
      <p:pic>
        <p:nvPicPr>
          <p:cNvPr id="6" name="Obrázek 3" descr="Logolink OPVK - oříznutý.jp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436688" y="5292725"/>
            <a:ext cx="6272212" cy="1208088"/>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TextovéPole 4"/>
          <p:cNvSpPr txBox="1">
            <a:spLocks noChangeArrowheads="1"/>
          </p:cNvSpPr>
          <p:nvPr/>
        </p:nvSpPr>
        <p:spPr bwMode="auto">
          <a:xfrm>
            <a:off x="788988" y="4868863"/>
            <a:ext cx="75660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algn="ctr" eaLnBrk="1" hangingPunct="1"/>
            <a:r>
              <a:rPr lang="cs-CZ" sz="900" b="1">
                <a:solidFill>
                  <a:srgbClr val="000000"/>
                </a:solidFill>
                <a:latin typeface="Times New Roman - 14"/>
                <a:cs typeface="Arial" charset="0"/>
              </a:rPr>
              <a:t>Tento výukový materiál vznikl v rámci Operačního programu Vzdělání pro konkurenceschopnost.</a:t>
            </a:r>
          </a:p>
        </p:txBody>
      </p:sp>
      <p:sp>
        <p:nvSpPr>
          <p:cNvPr id="8" name="TextovéPole 6"/>
          <p:cNvSpPr txBox="1">
            <a:spLocks noChangeArrowheads="1"/>
          </p:cNvSpPr>
          <p:nvPr/>
        </p:nvSpPr>
        <p:spPr bwMode="auto">
          <a:xfrm>
            <a:off x="320675" y="1165225"/>
            <a:ext cx="171450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b="1">
                <a:solidFill>
                  <a:srgbClr val="000000"/>
                </a:solidFill>
                <a:latin typeface="Arial - 16"/>
                <a:cs typeface="Arial" charset="0"/>
              </a:rPr>
              <a:t>Autor materiálu:</a:t>
            </a:r>
          </a:p>
        </p:txBody>
      </p:sp>
      <p:sp>
        <p:nvSpPr>
          <p:cNvPr id="9" name="TextovéPole 7"/>
          <p:cNvSpPr txBox="1">
            <a:spLocks noChangeArrowheads="1"/>
          </p:cNvSpPr>
          <p:nvPr/>
        </p:nvSpPr>
        <p:spPr bwMode="auto">
          <a:xfrm>
            <a:off x="331788" y="903288"/>
            <a:ext cx="19431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b="1">
                <a:solidFill>
                  <a:srgbClr val="000000"/>
                </a:solidFill>
                <a:latin typeface="Arial - 16"/>
                <a:cs typeface="Arial" charset="0"/>
              </a:rPr>
              <a:t>Název materiálu:	</a:t>
            </a:r>
          </a:p>
        </p:txBody>
      </p:sp>
      <p:sp>
        <p:nvSpPr>
          <p:cNvPr id="10" name="TextovéPole 8"/>
          <p:cNvSpPr txBox="1">
            <a:spLocks noChangeArrowheads="1"/>
          </p:cNvSpPr>
          <p:nvPr/>
        </p:nvSpPr>
        <p:spPr bwMode="auto">
          <a:xfrm>
            <a:off x="320675" y="2171700"/>
            <a:ext cx="776288"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Sada:</a:t>
            </a:r>
          </a:p>
        </p:txBody>
      </p:sp>
      <p:sp>
        <p:nvSpPr>
          <p:cNvPr id="11" name="TextovéPole 9"/>
          <p:cNvSpPr txBox="1">
            <a:spLocks noChangeArrowheads="1"/>
          </p:cNvSpPr>
          <p:nvPr/>
        </p:nvSpPr>
        <p:spPr bwMode="auto">
          <a:xfrm>
            <a:off x="4859338" y="1908175"/>
            <a:ext cx="2135187"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Předmět: mediální výchova</a:t>
            </a:r>
          </a:p>
        </p:txBody>
      </p:sp>
      <p:sp>
        <p:nvSpPr>
          <p:cNvPr id="12" name="TextovéPole 10"/>
          <p:cNvSpPr txBox="1">
            <a:spLocks noChangeArrowheads="1"/>
          </p:cNvSpPr>
          <p:nvPr/>
        </p:nvSpPr>
        <p:spPr bwMode="auto">
          <a:xfrm>
            <a:off x="320675" y="1646238"/>
            <a:ext cx="19875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b="1">
                <a:solidFill>
                  <a:srgbClr val="000000"/>
                </a:solidFill>
                <a:latin typeface="Arial - 16"/>
                <a:cs typeface="Arial" charset="0"/>
              </a:rPr>
              <a:t>Zařazení materiálu:</a:t>
            </a:r>
          </a:p>
        </p:txBody>
      </p:sp>
      <p:sp>
        <p:nvSpPr>
          <p:cNvPr id="13" name="TextovéPole 11"/>
          <p:cNvSpPr txBox="1">
            <a:spLocks noChangeArrowheads="1"/>
          </p:cNvSpPr>
          <p:nvPr/>
        </p:nvSpPr>
        <p:spPr bwMode="auto">
          <a:xfrm>
            <a:off x="320675" y="1908175"/>
            <a:ext cx="102870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Šablona:</a:t>
            </a:r>
          </a:p>
        </p:txBody>
      </p:sp>
      <p:sp>
        <p:nvSpPr>
          <p:cNvPr id="14" name="TextovéPole 12"/>
          <p:cNvSpPr txBox="1">
            <a:spLocks noChangeArrowheads="1"/>
          </p:cNvSpPr>
          <p:nvPr/>
        </p:nvSpPr>
        <p:spPr bwMode="auto">
          <a:xfrm>
            <a:off x="5003800" y="2205038"/>
            <a:ext cx="1235075"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a:solidFill>
                  <a:srgbClr val="000000"/>
                </a:solidFill>
                <a:latin typeface="Arial - 16"/>
                <a:cs typeface="Arial" charset="0"/>
              </a:rPr>
              <a:t>Číslo DUM: </a:t>
            </a:r>
            <a:r>
              <a:rPr lang="cs-CZ" sz="1100" dirty="0" smtClean="0">
                <a:solidFill>
                  <a:srgbClr val="000000"/>
                </a:solidFill>
                <a:latin typeface="Arial - 16"/>
                <a:cs typeface="Arial" charset="0"/>
              </a:rPr>
              <a:t>19</a:t>
            </a:r>
            <a:endParaRPr lang="cs-CZ" sz="1100" dirty="0">
              <a:solidFill>
                <a:srgbClr val="000000"/>
              </a:solidFill>
              <a:latin typeface="Arial - 16"/>
              <a:cs typeface="Arial" charset="0"/>
            </a:endParaRPr>
          </a:p>
        </p:txBody>
      </p:sp>
      <p:sp>
        <p:nvSpPr>
          <p:cNvPr id="15" name="TextovéPole 13"/>
          <p:cNvSpPr txBox="1">
            <a:spLocks noChangeArrowheads="1"/>
          </p:cNvSpPr>
          <p:nvPr/>
        </p:nvSpPr>
        <p:spPr bwMode="auto">
          <a:xfrm>
            <a:off x="320675" y="2651125"/>
            <a:ext cx="2765425"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b="1">
                <a:solidFill>
                  <a:srgbClr val="000000"/>
                </a:solidFill>
                <a:latin typeface="Arial - 16"/>
                <a:cs typeface="Arial" charset="0"/>
              </a:rPr>
              <a:t>Ověření materiálu ve výuce:</a:t>
            </a:r>
          </a:p>
        </p:txBody>
      </p:sp>
      <p:sp>
        <p:nvSpPr>
          <p:cNvPr id="16" name="TextovéPole 14"/>
          <p:cNvSpPr txBox="1">
            <a:spLocks noChangeArrowheads="1"/>
          </p:cNvSpPr>
          <p:nvPr/>
        </p:nvSpPr>
        <p:spPr bwMode="auto">
          <a:xfrm>
            <a:off x="320675" y="2914650"/>
            <a:ext cx="1554163"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Datum ověření:</a:t>
            </a:r>
          </a:p>
        </p:txBody>
      </p:sp>
      <p:sp>
        <p:nvSpPr>
          <p:cNvPr id="17" name="TextovéPole 15"/>
          <p:cNvSpPr txBox="1">
            <a:spLocks noChangeArrowheads="1"/>
          </p:cNvSpPr>
          <p:nvPr/>
        </p:nvSpPr>
        <p:spPr bwMode="auto">
          <a:xfrm>
            <a:off x="320675" y="3429000"/>
            <a:ext cx="776288"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Třída:</a:t>
            </a:r>
          </a:p>
        </p:txBody>
      </p:sp>
      <p:sp>
        <p:nvSpPr>
          <p:cNvPr id="18" name="TextovéPole 16"/>
          <p:cNvSpPr txBox="1">
            <a:spLocks noChangeArrowheads="1"/>
          </p:cNvSpPr>
          <p:nvPr/>
        </p:nvSpPr>
        <p:spPr bwMode="auto">
          <a:xfrm>
            <a:off x="320675" y="3178175"/>
            <a:ext cx="1576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Ověřující učitel:</a:t>
            </a:r>
          </a:p>
        </p:txBody>
      </p:sp>
      <p:sp>
        <p:nvSpPr>
          <p:cNvPr id="19" name="TextovéPole 17"/>
          <p:cNvSpPr txBox="1">
            <a:spLocks noChangeArrowheads="1"/>
          </p:cNvSpPr>
          <p:nvPr/>
        </p:nvSpPr>
        <p:spPr bwMode="auto">
          <a:xfrm>
            <a:off x="2160588" y="903288"/>
            <a:ext cx="42830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smtClean="0">
                <a:solidFill>
                  <a:srgbClr val="000000"/>
                </a:solidFill>
                <a:latin typeface="Arial - 16"/>
                <a:cs typeface="Arial" charset="0"/>
              </a:rPr>
              <a:t>Kritika masové </a:t>
            </a:r>
            <a:r>
              <a:rPr lang="cs-CZ" sz="1100" dirty="0">
                <a:solidFill>
                  <a:srgbClr val="000000"/>
                </a:solidFill>
                <a:latin typeface="Arial - 16"/>
                <a:cs typeface="Arial" charset="0"/>
              </a:rPr>
              <a:t>komunikace</a:t>
            </a:r>
          </a:p>
        </p:txBody>
      </p:sp>
      <p:sp>
        <p:nvSpPr>
          <p:cNvPr id="20" name="TextovéPole 18"/>
          <p:cNvSpPr txBox="1">
            <a:spLocks noChangeArrowheads="1"/>
          </p:cNvSpPr>
          <p:nvPr/>
        </p:nvSpPr>
        <p:spPr bwMode="auto">
          <a:xfrm>
            <a:off x="2160588" y="1165225"/>
            <a:ext cx="1600200"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a:solidFill>
                  <a:srgbClr val="000000"/>
                </a:solidFill>
                <a:latin typeface="Arial - 16"/>
                <a:cs typeface="Arial" charset="0"/>
              </a:rPr>
              <a:t>Mgr. </a:t>
            </a:r>
            <a:r>
              <a:rPr lang="cs-CZ" sz="1100" dirty="0" smtClean="0">
                <a:solidFill>
                  <a:srgbClr val="000000"/>
                </a:solidFill>
                <a:latin typeface="Arial - 16"/>
                <a:cs typeface="Arial" charset="0"/>
              </a:rPr>
              <a:t>Tomáš Míka</a:t>
            </a:r>
            <a:endParaRPr lang="cs-CZ" sz="1100" dirty="0">
              <a:solidFill>
                <a:srgbClr val="000000"/>
              </a:solidFill>
              <a:latin typeface="Arial - 16"/>
              <a:cs typeface="Arial" charset="0"/>
            </a:endParaRPr>
          </a:p>
        </p:txBody>
      </p:sp>
      <p:sp>
        <p:nvSpPr>
          <p:cNvPr id="21" name="TextovéPole 19"/>
          <p:cNvSpPr txBox="1">
            <a:spLocks noChangeArrowheads="1"/>
          </p:cNvSpPr>
          <p:nvPr/>
        </p:nvSpPr>
        <p:spPr bwMode="auto">
          <a:xfrm>
            <a:off x="1120775" y="1908175"/>
            <a:ext cx="4662488"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Inovace a zkvalitnění výuky prostřednictvím ICT (III/2)</a:t>
            </a:r>
          </a:p>
        </p:txBody>
      </p:sp>
      <p:sp>
        <p:nvSpPr>
          <p:cNvPr id="22" name="TextovéPole 20"/>
          <p:cNvSpPr txBox="1">
            <a:spLocks noChangeArrowheads="1"/>
          </p:cNvSpPr>
          <p:nvPr/>
        </p:nvSpPr>
        <p:spPr bwMode="auto">
          <a:xfrm>
            <a:off x="7246938" y="1908175"/>
            <a:ext cx="1622425"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a:solidFill>
                  <a:srgbClr val="000000"/>
                </a:solidFill>
                <a:latin typeface="Arial - 16"/>
                <a:cs typeface="Arial" charset="0"/>
              </a:rPr>
              <a:t>ročník: druhý</a:t>
            </a:r>
          </a:p>
        </p:txBody>
      </p:sp>
      <p:sp>
        <p:nvSpPr>
          <p:cNvPr id="23" name="TextovéPole 21"/>
          <p:cNvSpPr txBox="1">
            <a:spLocks noChangeArrowheads="1"/>
          </p:cNvSpPr>
          <p:nvPr/>
        </p:nvSpPr>
        <p:spPr bwMode="auto">
          <a:xfrm>
            <a:off x="1120775" y="2171700"/>
            <a:ext cx="24145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smtClean="0">
                <a:solidFill>
                  <a:srgbClr val="000000"/>
                </a:solidFill>
                <a:latin typeface="Arial - 16"/>
                <a:cs typeface="Arial" charset="0"/>
              </a:rPr>
              <a:t>32_Mv_2</a:t>
            </a:r>
            <a:endParaRPr lang="cs-CZ" sz="1100" dirty="0">
              <a:solidFill>
                <a:srgbClr val="000000"/>
              </a:solidFill>
              <a:latin typeface="Arial - 16"/>
              <a:cs typeface="Arial" charset="0"/>
            </a:endParaRPr>
          </a:p>
        </p:txBody>
      </p:sp>
      <p:sp>
        <p:nvSpPr>
          <p:cNvPr id="24" name="TextovéPole 22"/>
          <p:cNvSpPr txBox="1">
            <a:spLocks noChangeArrowheads="1"/>
          </p:cNvSpPr>
          <p:nvPr/>
        </p:nvSpPr>
        <p:spPr bwMode="auto">
          <a:xfrm>
            <a:off x="7246938" y="2149475"/>
            <a:ext cx="11890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endParaRPr lang="cs-CZ" sz="1100">
              <a:solidFill>
                <a:srgbClr val="000000"/>
              </a:solidFill>
              <a:latin typeface="Arial - 16"/>
              <a:cs typeface="Arial" charset="0"/>
            </a:endParaRPr>
          </a:p>
          <a:p>
            <a:pPr eaLnBrk="1" hangingPunct="1"/>
            <a:endParaRPr lang="cs-CZ" sz="1100">
              <a:solidFill>
                <a:srgbClr val="000000"/>
              </a:solidFill>
              <a:latin typeface="Arial - 16"/>
              <a:cs typeface="Arial" charset="0"/>
            </a:endParaRPr>
          </a:p>
        </p:txBody>
      </p:sp>
      <p:sp>
        <p:nvSpPr>
          <p:cNvPr id="25" name="TextovéPole 23"/>
          <p:cNvSpPr txBox="1">
            <a:spLocks noChangeArrowheads="1"/>
          </p:cNvSpPr>
          <p:nvPr/>
        </p:nvSpPr>
        <p:spPr bwMode="auto">
          <a:xfrm>
            <a:off x="2160588" y="3165475"/>
            <a:ext cx="1600200"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a:solidFill>
                  <a:srgbClr val="000000"/>
                </a:solidFill>
                <a:latin typeface="Arial - 16"/>
                <a:cs typeface="Arial" charset="0"/>
              </a:rPr>
              <a:t>Mgr. </a:t>
            </a:r>
            <a:r>
              <a:rPr lang="cs-CZ" sz="1100" dirty="0" smtClean="0">
                <a:solidFill>
                  <a:srgbClr val="000000"/>
                </a:solidFill>
                <a:latin typeface="Arial - 16"/>
                <a:cs typeface="Arial" charset="0"/>
              </a:rPr>
              <a:t>Tomáš Míka</a:t>
            </a:r>
            <a:endParaRPr lang="cs-CZ" sz="1100" dirty="0">
              <a:solidFill>
                <a:srgbClr val="000000"/>
              </a:solidFill>
              <a:latin typeface="Arial - 16"/>
              <a:cs typeface="Arial" charset="0"/>
            </a:endParaRPr>
          </a:p>
        </p:txBody>
      </p:sp>
      <p:sp>
        <p:nvSpPr>
          <p:cNvPr id="26" name="TextovéPole 24"/>
          <p:cNvSpPr txBox="1">
            <a:spLocks noChangeArrowheads="1"/>
          </p:cNvSpPr>
          <p:nvPr/>
        </p:nvSpPr>
        <p:spPr bwMode="auto">
          <a:xfrm>
            <a:off x="2160588" y="3429000"/>
            <a:ext cx="661987"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a:solidFill>
                  <a:srgbClr val="000000"/>
                </a:solidFill>
                <a:latin typeface="Arial - 16"/>
                <a:cs typeface="Arial" charset="0"/>
              </a:rPr>
              <a:t>2</a:t>
            </a:r>
            <a:r>
              <a:rPr lang="cs-CZ" sz="1100" dirty="0" smtClean="0">
                <a:solidFill>
                  <a:srgbClr val="000000"/>
                </a:solidFill>
                <a:latin typeface="Arial - 16"/>
                <a:cs typeface="Arial" charset="0"/>
              </a:rPr>
              <a:t>. </a:t>
            </a:r>
            <a:r>
              <a:rPr lang="cs-CZ" sz="1100" dirty="0">
                <a:solidFill>
                  <a:srgbClr val="000000"/>
                </a:solidFill>
                <a:latin typeface="Arial - 16"/>
                <a:cs typeface="Arial" charset="0"/>
              </a:rPr>
              <a:t>D</a:t>
            </a:r>
          </a:p>
        </p:txBody>
      </p:sp>
      <p:sp>
        <p:nvSpPr>
          <p:cNvPr id="27" name="TextovéPole 25"/>
          <p:cNvSpPr txBox="1">
            <a:spLocks noChangeArrowheads="1"/>
          </p:cNvSpPr>
          <p:nvPr/>
        </p:nvSpPr>
        <p:spPr bwMode="auto">
          <a:xfrm>
            <a:off x="2160588" y="2914650"/>
            <a:ext cx="1258887"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defTabSz="822325" eaLnBrk="0" hangingPunct="0">
              <a:defRPr>
                <a:solidFill>
                  <a:schemeClr val="tx1"/>
                </a:solidFill>
                <a:latin typeface="Tahoma" pitchFamily="34" charset="0"/>
              </a:defRPr>
            </a:lvl1pPr>
            <a:lvl2pPr marL="742950" indent="-285750" defTabSz="822325" eaLnBrk="0" hangingPunct="0">
              <a:defRPr>
                <a:solidFill>
                  <a:schemeClr val="tx1"/>
                </a:solidFill>
                <a:latin typeface="Tahoma" pitchFamily="34" charset="0"/>
              </a:defRPr>
            </a:lvl2pPr>
            <a:lvl3pPr marL="1143000" indent="-228600" defTabSz="822325" eaLnBrk="0" hangingPunct="0">
              <a:defRPr>
                <a:solidFill>
                  <a:schemeClr val="tx1"/>
                </a:solidFill>
                <a:latin typeface="Tahoma" pitchFamily="34" charset="0"/>
              </a:defRPr>
            </a:lvl3pPr>
            <a:lvl4pPr marL="1600200" indent="-228600" defTabSz="822325" eaLnBrk="0" hangingPunct="0">
              <a:defRPr>
                <a:solidFill>
                  <a:schemeClr val="tx1"/>
                </a:solidFill>
                <a:latin typeface="Tahoma" pitchFamily="34" charset="0"/>
              </a:defRPr>
            </a:lvl4pPr>
            <a:lvl5pPr marL="2057400" indent="-228600" defTabSz="822325" eaLnBrk="0" hangingPunct="0">
              <a:defRPr>
                <a:solidFill>
                  <a:schemeClr val="tx1"/>
                </a:solidFill>
                <a:latin typeface="Tahoma" pitchFamily="34" charset="0"/>
              </a:defRPr>
            </a:lvl5pPr>
            <a:lvl6pPr marL="2514600" indent="-228600" defTabSz="822325" eaLnBrk="0" fontAlgn="base" hangingPunct="0">
              <a:spcBef>
                <a:spcPct val="0"/>
              </a:spcBef>
              <a:spcAft>
                <a:spcPct val="0"/>
              </a:spcAft>
              <a:defRPr>
                <a:solidFill>
                  <a:schemeClr val="tx1"/>
                </a:solidFill>
                <a:latin typeface="Tahoma" pitchFamily="34" charset="0"/>
              </a:defRPr>
            </a:lvl6pPr>
            <a:lvl7pPr marL="2971800" indent="-228600" defTabSz="822325" eaLnBrk="0" fontAlgn="base" hangingPunct="0">
              <a:spcBef>
                <a:spcPct val="0"/>
              </a:spcBef>
              <a:spcAft>
                <a:spcPct val="0"/>
              </a:spcAft>
              <a:defRPr>
                <a:solidFill>
                  <a:schemeClr val="tx1"/>
                </a:solidFill>
                <a:latin typeface="Tahoma" pitchFamily="34" charset="0"/>
              </a:defRPr>
            </a:lvl7pPr>
            <a:lvl8pPr marL="3429000" indent="-228600" defTabSz="822325" eaLnBrk="0" fontAlgn="base" hangingPunct="0">
              <a:spcBef>
                <a:spcPct val="0"/>
              </a:spcBef>
              <a:spcAft>
                <a:spcPct val="0"/>
              </a:spcAft>
              <a:defRPr>
                <a:solidFill>
                  <a:schemeClr val="tx1"/>
                </a:solidFill>
                <a:latin typeface="Tahoma" pitchFamily="34" charset="0"/>
              </a:defRPr>
            </a:lvl8pPr>
            <a:lvl9pPr marL="3886200" indent="-228600" defTabSz="822325" eaLnBrk="0" fontAlgn="base" hangingPunct="0">
              <a:spcBef>
                <a:spcPct val="0"/>
              </a:spcBef>
              <a:spcAft>
                <a:spcPct val="0"/>
              </a:spcAft>
              <a:defRPr>
                <a:solidFill>
                  <a:schemeClr val="tx1"/>
                </a:solidFill>
                <a:latin typeface="Tahoma" pitchFamily="34" charset="0"/>
              </a:defRPr>
            </a:lvl9pPr>
          </a:lstStyle>
          <a:p>
            <a:pPr eaLnBrk="1" hangingPunct="1"/>
            <a:r>
              <a:rPr lang="cs-CZ" sz="1100" dirty="0" smtClean="0">
                <a:solidFill>
                  <a:srgbClr val="000000"/>
                </a:solidFill>
                <a:latin typeface="Arial - 16"/>
                <a:cs typeface="Arial" charset="0"/>
              </a:rPr>
              <a:t>11. 11. </a:t>
            </a:r>
            <a:r>
              <a:rPr lang="cs-CZ" sz="1100" dirty="0">
                <a:solidFill>
                  <a:srgbClr val="000000"/>
                </a:solidFill>
                <a:latin typeface="Arial - 16"/>
                <a:cs typeface="Arial" charset="0"/>
              </a:rPr>
              <a:t>2013</a:t>
            </a:r>
          </a:p>
        </p:txBody>
      </p:sp>
    </p:spTree>
    <p:extLst>
      <p:ext uri="{BB962C8B-B14F-4D97-AF65-F5344CB8AC3E}">
        <p14:creationId xmlns:p14="http://schemas.microsoft.com/office/powerpoint/2010/main" val="1342105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Neil </a:t>
            </a:r>
            <a:r>
              <a:rPr lang="cs-CZ" dirty="0" err="1" smtClean="0"/>
              <a:t>Postman</a:t>
            </a:r>
            <a:endParaRPr lang="cs-CZ" dirty="0"/>
          </a:p>
        </p:txBody>
      </p:sp>
      <p:sp>
        <p:nvSpPr>
          <p:cNvPr id="3" name="Zástupný symbol pro obsah 2"/>
          <p:cNvSpPr>
            <a:spLocks noGrp="1"/>
          </p:cNvSpPr>
          <p:nvPr>
            <p:ph idx="1"/>
          </p:nvPr>
        </p:nvSpPr>
        <p:spPr/>
        <p:txBody>
          <a:bodyPr>
            <a:normAutofit fontScale="92500"/>
          </a:bodyPr>
          <a:lstStyle/>
          <a:p>
            <a:r>
              <a:rPr lang="cs-CZ" dirty="0" err="1"/>
              <a:t>Postman</a:t>
            </a:r>
            <a:r>
              <a:rPr lang="cs-CZ" dirty="0"/>
              <a:t> </a:t>
            </a:r>
            <a:r>
              <a:rPr lang="cs-CZ" dirty="0" smtClean="0"/>
              <a:t>srovnává dvě vize budoucnosti, knihu </a:t>
            </a:r>
            <a:r>
              <a:rPr lang="cs-CZ" b="1" dirty="0" smtClean="0"/>
              <a:t>G. </a:t>
            </a:r>
            <a:r>
              <a:rPr lang="cs-CZ" b="1" dirty="0" err="1" smtClean="0"/>
              <a:t>Orwella</a:t>
            </a:r>
            <a:r>
              <a:rPr lang="cs-CZ" b="1" dirty="0" smtClean="0"/>
              <a:t> 1984 </a:t>
            </a:r>
            <a:r>
              <a:rPr lang="cs-CZ" dirty="0" smtClean="0"/>
              <a:t>z roku 1948 a </a:t>
            </a:r>
            <a:r>
              <a:rPr lang="cs-CZ" b="1" dirty="0" smtClean="0"/>
              <a:t>Konec civilizace </a:t>
            </a:r>
            <a:r>
              <a:rPr lang="cs-CZ" dirty="0" smtClean="0"/>
              <a:t>od </a:t>
            </a:r>
            <a:r>
              <a:rPr lang="cs-CZ" b="1" dirty="0" smtClean="0"/>
              <a:t>A. Huxleyho</a:t>
            </a:r>
          </a:p>
          <a:p>
            <a:r>
              <a:rPr lang="cs-CZ" b="1" dirty="0" err="1" smtClean="0"/>
              <a:t>Orwell</a:t>
            </a:r>
            <a:r>
              <a:rPr lang="cs-CZ" dirty="0" smtClean="0"/>
              <a:t> popisuje dobu, ve které ti, kdo vládnou, zakazují číst knihy, brání občanům v přístupu k informacím, k pravdě, aby je mohli snadněji ovládat a kontrolovat </a:t>
            </a:r>
          </a:p>
          <a:p>
            <a:r>
              <a:rPr lang="cs-CZ" dirty="0" smtClean="0"/>
              <a:t>Podle </a:t>
            </a:r>
            <a:r>
              <a:rPr lang="cs-CZ" b="1" dirty="0" smtClean="0"/>
              <a:t>Huxleyho</a:t>
            </a:r>
            <a:r>
              <a:rPr lang="cs-CZ" dirty="0" smtClean="0"/>
              <a:t> lidé </a:t>
            </a:r>
            <a:r>
              <a:rPr lang="cs-CZ" dirty="0"/>
              <a:t>přestanou číst knihy sami od </a:t>
            </a:r>
            <a:r>
              <a:rPr lang="cs-CZ" dirty="0" smtClean="0"/>
              <a:t>sebe, budou tak přehlcení </a:t>
            </a:r>
            <a:r>
              <a:rPr lang="cs-CZ" dirty="0"/>
              <a:t>informacemi, </a:t>
            </a:r>
            <a:r>
              <a:rPr lang="cs-CZ" dirty="0" smtClean="0"/>
              <a:t>až budou vůči informacím a pravdě naprosto pasívní; </a:t>
            </a:r>
            <a:r>
              <a:rPr lang="cs-CZ" dirty="0"/>
              <a:t>pravda se utopí v moři </a:t>
            </a:r>
            <a:r>
              <a:rPr lang="cs-CZ" dirty="0" smtClean="0"/>
              <a:t>bezvýznamností, </a:t>
            </a:r>
            <a:r>
              <a:rPr lang="cs-CZ" dirty="0"/>
              <a:t>z lidstva se stane kultura </a:t>
            </a:r>
            <a:r>
              <a:rPr lang="cs-CZ" dirty="0" smtClean="0"/>
              <a:t>trivialit, lidstvo </a:t>
            </a:r>
            <a:r>
              <a:rPr lang="cs-CZ" dirty="0"/>
              <a:t>bude ovládáno pomocí </a:t>
            </a:r>
            <a:r>
              <a:rPr lang="cs-CZ" dirty="0" smtClean="0"/>
              <a:t>slasti </a:t>
            </a:r>
          </a:p>
          <a:p>
            <a:r>
              <a:rPr lang="cs-CZ" b="1" dirty="0" smtClean="0"/>
              <a:t>podle </a:t>
            </a:r>
            <a:r>
              <a:rPr lang="cs-CZ" b="1" dirty="0" err="1" smtClean="0"/>
              <a:t>Postmana</a:t>
            </a:r>
            <a:r>
              <a:rPr lang="cs-CZ" b="1" dirty="0" smtClean="0"/>
              <a:t> měl </a:t>
            </a:r>
            <a:r>
              <a:rPr lang="cs-CZ" b="1" dirty="0"/>
              <a:t>pravdu </a:t>
            </a:r>
            <a:r>
              <a:rPr lang="cs-CZ" b="1" dirty="0" smtClean="0"/>
              <a:t>Huxley</a:t>
            </a:r>
            <a:endParaRPr lang="cs-CZ" b="1" dirty="0"/>
          </a:p>
        </p:txBody>
      </p:sp>
    </p:spTree>
    <p:extLst>
      <p:ext uri="{BB962C8B-B14F-4D97-AF65-F5344CB8AC3E}">
        <p14:creationId xmlns:p14="http://schemas.microsoft.com/office/powerpoint/2010/main" val="6590152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Ubavit</a:t>
            </a:r>
            <a:r>
              <a:rPr lang="cs-CZ" dirty="0" smtClean="0"/>
              <a:t> se </a:t>
            </a:r>
            <a:r>
              <a:rPr lang="cs-CZ" smtClean="0"/>
              <a:t>k smrti</a:t>
            </a:r>
            <a:endParaRPr lang="cs-CZ" dirty="0"/>
          </a:p>
        </p:txBody>
      </p:sp>
      <p:sp>
        <p:nvSpPr>
          <p:cNvPr id="3" name="Zástupný symbol pro obsah 2"/>
          <p:cNvSpPr>
            <a:spLocks noGrp="1"/>
          </p:cNvSpPr>
          <p:nvPr>
            <p:ph idx="1"/>
          </p:nvPr>
        </p:nvSpPr>
        <p:spPr/>
        <p:txBody>
          <a:bodyPr>
            <a:normAutofit fontScale="92500" lnSpcReduction="10000"/>
          </a:bodyPr>
          <a:lstStyle/>
          <a:p>
            <a:r>
              <a:rPr lang="cs-CZ" dirty="0"/>
              <a:t>Televize předefinovala pojem inteligence, nyní být inteligentní znamená </a:t>
            </a:r>
            <a:r>
              <a:rPr lang="cs-CZ" i="1" dirty="0"/>
              <a:t>vědět</a:t>
            </a:r>
            <a:r>
              <a:rPr lang="cs-CZ" dirty="0"/>
              <a:t> o mnoha věcech, nikoli je skutečně </a:t>
            </a:r>
            <a:r>
              <a:rPr lang="cs-CZ" i="1" dirty="0"/>
              <a:t>znát</a:t>
            </a:r>
            <a:r>
              <a:rPr lang="cs-CZ" dirty="0"/>
              <a:t>. Stane-li se z vážných věcí show a z občanů pasivní obecenstvo, kultura národa je v ohrožení. Hodnota informačního prostředí, v němž převládají triviality nad </a:t>
            </a:r>
            <a:r>
              <a:rPr lang="cs-CZ" dirty="0" smtClean="0"/>
              <a:t>seriózními </a:t>
            </a:r>
            <a:r>
              <a:rPr lang="cs-CZ" dirty="0"/>
              <a:t>fakty, je mizivá</a:t>
            </a:r>
            <a:r>
              <a:rPr lang="cs-CZ" dirty="0" smtClean="0"/>
              <a:t>.</a:t>
            </a:r>
          </a:p>
          <a:p>
            <a:r>
              <a:rPr lang="cs-CZ" i="1" dirty="0"/>
              <a:t>21 % diváků si nedokáže vzpomenout na jedinou zprávu hodinu po vysílání</a:t>
            </a:r>
            <a:r>
              <a:rPr lang="cs-CZ" i="1" dirty="0" smtClean="0"/>
              <a:t>.</a:t>
            </a:r>
            <a:endParaRPr lang="cs-CZ" dirty="0"/>
          </a:p>
          <a:p>
            <a:r>
              <a:rPr lang="cs-CZ" dirty="0"/>
              <a:t>Mnohokrát se ukázalo, že daná kultura je schopná přežít dezinformace a falešná mínění. Nikdo však dosud nedoložil, že může přežít i tehdy, dokáže-li obsáhnout celý svět ve dvaadvaceti minutách. Nebo určuje-li hodnotu zpráv podle toho, kolik lidí rozesmály.</a:t>
            </a:r>
          </a:p>
        </p:txBody>
      </p:sp>
    </p:spTree>
    <p:extLst>
      <p:ext uri="{BB962C8B-B14F-4D97-AF65-F5344CB8AC3E}">
        <p14:creationId xmlns:p14="http://schemas.microsoft.com/office/powerpoint/2010/main" val="3177506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467544" y="0"/>
            <a:ext cx="8219256" cy="4221088"/>
          </a:xfrm>
        </p:spPr>
        <p:txBody>
          <a:bodyPr/>
          <a:lstStyle/>
          <a:p>
            <a:r>
              <a:rPr lang="cs-CZ" dirty="0" smtClean="0"/>
              <a:t>Kriticky zhodnoťte argumenty kritiků televize.</a:t>
            </a:r>
            <a:endParaRPr lang="cs-CZ" dirty="0"/>
          </a:p>
        </p:txBody>
      </p:sp>
    </p:spTree>
    <p:extLst>
      <p:ext uri="{BB962C8B-B14F-4D97-AF65-F5344CB8AC3E}">
        <p14:creationId xmlns:p14="http://schemas.microsoft.com/office/powerpoint/2010/main" val="3755758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olný tvar 1"/>
          <p:cNvSpPr>
            <a:spLocks/>
          </p:cNvSpPr>
          <p:nvPr/>
        </p:nvSpPr>
        <p:spPr bwMode="auto">
          <a:xfrm>
            <a:off x="2913856" y="4312444"/>
            <a:ext cx="3908425" cy="1404937"/>
          </a:xfrm>
          <a:custGeom>
            <a:avLst/>
            <a:gdLst>
              <a:gd name="T0" fmla="*/ 0 w 4342131"/>
              <a:gd name="T1" fmla="*/ 1404936 h 1562101"/>
              <a:gd name="T2" fmla="*/ 0 w 4342131"/>
              <a:gd name="T3" fmla="*/ 0 h 1562101"/>
              <a:gd name="T4" fmla="*/ 3908424 w 4342131"/>
              <a:gd name="T5" fmla="*/ 0 h 1562101"/>
              <a:gd name="T6" fmla="*/ 3908424 w 4342131"/>
              <a:gd name="T7" fmla="*/ 1404936 h 1562101"/>
              <a:gd name="T8" fmla="*/ 0 60000 65536"/>
              <a:gd name="T9" fmla="*/ 0 60000 65536"/>
              <a:gd name="T10" fmla="*/ 0 60000 65536"/>
              <a:gd name="T11" fmla="*/ 0 60000 65536"/>
              <a:gd name="T12" fmla="*/ 0 w 4342131"/>
              <a:gd name="T13" fmla="*/ 0 h 1562101"/>
              <a:gd name="T14" fmla="*/ 4342131 w 4342131"/>
              <a:gd name="T15" fmla="*/ 1562101 h 1562101"/>
            </a:gdLst>
            <a:ahLst/>
            <a:cxnLst>
              <a:cxn ang="T8">
                <a:pos x="T0" y="T1"/>
              </a:cxn>
              <a:cxn ang="T9">
                <a:pos x="T2" y="T3"/>
              </a:cxn>
              <a:cxn ang="T10">
                <a:pos x="T4" y="T5"/>
              </a:cxn>
              <a:cxn ang="T11">
                <a:pos x="T6" y="T7"/>
              </a:cxn>
            </a:cxnLst>
            <a:rect l="T12" t="T13" r="T14" b="T15"/>
            <a:pathLst>
              <a:path w="4342131" h="1562101">
                <a:moveTo>
                  <a:pt x="0" y="1562100"/>
                </a:moveTo>
                <a:lnTo>
                  <a:pt x="0" y="0"/>
                </a:lnTo>
                <a:lnTo>
                  <a:pt x="4342130" y="0"/>
                </a:lnTo>
                <a:lnTo>
                  <a:pt x="4342130" y="1562100"/>
                </a:lnTo>
                <a:lnTo>
                  <a:pt x="0" y="1562100"/>
                </a:lnTo>
                <a:close/>
              </a:path>
            </a:pathLst>
          </a:custGeom>
          <a:solidFill>
            <a:schemeClr val="bg1"/>
          </a:solidFill>
          <a:ln w="12700" cap="flat" cmpd="sng" algn="ctr">
            <a:solidFill>
              <a:srgbClr val="000000"/>
            </a:solidFill>
            <a:prstDash val="solid"/>
            <a:round/>
            <a:headEnd type="none" w="med" len="med"/>
            <a:tailEnd type="none" w="med" len="med"/>
          </a:ln>
        </p:spPr>
        <p:txBody>
          <a:bodyPr anchor="ct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p>
        </p:txBody>
      </p:sp>
      <p:sp>
        <p:nvSpPr>
          <p:cNvPr id="3" name="TextovéPole 2"/>
          <p:cNvSpPr txBox="1">
            <a:spLocks noChangeArrowheads="1"/>
          </p:cNvSpPr>
          <p:nvPr/>
        </p:nvSpPr>
        <p:spPr bwMode="auto">
          <a:xfrm>
            <a:off x="3107531" y="4450556"/>
            <a:ext cx="3567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cs-CZ" sz="1100" dirty="0">
                <a:solidFill>
                  <a:srgbClr val="000000"/>
                </a:solidFill>
                <a:latin typeface="Arial - 16"/>
                <a:cs typeface="Arial" charset="0"/>
              </a:rPr>
              <a:t>Autor:</a:t>
            </a:r>
          </a:p>
          <a:p>
            <a:pPr algn="ctr" eaLnBrk="1" hangingPunct="1"/>
            <a:r>
              <a:rPr lang="cs-CZ" sz="1100" dirty="0">
                <a:solidFill>
                  <a:srgbClr val="000000"/>
                </a:solidFill>
                <a:latin typeface="Arial - 16"/>
                <a:cs typeface="Arial" charset="0"/>
              </a:rPr>
              <a:t>Mgr. </a:t>
            </a:r>
            <a:r>
              <a:rPr lang="cs-CZ" sz="1100" dirty="0" smtClean="0">
                <a:solidFill>
                  <a:srgbClr val="000000"/>
                </a:solidFill>
                <a:latin typeface="Arial - 16"/>
                <a:cs typeface="Arial" charset="0"/>
              </a:rPr>
              <a:t>Tomáš Míka</a:t>
            </a:r>
            <a:endParaRPr lang="cs-CZ" sz="1100" dirty="0">
              <a:solidFill>
                <a:srgbClr val="000000"/>
              </a:solidFill>
              <a:latin typeface="Arial - 16"/>
              <a:cs typeface="Arial" charset="0"/>
            </a:endParaRPr>
          </a:p>
          <a:p>
            <a:pPr algn="ctr" eaLnBrk="1" hangingPunct="1"/>
            <a:r>
              <a:rPr lang="cs-CZ" sz="1100" dirty="0">
                <a:solidFill>
                  <a:srgbClr val="000000"/>
                </a:solidFill>
                <a:latin typeface="Arial - 16"/>
                <a:cs typeface="Arial" charset="0"/>
              </a:rPr>
              <a:t>Gymnázium Pierra de </a:t>
            </a:r>
            <a:r>
              <a:rPr lang="cs-CZ" sz="1100" dirty="0" err="1">
                <a:solidFill>
                  <a:srgbClr val="000000"/>
                </a:solidFill>
                <a:latin typeface="Arial - 16"/>
                <a:cs typeface="Arial" charset="0"/>
              </a:rPr>
              <a:t>Coubertina</a:t>
            </a:r>
            <a:r>
              <a:rPr lang="cs-CZ" sz="1100" dirty="0">
                <a:solidFill>
                  <a:srgbClr val="000000"/>
                </a:solidFill>
                <a:latin typeface="Arial - 16"/>
                <a:cs typeface="Arial" charset="0"/>
              </a:rPr>
              <a:t>, Tábor</a:t>
            </a:r>
          </a:p>
          <a:p>
            <a:pPr algn="ctr" eaLnBrk="1" hangingPunct="1"/>
            <a:r>
              <a:rPr lang="cs-CZ" sz="1100" dirty="0" smtClean="0">
                <a:solidFill>
                  <a:srgbClr val="000000"/>
                </a:solidFill>
                <a:latin typeface="Arial - 16"/>
                <a:cs typeface="Arial" charset="0"/>
              </a:rPr>
              <a:t>burlaki@seznam.cz</a:t>
            </a:r>
            <a:endParaRPr lang="cs-CZ" sz="1100" dirty="0">
              <a:solidFill>
                <a:srgbClr val="000000"/>
              </a:solidFill>
              <a:latin typeface="Arial - 16"/>
              <a:cs typeface="Arial" charset="0"/>
            </a:endParaRPr>
          </a:p>
          <a:p>
            <a:pPr algn="ctr" eaLnBrk="1" hangingPunct="1"/>
            <a:r>
              <a:rPr lang="cs-CZ" sz="1100" dirty="0" smtClean="0">
                <a:solidFill>
                  <a:srgbClr val="000000"/>
                </a:solidFill>
                <a:latin typeface="Arial - 16"/>
                <a:cs typeface="Arial" charset="0"/>
              </a:rPr>
              <a:t>listopad </a:t>
            </a:r>
            <a:r>
              <a:rPr lang="cs-CZ" sz="1100" dirty="0">
                <a:solidFill>
                  <a:srgbClr val="000000"/>
                </a:solidFill>
                <a:latin typeface="Arial - 16"/>
                <a:cs typeface="Arial" charset="0"/>
              </a:rPr>
              <a:t>2013</a:t>
            </a:r>
          </a:p>
        </p:txBody>
      </p:sp>
      <p:sp>
        <p:nvSpPr>
          <p:cNvPr id="4" name="TextovéPole 4"/>
          <p:cNvSpPr txBox="1">
            <a:spLocks noChangeArrowheads="1"/>
          </p:cNvSpPr>
          <p:nvPr/>
        </p:nvSpPr>
        <p:spPr bwMode="auto">
          <a:xfrm>
            <a:off x="764381" y="1140619"/>
            <a:ext cx="4433887" cy="29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pl-PL" sz="1400" b="1" dirty="0">
                <a:solidFill>
                  <a:srgbClr val="000000"/>
                </a:solidFill>
                <a:latin typeface="Arial - 20"/>
                <a:cs typeface="Arial" charset="0"/>
              </a:rPr>
              <a:t>Seznam použité </a:t>
            </a:r>
            <a:r>
              <a:rPr lang="pl-PL" sz="1400" b="1" dirty="0" smtClean="0">
                <a:solidFill>
                  <a:srgbClr val="000000"/>
                </a:solidFill>
                <a:latin typeface="Arial - 20"/>
                <a:cs typeface="Arial" charset="0"/>
              </a:rPr>
              <a:t>literatury:</a:t>
            </a:r>
            <a:endParaRPr lang="cs-CZ" sz="1400" b="1" dirty="0">
              <a:solidFill>
                <a:srgbClr val="000000"/>
              </a:solidFill>
              <a:latin typeface="Arial - 20"/>
              <a:cs typeface="Arial" charset="0"/>
            </a:endParaRPr>
          </a:p>
        </p:txBody>
      </p:sp>
      <p:sp>
        <p:nvSpPr>
          <p:cNvPr id="5" name="TextovéPole 5"/>
          <p:cNvSpPr txBox="1">
            <a:spLocks noChangeArrowheads="1"/>
          </p:cNvSpPr>
          <p:nvPr/>
        </p:nvSpPr>
        <p:spPr bwMode="auto">
          <a:xfrm>
            <a:off x="907256" y="1716881"/>
            <a:ext cx="7472362" cy="278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400" dirty="0" err="1" smtClean="0">
                <a:latin typeface="Arial - 16"/>
              </a:rPr>
              <a:t>Mander</a:t>
            </a:r>
            <a:r>
              <a:rPr lang="cs-CZ" sz="1400" dirty="0">
                <a:latin typeface="Arial - 16"/>
              </a:rPr>
              <a:t>, J. </a:t>
            </a:r>
            <a:r>
              <a:rPr lang="cs-CZ" sz="1400" i="1" dirty="0">
                <a:latin typeface="Arial - 16"/>
              </a:rPr>
              <a:t>Čtyři důvody pro zrušení televize.</a:t>
            </a:r>
            <a:r>
              <a:rPr lang="cs-CZ" sz="1400" dirty="0">
                <a:latin typeface="Arial - 16"/>
              </a:rPr>
              <a:t> Brno: Doplněk, 2000.</a:t>
            </a:r>
          </a:p>
          <a:p>
            <a:r>
              <a:rPr lang="cs-CZ" sz="1400" dirty="0">
                <a:latin typeface="Arial - 16"/>
              </a:rPr>
              <a:t> </a:t>
            </a:r>
          </a:p>
          <a:p>
            <a:r>
              <a:rPr lang="cs-CZ" sz="1400" dirty="0" err="1">
                <a:latin typeface="Arial - 16"/>
              </a:rPr>
              <a:t>Postman</a:t>
            </a:r>
            <a:r>
              <a:rPr lang="cs-CZ" sz="1400" dirty="0">
                <a:latin typeface="Arial - 16"/>
              </a:rPr>
              <a:t>, N. </a:t>
            </a:r>
            <a:r>
              <a:rPr lang="cs-CZ" sz="1400" i="1" dirty="0" err="1">
                <a:latin typeface="Arial - 16"/>
              </a:rPr>
              <a:t>Ubavit</a:t>
            </a:r>
            <a:r>
              <a:rPr lang="cs-CZ" sz="1400" i="1" dirty="0">
                <a:latin typeface="Arial - 16"/>
              </a:rPr>
              <a:t> se k smrti.</a:t>
            </a:r>
            <a:r>
              <a:rPr lang="cs-CZ" sz="1400" dirty="0">
                <a:latin typeface="Arial - 16"/>
              </a:rPr>
              <a:t> Praha: Mladá fronta, 2010.</a:t>
            </a:r>
          </a:p>
          <a:p>
            <a:pPr eaLnBrk="1" hangingPunct="1"/>
            <a:endParaRPr lang="cs-CZ" sz="1400" dirty="0" smtClean="0">
              <a:latin typeface="Arial" charset="0"/>
              <a:cs typeface="Arial" charset="0"/>
            </a:endParaRPr>
          </a:p>
          <a:p>
            <a:pPr eaLnBrk="1" hangingPunct="1"/>
            <a:endParaRPr lang="cs-CZ" sz="1200" dirty="0">
              <a:latin typeface="Arial" charset="0"/>
              <a:cs typeface="Arial" charset="0"/>
            </a:endParaRPr>
          </a:p>
          <a:p>
            <a:pPr eaLnBrk="1" hangingPunct="1">
              <a:spcBef>
                <a:spcPct val="20000"/>
              </a:spcBef>
              <a:buClr>
                <a:schemeClr val="accent1"/>
              </a:buClr>
              <a:buSzPct val="65000"/>
              <a:buFont typeface="Wingdings" pitchFamily="2" charset="2"/>
              <a:buNone/>
            </a:pPr>
            <a:endParaRPr lang="cs-CZ" sz="1400" dirty="0">
              <a:latin typeface="Arial" charset="0"/>
            </a:endParaRPr>
          </a:p>
          <a:p>
            <a:pPr eaLnBrk="1" hangingPunct="1"/>
            <a:endParaRPr lang="cs-CZ" sz="1400" u="sng" dirty="0">
              <a:latin typeface="Arial" charset="0"/>
            </a:endParaRPr>
          </a:p>
          <a:p>
            <a:pPr eaLnBrk="1" hangingPunct="1">
              <a:spcBef>
                <a:spcPct val="20000"/>
              </a:spcBef>
              <a:buClr>
                <a:schemeClr val="accent1"/>
              </a:buClr>
              <a:buSzPct val="65000"/>
              <a:buFont typeface="Wingdings" pitchFamily="2" charset="2"/>
              <a:buNone/>
            </a:pPr>
            <a:endParaRPr lang="cs-CZ" sz="1400" b="1" i="1" dirty="0">
              <a:latin typeface="Arial" charset="0"/>
            </a:endParaRPr>
          </a:p>
          <a:p>
            <a:pPr eaLnBrk="1" hangingPunct="1"/>
            <a:endParaRPr lang="cs-CZ" sz="1400" dirty="0">
              <a:latin typeface="Arial" charset="0"/>
              <a:cs typeface="Arial" charset="0"/>
            </a:endParaRPr>
          </a:p>
          <a:p>
            <a:pPr eaLnBrk="1" hangingPunct="1"/>
            <a:endParaRPr lang="cs-CZ" sz="1400" dirty="0">
              <a:latin typeface="Arial" charset="0"/>
              <a:cs typeface="Arial" charset="0"/>
            </a:endParaRPr>
          </a:p>
          <a:p>
            <a:pPr eaLnBrk="1" hangingPunct="1"/>
            <a:endParaRPr lang="cs-CZ" sz="1400" dirty="0">
              <a:latin typeface="Arial" charset="0"/>
              <a:cs typeface="Arial" charset="0"/>
            </a:endParaRPr>
          </a:p>
          <a:p>
            <a:pPr eaLnBrk="1" hangingPunct="1"/>
            <a:endParaRPr lang="cs-CZ" sz="1400" dirty="0">
              <a:latin typeface="Arial" charset="0"/>
              <a:cs typeface="Arial" charset="0"/>
            </a:endParaRPr>
          </a:p>
        </p:txBody>
      </p:sp>
    </p:spTree>
    <p:extLst>
      <p:ext uri="{BB962C8B-B14F-4D97-AF65-F5344CB8AC3E}">
        <p14:creationId xmlns:p14="http://schemas.microsoft.com/office/powerpoint/2010/main" val="24917956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700808"/>
            <a:ext cx="8229600" cy="1600200"/>
          </a:xfrm>
        </p:spPr>
        <p:txBody>
          <a:bodyPr/>
          <a:lstStyle/>
          <a:p>
            <a:r>
              <a:rPr lang="cs-CZ" dirty="0" smtClean="0"/>
              <a:t>Kritika</a:t>
            </a:r>
            <a:r>
              <a:rPr lang="cs-CZ" dirty="0"/>
              <a:t> </a:t>
            </a:r>
            <a:r>
              <a:rPr lang="cs-CZ" dirty="0" smtClean="0"/>
              <a:t/>
            </a:r>
            <a:br>
              <a:rPr lang="cs-CZ" dirty="0" smtClean="0"/>
            </a:br>
            <a:r>
              <a:rPr lang="cs-CZ" dirty="0" smtClean="0"/>
              <a:t>masové komunikace</a:t>
            </a:r>
            <a:endParaRPr lang="cs-CZ" dirty="0"/>
          </a:p>
        </p:txBody>
      </p:sp>
    </p:spTree>
    <p:extLst>
      <p:ext uri="{BB962C8B-B14F-4D97-AF65-F5344CB8AC3E}">
        <p14:creationId xmlns:p14="http://schemas.microsoft.com/office/powerpoint/2010/main" val="2733688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Kritikové televize</a:t>
            </a:r>
            <a:endParaRPr lang="cs-CZ" dirty="0"/>
          </a:p>
        </p:txBody>
      </p:sp>
      <p:sp>
        <p:nvSpPr>
          <p:cNvPr id="5" name="Zástupný symbol pro obsah 4"/>
          <p:cNvSpPr>
            <a:spLocks noGrp="1"/>
          </p:cNvSpPr>
          <p:nvPr>
            <p:ph idx="1"/>
          </p:nvPr>
        </p:nvSpPr>
        <p:spPr/>
        <p:txBody>
          <a:bodyPr>
            <a:normAutofit/>
          </a:bodyPr>
          <a:lstStyle/>
          <a:p>
            <a:r>
              <a:rPr lang="cs-CZ" dirty="0" smtClean="0"/>
              <a:t>Prostředky masové komunikace, především televize, mají své věrné diváky a přívržence, ale taky své kritiky.</a:t>
            </a:r>
          </a:p>
          <a:p>
            <a:r>
              <a:rPr lang="cs-CZ" dirty="0" smtClean="0"/>
              <a:t>Mezi nejznámější a nejvlivnější kritiky televize patří Američané </a:t>
            </a:r>
            <a:r>
              <a:rPr lang="cs-CZ" b="1" dirty="0" smtClean="0"/>
              <a:t>Jerry </a:t>
            </a:r>
            <a:r>
              <a:rPr lang="cs-CZ" b="1" dirty="0" err="1" smtClean="0"/>
              <a:t>Mander</a:t>
            </a:r>
            <a:r>
              <a:rPr lang="cs-CZ" dirty="0" smtClean="0"/>
              <a:t> a </a:t>
            </a:r>
            <a:r>
              <a:rPr lang="cs-CZ" b="1" dirty="0" smtClean="0"/>
              <a:t>Neil </a:t>
            </a:r>
            <a:r>
              <a:rPr lang="cs-CZ" b="1" dirty="0" err="1" smtClean="0"/>
              <a:t>Postman</a:t>
            </a:r>
            <a:r>
              <a:rPr lang="cs-CZ" dirty="0" smtClean="0"/>
              <a:t>.</a:t>
            </a:r>
          </a:p>
          <a:p>
            <a:r>
              <a:rPr lang="cs-CZ" b="1" dirty="0" smtClean="0"/>
              <a:t>Jerry </a:t>
            </a:r>
            <a:r>
              <a:rPr lang="cs-CZ" b="1" dirty="0" err="1" smtClean="0"/>
              <a:t>Mander</a:t>
            </a:r>
            <a:r>
              <a:rPr lang="cs-CZ" dirty="0" smtClean="0"/>
              <a:t> je autorem knihy </a:t>
            </a:r>
            <a:r>
              <a:rPr lang="cs-CZ" b="1" u="sng" dirty="0" smtClean="0"/>
              <a:t>Čtyři důvody pro zrušení televize</a:t>
            </a:r>
            <a:r>
              <a:rPr lang="cs-CZ" dirty="0" smtClean="0"/>
              <a:t>, která poprvé vyšla v roce 1978.</a:t>
            </a:r>
          </a:p>
          <a:p>
            <a:r>
              <a:rPr lang="cs-CZ" b="1" dirty="0" smtClean="0"/>
              <a:t>Neil </a:t>
            </a:r>
            <a:r>
              <a:rPr lang="cs-CZ" b="1" dirty="0" err="1" smtClean="0"/>
              <a:t>Postman</a:t>
            </a:r>
            <a:r>
              <a:rPr lang="cs-CZ" dirty="0" smtClean="0"/>
              <a:t> je autorem knihy </a:t>
            </a:r>
            <a:r>
              <a:rPr lang="cs-CZ" b="1" u="sng" dirty="0" err="1" smtClean="0"/>
              <a:t>Ubavit</a:t>
            </a:r>
            <a:r>
              <a:rPr lang="cs-CZ" b="1" u="sng" dirty="0" smtClean="0"/>
              <a:t> se k smrti</a:t>
            </a:r>
            <a:r>
              <a:rPr lang="cs-CZ" dirty="0"/>
              <a:t> </a:t>
            </a:r>
            <a:r>
              <a:rPr lang="cs-CZ" dirty="0" smtClean="0"/>
              <a:t>z roku 1985.</a:t>
            </a:r>
          </a:p>
          <a:p>
            <a:pPr marL="0" indent="0">
              <a:buNone/>
            </a:pPr>
            <a:r>
              <a:rPr lang="cs-CZ" dirty="0" smtClean="0"/>
              <a:t> </a:t>
            </a:r>
            <a:r>
              <a:rPr lang="cs-CZ" b="1" u="sng" dirty="0" smtClean="0"/>
              <a:t> </a:t>
            </a:r>
            <a:endParaRPr lang="cs-CZ" b="1" dirty="0"/>
          </a:p>
        </p:txBody>
      </p:sp>
    </p:spTree>
    <p:extLst>
      <p:ext uri="{BB962C8B-B14F-4D97-AF65-F5344CB8AC3E}">
        <p14:creationId xmlns:p14="http://schemas.microsoft.com/office/powerpoint/2010/main" val="3269759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Jerry </a:t>
            </a:r>
            <a:r>
              <a:rPr lang="cs-CZ" dirty="0" err="1" smtClean="0"/>
              <a:t>Mander</a:t>
            </a:r>
            <a:endParaRPr lang="cs-CZ" dirty="0"/>
          </a:p>
        </p:txBody>
      </p:sp>
      <p:sp>
        <p:nvSpPr>
          <p:cNvPr id="3" name="Zástupný symbol pro obsah 2"/>
          <p:cNvSpPr>
            <a:spLocks noGrp="1"/>
          </p:cNvSpPr>
          <p:nvPr>
            <p:ph idx="1"/>
          </p:nvPr>
        </p:nvSpPr>
        <p:spPr/>
        <p:txBody>
          <a:bodyPr>
            <a:normAutofit fontScale="92500" lnSpcReduction="20000"/>
          </a:bodyPr>
          <a:lstStyle/>
          <a:p>
            <a:r>
              <a:rPr lang="cs-CZ" dirty="0" smtClean="0"/>
              <a:t>Jerry </a:t>
            </a:r>
            <a:r>
              <a:rPr lang="cs-CZ" dirty="0" err="1" smtClean="0"/>
              <a:t>Mander</a:t>
            </a:r>
            <a:r>
              <a:rPr lang="cs-CZ" dirty="0" smtClean="0"/>
              <a:t> spoluvlastnil reklamní agenturu a při své práci detailně poznal strategii reklamy.</a:t>
            </a:r>
          </a:p>
          <a:p>
            <a:r>
              <a:rPr lang="cs-CZ" dirty="0" smtClean="0"/>
              <a:t>V roce 1972 pomáhal indiánskému kmeni </a:t>
            </a:r>
            <a:r>
              <a:rPr lang="cs-CZ" dirty="0" err="1" smtClean="0"/>
              <a:t>Hopi</a:t>
            </a:r>
            <a:r>
              <a:rPr lang="cs-CZ" dirty="0" smtClean="0"/>
              <a:t> v boji proti otevření povrchového dolu v jejich rezervaci.</a:t>
            </a:r>
          </a:p>
          <a:p>
            <a:r>
              <a:rPr lang="cs-CZ" dirty="0" smtClean="0"/>
              <a:t>O případu byla natočena „maximálně vyvážená“ televizní reportáž, jejíž shlédnutí přivedlo </a:t>
            </a:r>
            <a:r>
              <a:rPr lang="cs-CZ" dirty="0" err="1" smtClean="0"/>
              <a:t>Mandera</a:t>
            </a:r>
            <a:r>
              <a:rPr lang="cs-CZ" dirty="0" smtClean="0"/>
              <a:t> k zásadnímu poznání:</a:t>
            </a:r>
          </a:p>
          <a:p>
            <a:r>
              <a:rPr lang="cs-CZ" dirty="0" smtClean="0"/>
              <a:t>i kdyby reportáž natočil sám, nebyl by schopen přes televizní obrazovku sdělit to podstatné.</a:t>
            </a:r>
          </a:p>
          <a:p>
            <a:r>
              <a:rPr lang="cs-CZ" dirty="0" smtClean="0"/>
              <a:t>Začíná důkladněji analyzovat „iluzi neutrální techniky“:</a:t>
            </a:r>
          </a:p>
          <a:p>
            <a:r>
              <a:rPr lang="cs-CZ" dirty="0" smtClean="0"/>
              <a:t>televize </a:t>
            </a:r>
            <a:r>
              <a:rPr lang="cs-CZ" dirty="0"/>
              <a:t>je neutrální asi jako kulomet, kterým lze jistě zabíjet agresory v sebeobraně, ale těžko s ním budete šířit mír a </a:t>
            </a:r>
            <a:r>
              <a:rPr lang="cs-CZ" dirty="0" smtClean="0"/>
              <a:t>lásku.</a:t>
            </a:r>
          </a:p>
          <a:p>
            <a:r>
              <a:rPr lang="cs-CZ" dirty="0" smtClean="0"/>
              <a:t>Vzniká jeho slavná kniha </a:t>
            </a:r>
            <a:r>
              <a:rPr lang="cs-CZ" b="1" u="sng" dirty="0" smtClean="0"/>
              <a:t>Čtyři důvody pro zrušení televize</a:t>
            </a:r>
            <a:endParaRPr lang="cs-CZ" dirty="0"/>
          </a:p>
        </p:txBody>
      </p:sp>
    </p:spTree>
    <p:extLst>
      <p:ext uri="{BB962C8B-B14F-4D97-AF65-F5344CB8AC3E}">
        <p14:creationId xmlns:p14="http://schemas.microsoft.com/office/powerpoint/2010/main" val="3009624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Čtyři důvody </a:t>
            </a:r>
            <a:br>
              <a:rPr lang="cs-CZ" dirty="0" smtClean="0"/>
            </a:br>
            <a:r>
              <a:rPr lang="cs-CZ" dirty="0" smtClean="0"/>
              <a:t>pro zrušení televize</a:t>
            </a:r>
            <a:endParaRPr lang="cs-CZ" dirty="0"/>
          </a:p>
        </p:txBody>
      </p:sp>
      <p:sp>
        <p:nvSpPr>
          <p:cNvPr id="3" name="Zástupný symbol pro obsah 2"/>
          <p:cNvSpPr>
            <a:spLocks noGrp="1"/>
          </p:cNvSpPr>
          <p:nvPr>
            <p:ph idx="1"/>
          </p:nvPr>
        </p:nvSpPr>
        <p:spPr/>
        <p:txBody>
          <a:bodyPr>
            <a:normAutofit fontScale="92500" lnSpcReduction="10000"/>
          </a:bodyPr>
          <a:lstStyle/>
          <a:p>
            <a:pPr lvl="0"/>
            <a:r>
              <a:rPr lang="cs-CZ" dirty="0" smtClean="0"/>
              <a:t>Televize sice může vypadat užitečně a zajímavě, zároveň ale formuje člověka do takového fyzického a mentálního stavu, ve kterém je snadné ho autokraticky kontrolovat.</a:t>
            </a:r>
            <a:endParaRPr lang="cs-CZ" dirty="0"/>
          </a:p>
          <a:p>
            <a:pPr lvl="0"/>
            <a:r>
              <a:rPr lang="cs-CZ" dirty="0" smtClean="0"/>
              <a:t>Současní kontroloři používají a rozšiřují používání televize tak, jak žádným jiným kontrolorům není dovoleno.</a:t>
            </a:r>
            <a:endParaRPr lang="cs-CZ" dirty="0"/>
          </a:p>
          <a:p>
            <a:pPr lvl="0"/>
            <a:r>
              <a:rPr lang="cs-CZ" dirty="0" smtClean="0"/>
              <a:t>Televize působí na jednotlivá lidská těla a na jednotlivé lidské mysli takovým způsobem, který se hodí záměrům těch, kdo kontrolují média.</a:t>
            </a:r>
            <a:endParaRPr lang="cs-CZ" dirty="0"/>
          </a:p>
          <a:p>
            <a:pPr lvl="0"/>
            <a:r>
              <a:rPr lang="cs-CZ" dirty="0" smtClean="0"/>
              <a:t>Televize postrádá jakýkoli demokratický potenciál. Samotná televizní technologie stanovuje meze toho, co přes ni může být vysíláno. Toto médium vybírá  svůj vlastní obsah z velice úzkého pole možností. Efektem je drastické omezení celého lidského vědomí.</a:t>
            </a:r>
            <a:endParaRPr lang="cs-CZ" dirty="0"/>
          </a:p>
          <a:p>
            <a:endParaRPr lang="cs-CZ" dirty="0"/>
          </a:p>
        </p:txBody>
      </p:sp>
    </p:spTree>
    <p:extLst>
      <p:ext uri="{BB962C8B-B14F-4D97-AF65-F5344CB8AC3E}">
        <p14:creationId xmlns:p14="http://schemas.microsoft.com/office/powerpoint/2010/main" val="122957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Zprostředkovaná zkušenost</a:t>
            </a:r>
            <a:endParaRPr lang="cs-CZ" dirty="0"/>
          </a:p>
        </p:txBody>
      </p:sp>
      <p:sp>
        <p:nvSpPr>
          <p:cNvPr id="3" name="Zástupný symbol pro obsah 2"/>
          <p:cNvSpPr>
            <a:spLocks noGrp="1"/>
          </p:cNvSpPr>
          <p:nvPr>
            <p:ph idx="1"/>
          </p:nvPr>
        </p:nvSpPr>
        <p:spPr/>
        <p:txBody>
          <a:bodyPr>
            <a:normAutofit fontScale="77500" lnSpcReduction="20000"/>
          </a:bodyPr>
          <a:lstStyle/>
          <a:p>
            <a:r>
              <a:rPr lang="cs-CZ" dirty="0"/>
              <a:t>Postupně se přesouváme do zcela umělého životního prostředí, čímž dochází k přerušení přímého kontaktu s touto planetou a naše znalosti o ní mizí. N</a:t>
            </a:r>
            <a:r>
              <a:rPr lang="cs-CZ" dirty="0" smtClean="0"/>
              <a:t>eumíme </a:t>
            </a:r>
            <a:r>
              <a:rPr lang="cs-CZ" dirty="0"/>
              <a:t>rozeznat pravdu od fikce. Nastaly vhodné podmínky pro to, aby nám kdokoli jako realitu vnutil cokoli. P</a:t>
            </a:r>
            <a:r>
              <a:rPr lang="cs-CZ" dirty="0" smtClean="0"/>
              <a:t>rávě přičiněním TV </a:t>
            </a:r>
            <a:r>
              <a:rPr lang="cs-CZ" dirty="0"/>
              <a:t>se narůstání tohoto problému nesmírně urychlilo</a:t>
            </a:r>
            <a:r>
              <a:rPr lang="cs-CZ" dirty="0" smtClean="0"/>
              <a:t>.</a:t>
            </a:r>
          </a:p>
          <a:p>
            <a:r>
              <a:rPr lang="cs-CZ" dirty="0"/>
              <a:t>Autokracie se nemusí projevit v osobě jednotlivce, dokonce za ní nemusí stát ani formulovaná ideologie nebo vědomé spiknutí. Může existovat jako součást vývoje samotné techniky. Technický pokrok může vytvořit sobě podřízenou společnost, jako by byl živoucí </a:t>
            </a:r>
            <a:r>
              <a:rPr lang="cs-CZ" dirty="0" smtClean="0"/>
              <a:t>bytostí.</a:t>
            </a:r>
          </a:p>
          <a:p>
            <a:r>
              <a:rPr lang="cs-CZ" dirty="0" err="1"/>
              <a:t>Manderovy</a:t>
            </a:r>
            <a:r>
              <a:rPr lang="cs-CZ" dirty="0"/>
              <a:t> podmínky pro </a:t>
            </a:r>
            <a:r>
              <a:rPr lang="cs-CZ" dirty="0" smtClean="0"/>
              <a:t>autokracii:</a:t>
            </a:r>
            <a:endParaRPr lang="cs-CZ" dirty="0"/>
          </a:p>
          <a:p>
            <a:pPr lvl="0"/>
            <a:r>
              <a:rPr lang="cs-CZ" dirty="0"/>
              <a:t>likvidace osobní zkušenosti</a:t>
            </a:r>
          </a:p>
          <a:p>
            <a:pPr lvl="0"/>
            <a:r>
              <a:rPr lang="cs-CZ" dirty="0"/>
              <a:t>likvidace možnosti srovnání (historie apod.), izolace jednotlivců, likvidace komunikace resp. její redukce na masovou zábavu</a:t>
            </a:r>
          </a:p>
          <a:p>
            <a:pPr lvl="0"/>
            <a:r>
              <a:rPr lang="cs-CZ" dirty="0"/>
              <a:t>zaměstnání lidského myšlení, využití drog, sexu a jiných úniků</a:t>
            </a:r>
          </a:p>
          <a:p>
            <a:pPr lvl="0"/>
            <a:r>
              <a:rPr lang="cs-CZ" dirty="0"/>
              <a:t>centralizace </a:t>
            </a:r>
            <a:r>
              <a:rPr lang="cs-CZ" dirty="0" smtClean="0"/>
              <a:t>informací</a:t>
            </a:r>
            <a:endParaRPr lang="cs-CZ" dirty="0"/>
          </a:p>
        </p:txBody>
      </p:sp>
    </p:spTree>
    <p:extLst>
      <p:ext uri="{BB962C8B-B14F-4D97-AF65-F5344CB8AC3E}">
        <p14:creationId xmlns:p14="http://schemas.microsoft.com/office/powerpoint/2010/main" val="126792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Kolonizace zkušenosti</a:t>
            </a:r>
            <a:endParaRPr lang="cs-CZ" dirty="0"/>
          </a:p>
        </p:txBody>
      </p:sp>
      <p:sp>
        <p:nvSpPr>
          <p:cNvPr id="3" name="Zástupný symbol pro obsah 2"/>
          <p:cNvSpPr>
            <a:spLocks noGrp="1"/>
          </p:cNvSpPr>
          <p:nvPr>
            <p:ph idx="1"/>
          </p:nvPr>
        </p:nvSpPr>
        <p:spPr/>
        <p:txBody>
          <a:bodyPr>
            <a:normAutofit lnSpcReduction="10000"/>
          </a:bodyPr>
          <a:lstStyle/>
          <a:p>
            <a:r>
              <a:rPr lang="cs-CZ" dirty="0"/>
              <a:t>K procesu přetváření přírodního v </a:t>
            </a:r>
            <a:r>
              <a:rPr lang="cs-CZ" dirty="0" smtClean="0"/>
              <a:t>umělé </a:t>
            </a:r>
            <a:r>
              <a:rPr lang="cs-CZ" dirty="0"/>
              <a:t>dochází nejen v krajině, ale i v lidských pocitech a </a:t>
            </a:r>
            <a:r>
              <a:rPr lang="cs-CZ" dirty="0" smtClean="0"/>
              <a:t>zkušenostech. Následkem </a:t>
            </a:r>
            <a:r>
              <a:rPr lang="cs-CZ" dirty="0"/>
              <a:t>toho je </a:t>
            </a:r>
            <a:r>
              <a:rPr lang="cs-CZ" dirty="0" smtClean="0"/>
              <a:t>člověk </a:t>
            </a:r>
            <a:r>
              <a:rPr lang="cs-CZ" dirty="0"/>
              <a:t>přeměněn do podoby, která vyhovuje potřebám komerčního využití</a:t>
            </a:r>
            <a:r>
              <a:rPr lang="cs-CZ" dirty="0" smtClean="0"/>
              <a:t>.</a:t>
            </a:r>
          </a:p>
          <a:p>
            <a:r>
              <a:rPr lang="cs-CZ" dirty="0"/>
              <a:t>Reklama existuje proto, aby dodávala, co lidé nepotřebují</a:t>
            </a:r>
            <a:r>
              <a:rPr lang="cs-CZ" dirty="0" smtClean="0"/>
              <a:t>. </a:t>
            </a:r>
            <a:r>
              <a:rPr lang="cs-CZ" dirty="0"/>
              <a:t>Anebo to, co </a:t>
            </a:r>
            <a:r>
              <a:rPr lang="cs-CZ" dirty="0" smtClean="0"/>
              <a:t>ztratili. Jedna </a:t>
            </a:r>
            <a:r>
              <a:rPr lang="cs-CZ" dirty="0"/>
              <a:t>z kategorií tržních možností je dnes už i „objevování sebe sama a svého vnitřního světa“, i toto má dnes tržní hodnotu (příručky, kursy</a:t>
            </a:r>
            <a:r>
              <a:rPr lang="cs-CZ" dirty="0" smtClean="0"/>
              <a:t>...). </a:t>
            </a:r>
            <a:r>
              <a:rPr lang="cs-CZ" dirty="0"/>
              <a:t>Dříve by nikoho nenapadlo oddělovat „vnitřní“ a „vnější“ zkušenost – až dnes tak silně převážila ta vnější, že se vnitřní stala vzácným zbožím</a:t>
            </a:r>
            <a:r>
              <a:rPr lang="cs-CZ" dirty="0" smtClean="0"/>
              <a:t>.</a:t>
            </a:r>
          </a:p>
          <a:p>
            <a:endParaRPr lang="cs-CZ" dirty="0"/>
          </a:p>
        </p:txBody>
      </p:sp>
    </p:spTree>
    <p:extLst>
      <p:ext uri="{BB962C8B-B14F-4D97-AF65-F5344CB8AC3E}">
        <p14:creationId xmlns:p14="http://schemas.microsoft.com/office/powerpoint/2010/main" val="3024341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Kolonizace zkušenosti II.</a:t>
            </a:r>
            <a:endParaRPr lang="cs-CZ" dirty="0"/>
          </a:p>
        </p:txBody>
      </p:sp>
      <p:sp>
        <p:nvSpPr>
          <p:cNvPr id="3" name="Zástupný symbol pro obsah 2"/>
          <p:cNvSpPr>
            <a:spLocks noGrp="1"/>
          </p:cNvSpPr>
          <p:nvPr>
            <p:ph idx="1"/>
          </p:nvPr>
        </p:nvSpPr>
        <p:spPr/>
        <p:txBody>
          <a:bodyPr>
            <a:normAutofit fontScale="77500" lnSpcReduction="20000"/>
          </a:bodyPr>
          <a:lstStyle/>
          <a:p>
            <a:r>
              <a:rPr lang="cs-CZ" dirty="0"/>
              <a:t>TV toto vše podporuje, je nejúčinnějším nástrojem reklamy (a tím i přeměny čehokoli na zboží) </a:t>
            </a:r>
            <a:r>
              <a:rPr lang="cs-CZ" dirty="0" smtClean="0"/>
              <a:t>neboť:</a:t>
            </a:r>
          </a:p>
          <a:p>
            <a:r>
              <a:rPr lang="cs-CZ" dirty="0" smtClean="0"/>
              <a:t>mění </a:t>
            </a:r>
            <a:r>
              <a:rPr lang="cs-CZ" dirty="0"/>
              <a:t>povahu umělého prostředí z pasivního (budovy, stroje atd.) na aktivní („vstupuje do lidí</a:t>
            </a:r>
            <a:r>
              <a:rPr lang="cs-CZ" dirty="0" smtClean="0"/>
              <a:t>“)</a:t>
            </a:r>
          </a:p>
          <a:p>
            <a:r>
              <a:rPr lang="cs-CZ" dirty="0" smtClean="0"/>
              <a:t>sjednocuje</a:t>
            </a:r>
            <a:r>
              <a:rPr lang="cs-CZ" dirty="0"/>
              <a:t>, unifikuje: můžeme ji sdílet téměř všichni, navíc ve stejnou </a:t>
            </a:r>
            <a:r>
              <a:rPr lang="cs-CZ" dirty="0" smtClean="0"/>
              <a:t>dobu</a:t>
            </a:r>
          </a:p>
          <a:p>
            <a:r>
              <a:rPr lang="cs-CZ" dirty="0" smtClean="0"/>
              <a:t>centralizuje moc; je-li </a:t>
            </a:r>
            <a:r>
              <a:rPr lang="cs-CZ" dirty="0"/>
              <a:t>různorodost prožitku zredukována na TV, vědomí všech </a:t>
            </a:r>
            <a:r>
              <a:rPr lang="cs-CZ" dirty="0" smtClean="0"/>
              <a:t>může </a:t>
            </a:r>
            <a:r>
              <a:rPr lang="cs-CZ" dirty="0"/>
              <a:t>kontrolovat </a:t>
            </a:r>
            <a:r>
              <a:rPr lang="cs-CZ" dirty="0" smtClean="0"/>
              <a:t>nepočetná </a:t>
            </a:r>
            <a:r>
              <a:rPr lang="cs-CZ" dirty="0"/>
              <a:t>hrstka </a:t>
            </a:r>
            <a:r>
              <a:rPr lang="cs-CZ" dirty="0" smtClean="0"/>
              <a:t>lidí</a:t>
            </a:r>
          </a:p>
          <a:p>
            <a:r>
              <a:rPr lang="cs-CZ" dirty="0" smtClean="0"/>
              <a:t>funguje </a:t>
            </a:r>
            <a:r>
              <a:rPr lang="cs-CZ" dirty="0"/>
              <a:t>jako droga, tiší úzkost z izolované a usměrněné </a:t>
            </a:r>
            <a:r>
              <a:rPr lang="cs-CZ" dirty="0" smtClean="0"/>
              <a:t>existence</a:t>
            </a:r>
          </a:p>
          <a:p>
            <a:r>
              <a:rPr lang="cs-CZ" dirty="0" smtClean="0"/>
              <a:t>je </a:t>
            </a:r>
            <a:r>
              <a:rPr lang="cs-CZ" dirty="0"/>
              <a:t>opakem prožitku, redukuje povědomí o jakémkoli jiném životním stylu kromě „zbožního“ a o reálném světě vůbec, propaguje lhostejnost a </a:t>
            </a:r>
            <a:r>
              <a:rPr lang="cs-CZ" dirty="0" smtClean="0"/>
              <a:t>nečinnost</a:t>
            </a:r>
          </a:p>
          <a:p>
            <a:r>
              <a:rPr lang="cs-CZ" dirty="0" smtClean="0"/>
              <a:t>obrazy </a:t>
            </a:r>
            <a:r>
              <a:rPr lang="cs-CZ" dirty="0"/>
              <a:t>se silně vtiskávají do paměti – mnohem účinněji než tištěné slovo nebo </a:t>
            </a:r>
            <a:r>
              <a:rPr lang="cs-CZ" dirty="0" smtClean="0"/>
              <a:t>rozhlas</a:t>
            </a:r>
          </a:p>
          <a:p>
            <a:r>
              <a:rPr lang="cs-CZ" dirty="0" smtClean="0"/>
              <a:t>podporuje </a:t>
            </a:r>
            <a:r>
              <a:rPr lang="cs-CZ" dirty="0"/>
              <a:t>izolaci jedinců od společnosti, lidí mezi sebou navzájem i od sebe </a:t>
            </a:r>
            <a:r>
              <a:rPr lang="cs-CZ" dirty="0" smtClean="0"/>
              <a:t>samých</a:t>
            </a:r>
            <a:endParaRPr lang="cs-CZ" dirty="0"/>
          </a:p>
          <a:p>
            <a:endParaRPr lang="cs-CZ" dirty="0"/>
          </a:p>
        </p:txBody>
      </p:sp>
    </p:spTree>
    <p:extLst>
      <p:ext uri="{BB962C8B-B14F-4D97-AF65-F5344CB8AC3E}">
        <p14:creationId xmlns:p14="http://schemas.microsoft.com/office/powerpoint/2010/main" val="1821268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Vliv televize na člověka</a:t>
            </a:r>
            <a:endParaRPr lang="cs-CZ" dirty="0"/>
          </a:p>
        </p:txBody>
      </p:sp>
      <p:sp>
        <p:nvSpPr>
          <p:cNvPr id="3" name="Zástupný symbol pro obsah 2"/>
          <p:cNvSpPr>
            <a:spLocks noGrp="1"/>
          </p:cNvSpPr>
          <p:nvPr>
            <p:ph idx="1"/>
          </p:nvPr>
        </p:nvSpPr>
        <p:spPr/>
        <p:txBody>
          <a:bodyPr>
            <a:normAutofit lnSpcReduction="10000"/>
          </a:bodyPr>
          <a:lstStyle/>
          <a:p>
            <a:pPr lvl="0"/>
            <a:r>
              <a:rPr lang="cs-CZ" dirty="0"/>
              <a:t>při sledování TV jsou oči upřeny dlouhodobě jedním směrem a do stále stejné </a:t>
            </a:r>
            <a:r>
              <a:rPr lang="cs-CZ" dirty="0" smtClean="0"/>
              <a:t>vzdálenosti, </a:t>
            </a:r>
            <a:r>
              <a:rPr lang="cs-CZ" dirty="0"/>
              <a:t>čímž </a:t>
            </a:r>
            <a:r>
              <a:rPr lang="cs-CZ" dirty="0" smtClean="0"/>
              <a:t>degenerují</a:t>
            </a:r>
          </a:p>
          <a:p>
            <a:r>
              <a:rPr lang="cs-CZ" dirty="0"/>
              <a:t>TV produkuje „smyslové škádlení“ – obrazy ponoukají k pohybu nebo jiné reakci, která ale musí být okamžitě potlačena, což se mnohokrát opakuje; pak dochází k tomu, že </a:t>
            </a:r>
            <a:r>
              <a:rPr lang="cs-CZ" dirty="0" smtClean="0"/>
              <a:t>uměle </a:t>
            </a:r>
            <a:r>
              <a:rPr lang="cs-CZ" dirty="0"/>
              <a:t>podrážděné smysly vyžadují </a:t>
            </a:r>
            <a:r>
              <a:rPr lang="cs-CZ" dirty="0" smtClean="0"/>
              <a:t>vybití  </a:t>
            </a:r>
            <a:r>
              <a:rPr lang="cs-CZ" dirty="0"/>
              <a:t>– např. hyperaktivita u </a:t>
            </a:r>
            <a:r>
              <a:rPr lang="cs-CZ" dirty="0" smtClean="0"/>
              <a:t>dětí</a:t>
            </a:r>
          </a:p>
          <a:p>
            <a:r>
              <a:rPr lang="cs-CZ" dirty="0"/>
              <a:t>evolučně nejsme vybaveni rozlišovat mezi přirozenými a umělými obrazy a představami, což vede k chaosu v mysli, v</a:t>
            </a:r>
            <a:r>
              <a:rPr lang="cs-CZ"/>
              <a:t> </a:t>
            </a:r>
            <a:r>
              <a:rPr lang="cs-CZ" smtClean="0"/>
              <a:t>paměti</a:t>
            </a:r>
            <a:endParaRPr lang="cs-CZ" dirty="0"/>
          </a:p>
          <a:p>
            <a:pPr lvl="0"/>
            <a:endParaRPr lang="cs-CZ" dirty="0"/>
          </a:p>
          <a:p>
            <a:endParaRPr lang="cs-CZ" dirty="0" smtClean="0"/>
          </a:p>
          <a:p>
            <a:endParaRPr lang="cs-CZ" dirty="0"/>
          </a:p>
        </p:txBody>
      </p:sp>
    </p:spTree>
    <p:extLst>
      <p:ext uri="{BB962C8B-B14F-4D97-AF65-F5344CB8AC3E}">
        <p14:creationId xmlns:p14="http://schemas.microsoft.com/office/powerpoint/2010/main" val="72357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646</TotalTime>
  <Words>651</Words>
  <Application>Microsoft Office PowerPoint</Application>
  <PresentationFormat>Předvádění na obrazovce (4:3)</PresentationFormat>
  <Paragraphs>93</Paragraphs>
  <Slides>13</Slides>
  <Notes>0</Notes>
  <HiddenSlides>0</HiddenSlides>
  <MMClips>0</MMClips>
  <ScaleCrop>false</ScaleCrop>
  <HeadingPairs>
    <vt:vector size="4" baseType="variant">
      <vt:variant>
        <vt:lpstr>Motiv</vt:lpstr>
      </vt:variant>
      <vt:variant>
        <vt:i4>1</vt:i4>
      </vt:variant>
      <vt:variant>
        <vt:lpstr>Nadpisy snímků</vt:lpstr>
      </vt:variant>
      <vt:variant>
        <vt:i4>13</vt:i4>
      </vt:variant>
    </vt:vector>
  </HeadingPairs>
  <TitlesOfParts>
    <vt:vector size="14" baseType="lpstr">
      <vt:lpstr>Exekutivní</vt:lpstr>
      <vt:lpstr>Prezentace aplikace PowerPoint</vt:lpstr>
      <vt:lpstr>Kritika  masové komunikace</vt:lpstr>
      <vt:lpstr>Kritikové televize</vt:lpstr>
      <vt:lpstr>Jerry Mander</vt:lpstr>
      <vt:lpstr>Čtyři důvody  pro zrušení televize</vt:lpstr>
      <vt:lpstr>Zprostředkovaná zkušenost</vt:lpstr>
      <vt:lpstr>Kolonizace zkušenosti</vt:lpstr>
      <vt:lpstr>Kolonizace zkušenosti II.</vt:lpstr>
      <vt:lpstr>Vliv televize na člověka</vt:lpstr>
      <vt:lpstr>Neil Postman</vt:lpstr>
      <vt:lpstr>Ubavit se k smrti</vt:lpstr>
      <vt:lpstr>Kriticky zhodnoťte argumenty kritiků televize.</vt:lpstr>
      <vt:lpstr>Prezentace aplikace PowerPoint</vt:lpstr>
    </vt:vector>
  </TitlesOfParts>
  <Company>GPdC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doma</dc:creator>
  <cp:lastModifiedBy>hchotovinska</cp:lastModifiedBy>
  <cp:revision>37</cp:revision>
  <dcterms:created xsi:type="dcterms:W3CDTF">2013-10-01T06:50:02Z</dcterms:created>
  <dcterms:modified xsi:type="dcterms:W3CDTF">2014-06-09T10:59:56Z</dcterms:modified>
</cp:coreProperties>
</file>