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lus.rozhlas.cz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rimal_Scream" TargetMode="External"/><Relationship Id="rId2" Type="http://schemas.openxmlformats.org/officeDocument/2006/relationships/hyperlink" Target="http://cs.wikipedia.org/w/index.php?title=Swastika_Eyes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ozhlas.cz/radiowave/porta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%C4%8CRo_D-dur" TargetMode="External"/><Relationship Id="rId3" Type="http://schemas.openxmlformats.org/officeDocument/2006/relationships/hyperlink" Target="http://cs.wikipedia.org/wiki/%C4%8CRo2_Praha" TargetMode="External"/><Relationship Id="rId7" Type="http://schemas.openxmlformats.org/officeDocument/2006/relationships/hyperlink" Target="http://cs.wikipedia.org/wiki/%C4%8CRo4_Radio_Wave" TargetMode="External"/><Relationship Id="rId12" Type="http://schemas.openxmlformats.org/officeDocument/2006/relationships/hyperlink" Target="http://cs.wikipedia.org/wiki/%C4%8CRo_Hradec_Kr%C3%A1lov%C3%A9" TargetMode="External"/><Relationship Id="rId2" Type="http://schemas.openxmlformats.org/officeDocument/2006/relationships/hyperlink" Target="http://cs.wikipedia.org/wiki/%C4%8CRo1_Radio%C5%BEurn%C3%A1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R%C3%A1dio_Junior" TargetMode="External"/><Relationship Id="rId11" Type="http://schemas.openxmlformats.org/officeDocument/2006/relationships/hyperlink" Target="http://cs.wikipedia.org/w/index.php?title=%C4%8CRo_%C4%8Cesk%C3%A9_Bud%C4%9Bjovice&amp;action=edit&amp;redlink=1" TargetMode="External"/><Relationship Id="rId5" Type="http://schemas.openxmlformats.org/officeDocument/2006/relationships/hyperlink" Target="http://cs.wikipedia.org/wiki/%C4%8CRo_Plus" TargetMode="External"/><Relationship Id="rId10" Type="http://schemas.openxmlformats.org/officeDocument/2006/relationships/hyperlink" Target="http://cs.wikipedia.org/w/index.php?title=%C4%8CRo_Brno&amp;action=edit&amp;redlink=1" TargetMode="External"/><Relationship Id="rId4" Type="http://schemas.openxmlformats.org/officeDocument/2006/relationships/hyperlink" Target="http://cs.wikipedia.org/wiki/%C4%8CRo3_Vltava" TargetMode="External"/><Relationship Id="rId9" Type="http://schemas.openxmlformats.org/officeDocument/2006/relationships/hyperlink" Target="http://cs.wikipedia.org/wiki/%C4%8CRo_Euro_Jazz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eronika_Sedl%C3%A1%C4%8Dkov%C3%A1" TargetMode="External"/><Relationship Id="rId2" Type="http://schemas.openxmlformats.org/officeDocument/2006/relationships/hyperlink" Target="http://cs.wikipedia.org/wiki/Lucie_V%C3%BDborn%C3%A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adiozurnal.cz/" TargetMode="External"/><Relationship Id="rId5" Type="http://schemas.openxmlformats.org/officeDocument/2006/relationships/hyperlink" Target="http://cs.wikipedia.org/wiki/Zelen%C3%A1_vlna_(po%C5%99ad)" TargetMode="External"/><Relationship Id="rId4" Type="http://schemas.openxmlformats.org/officeDocument/2006/relationships/hyperlink" Target="http://cs.wikipedia.org/wiki/Martin_Veselovsk%C3%B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eteor_(po%C5%99ad)" TargetMode="External"/><Relationship Id="rId2" Type="http://schemas.openxmlformats.org/officeDocument/2006/relationships/hyperlink" Target="http://cs.wikipedia.org/wiki/R%C3%A1dio_Juni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ozhlas.cz/prah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dob%C3%A1_v%C3%A1%C5%BEn%C3%A1_hudba" TargetMode="External"/><Relationship Id="rId2" Type="http://schemas.openxmlformats.org/officeDocument/2006/relationships/hyperlink" Target="http://cs.wikipedia.org/wiki/V%C3%A1%C5%BEn%C3%A1_hud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zhlas.cz/vltava" TargetMode="External"/><Relationship Id="rId5" Type="http://schemas.openxmlformats.org/officeDocument/2006/relationships/hyperlink" Target="http://cs.wikipedia.org/wiki/2008" TargetMode="External"/><Relationship Id="rId4" Type="http://schemas.openxmlformats.org/officeDocument/2006/relationships/hyperlink" Target="http://cs.wikipedia.org/wiki/Jaz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14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Rozhlas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jako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prostředek masové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komunikace</a:t>
            </a: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D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7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 programu Českého rozhlasu Plus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pondělí–pátek:</a:t>
            </a:r>
            <a:endParaRPr lang="cs-CZ" dirty="0" smtClean="0"/>
          </a:p>
          <a:p>
            <a:r>
              <a:rPr lang="cs-CZ" dirty="0" smtClean="0"/>
              <a:t>16:10 Leonardo (dobrodružství  s vědou a technikou, výročí dne)</a:t>
            </a:r>
          </a:p>
          <a:p>
            <a:r>
              <a:rPr lang="cs-CZ" dirty="0" smtClean="0"/>
              <a:t>18:10 Zaostřeno (analytická reportáž)</a:t>
            </a:r>
          </a:p>
          <a:p>
            <a:r>
              <a:rPr lang="cs-CZ" dirty="0" smtClean="0"/>
              <a:t>19:10 Radiofórum (posluchači a jejich téma)</a:t>
            </a:r>
          </a:p>
          <a:p>
            <a:r>
              <a:rPr lang="cs-CZ" dirty="0" smtClean="0"/>
              <a:t>19:40 Svět ve 20 minutách</a:t>
            </a:r>
          </a:p>
          <a:p>
            <a:r>
              <a:rPr lang="cs-CZ" dirty="0" smtClean="0"/>
              <a:t>20:10 Politická literatura (pondělí), Lidé pera (úterý), Kořeny (středa), Portréty (čtvrtek), Dobrá vůle (pátek)</a:t>
            </a:r>
          </a:p>
          <a:p>
            <a:r>
              <a:rPr lang="cs-CZ" dirty="0" smtClean="0"/>
              <a:t>21:10 Pro a proti (</a:t>
            </a:r>
            <a:r>
              <a:rPr lang="cs-CZ" dirty="0" err="1" smtClean="0"/>
              <a:t>HardTalk</a:t>
            </a:r>
            <a:r>
              <a:rPr lang="cs-CZ" dirty="0" smtClean="0"/>
              <a:t> - kontroverzní téma)</a:t>
            </a:r>
          </a:p>
          <a:p>
            <a:r>
              <a:rPr lang="cs-CZ" b="1" dirty="0" smtClean="0"/>
              <a:t>sobota:</a:t>
            </a:r>
            <a:endParaRPr lang="cs-CZ" dirty="0" smtClean="0"/>
          </a:p>
          <a:p>
            <a:r>
              <a:rPr lang="cs-CZ" dirty="0" smtClean="0"/>
              <a:t>17:10 Týden v kultuře</a:t>
            </a:r>
          </a:p>
          <a:p>
            <a:r>
              <a:rPr lang="cs-CZ" dirty="0" smtClean="0"/>
              <a:t>19:10 Ekofórum</a:t>
            </a:r>
          </a:p>
          <a:p>
            <a:r>
              <a:rPr lang="cs-CZ" dirty="0" smtClean="0"/>
              <a:t>21:10 Historie Plus</a:t>
            </a:r>
          </a:p>
          <a:p>
            <a:r>
              <a:rPr lang="cs-CZ" b="1" dirty="0" smtClean="0"/>
              <a:t>neděle:</a:t>
            </a:r>
            <a:endParaRPr lang="cs-CZ" dirty="0" smtClean="0"/>
          </a:p>
          <a:p>
            <a:r>
              <a:rPr lang="cs-CZ" dirty="0" smtClean="0"/>
              <a:t>17:10 Archiv Plus (komentované archivní ukázky k výročím týdne)</a:t>
            </a:r>
          </a:p>
          <a:p>
            <a:r>
              <a:rPr lang="cs-CZ" dirty="0" smtClean="0"/>
              <a:t>17:10 Týden ve světě</a:t>
            </a:r>
          </a:p>
          <a:p>
            <a:r>
              <a:rPr lang="cs-CZ" dirty="0" smtClean="0"/>
              <a:t>20:10 Příběhy 20. století</a:t>
            </a:r>
          </a:p>
          <a:p>
            <a:r>
              <a:rPr lang="cs-CZ" dirty="0" smtClean="0"/>
              <a:t>21:10 Knížky Plus</a:t>
            </a:r>
          </a:p>
          <a:p>
            <a:r>
              <a:rPr lang="cs-CZ" dirty="0" smtClean="0"/>
              <a:t>22:10 Student Plus </a:t>
            </a: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://plus.rozhlas.cz/</a:t>
            </a:r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Český rozhlas –</a:t>
            </a:r>
            <a:br>
              <a:rPr lang="cs-CZ" dirty="0" smtClean="0"/>
            </a:br>
            <a:r>
              <a:rPr lang="cs-CZ" dirty="0" err="1" smtClean="0"/>
              <a:t>Radio</a:t>
            </a:r>
            <a:r>
              <a:rPr lang="cs-CZ" dirty="0" smtClean="0"/>
              <a:t> </a:t>
            </a:r>
            <a:r>
              <a:rPr lang="cs-CZ" dirty="0" err="1" smtClean="0"/>
              <a:t>Wave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stanice zaměřená na současnou hudbu pro mladšího posluchače a publicistiku</a:t>
            </a:r>
          </a:p>
          <a:p>
            <a:r>
              <a:rPr lang="cs-CZ" dirty="0" smtClean="0"/>
              <a:t>vysílá alternativní hudbu, reportáže i specializované magazíny, večer převážně talk show a žánrové pořady např. o hip-hopu, hardcoru, </a:t>
            </a:r>
            <a:r>
              <a:rPr lang="cs-CZ" dirty="0" err="1" smtClean="0"/>
              <a:t>ska</a:t>
            </a:r>
            <a:r>
              <a:rPr lang="cs-CZ" dirty="0" smtClean="0"/>
              <a:t>, dubu, reggae, kytarové i taneční hudbě, </a:t>
            </a:r>
            <a:r>
              <a:rPr lang="cs-CZ" dirty="0" err="1" smtClean="0"/>
              <a:t>world</a:t>
            </a:r>
            <a:r>
              <a:rPr lang="cs-CZ" dirty="0" smtClean="0"/>
              <a:t> music a dalších stylech </a:t>
            </a:r>
          </a:p>
          <a:p>
            <a:r>
              <a:rPr lang="cs-CZ" dirty="0" smtClean="0"/>
              <a:t>každou neděli od 11 do 12 hodin rádio vysílá pořad Casablanca, jehož hosté hovoří o svých cestách a expedicích</a:t>
            </a:r>
          </a:p>
          <a:p>
            <a:r>
              <a:rPr lang="cs-CZ" dirty="0"/>
              <a:t>v</a:t>
            </a:r>
            <a:r>
              <a:rPr lang="cs-CZ" dirty="0" smtClean="0"/>
              <a:t> říjnu 2008 bylo </a:t>
            </a:r>
            <a:r>
              <a:rPr lang="cs-CZ" dirty="0" err="1" smtClean="0"/>
              <a:t>Radio</a:t>
            </a:r>
            <a:r>
              <a:rPr lang="cs-CZ" dirty="0" smtClean="0"/>
              <a:t> </a:t>
            </a:r>
            <a:r>
              <a:rPr lang="cs-CZ" dirty="0" err="1" smtClean="0"/>
              <a:t>Wave</a:t>
            </a:r>
            <a:r>
              <a:rPr lang="cs-CZ" dirty="0" smtClean="0"/>
              <a:t> obviněno Radou Českého rozhlasu z propagace fašismu na základě uvedení písně </a:t>
            </a:r>
            <a:r>
              <a:rPr lang="cs-CZ" dirty="0" err="1" smtClean="0">
                <a:hlinkClick r:id="rId2" tooltip="Swastika Eyes (stránka neexistuje)"/>
              </a:rPr>
              <a:t>Swastika</a:t>
            </a:r>
            <a:r>
              <a:rPr lang="cs-CZ" dirty="0" smtClean="0">
                <a:hlinkClick r:id="rId2" tooltip="Swastika Eyes (stránka neexistuje)"/>
              </a:rPr>
              <a:t> </a:t>
            </a:r>
            <a:r>
              <a:rPr lang="cs-CZ" dirty="0" err="1" smtClean="0">
                <a:hlinkClick r:id="rId2" tooltip="Swastika Eyes (stránka neexistuje)"/>
              </a:rPr>
              <a:t>Eyes</a:t>
            </a:r>
            <a:r>
              <a:rPr lang="cs-CZ" dirty="0" smtClean="0"/>
              <a:t> od skupiny </a:t>
            </a:r>
            <a:r>
              <a:rPr lang="cs-CZ" dirty="0" err="1" smtClean="0">
                <a:hlinkClick r:id="rId3" tooltip="Primal Scream"/>
              </a:rPr>
              <a:t>Primal</a:t>
            </a:r>
            <a:r>
              <a:rPr lang="cs-CZ" dirty="0" smtClean="0">
                <a:hlinkClick r:id="rId3" tooltip="Primal Scream"/>
              </a:rPr>
              <a:t> </a:t>
            </a:r>
            <a:r>
              <a:rPr lang="cs-CZ" dirty="0" err="1" smtClean="0">
                <a:hlinkClick r:id="rId3" tooltip="Primal Scream"/>
              </a:rPr>
              <a:t>Scream</a:t>
            </a:r>
            <a:r>
              <a:rPr lang="cs-CZ" dirty="0" smtClean="0"/>
              <a:t>; </a:t>
            </a:r>
            <a:r>
              <a:rPr lang="cs-CZ" dirty="0"/>
              <a:t>v</a:t>
            </a:r>
            <a:r>
              <a:rPr lang="cs-CZ" dirty="0" smtClean="0"/>
              <a:t>e skutečnosti text písně před fašismem varuje</a:t>
            </a:r>
            <a:r>
              <a:rPr lang="cs-CZ" dirty="0"/>
              <a:t>;</a:t>
            </a:r>
            <a:r>
              <a:rPr lang="cs-CZ" dirty="0" smtClean="0"/>
              <a:t> Rada </a:t>
            </a:r>
            <a:r>
              <a:rPr lang="cs-CZ" dirty="0" err="1" smtClean="0"/>
              <a:t>ČRo</a:t>
            </a:r>
            <a:r>
              <a:rPr lang="cs-CZ" dirty="0" smtClean="0"/>
              <a:t> si najala analytika Radka Vogla, který zhotovil vadný český překlad písně; programový ředitel </a:t>
            </a:r>
            <a:r>
              <a:rPr lang="cs-CZ" dirty="0" err="1" smtClean="0"/>
              <a:t>ČRo</a:t>
            </a:r>
            <a:r>
              <a:rPr lang="cs-CZ" dirty="0" smtClean="0"/>
              <a:t> Richard Medek poté prohlásil, že posluchači Radia </a:t>
            </a:r>
            <a:r>
              <a:rPr lang="cs-CZ" dirty="0" err="1" smtClean="0"/>
              <a:t>Wave</a:t>
            </a:r>
            <a:r>
              <a:rPr lang="cs-CZ" dirty="0" smtClean="0"/>
              <a:t> jsou menšinová skupina, která „není budoucností tohoto národa“; výrok se stal záhy proslulým a vyvolal protesty posluchačů rádia a příznivců nemainstreamové kultury vůbec </a:t>
            </a:r>
          </a:p>
          <a:p>
            <a:r>
              <a:rPr lang="cs-CZ" dirty="0" smtClean="0">
                <a:hlinkClick r:id="rId4"/>
              </a:rPr>
              <a:t>Portál </a:t>
            </a:r>
            <a:r>
              <a:rPr lang="cs-CZ" dirty="0" err="1">
                <a:hlinkClick r:id="rId4"/>
              </a:rPr>
              <a:t>ČRo</a:t>
            </a:r>
            <a:r>
              <a:rPr lang="cs-CZ" dirty="0">
                <a:hlinkClick r:id="rId4"/>
              </a:rPr>
              <a:t> </a:t>
            </a:r>
            <a:r>
              <a:rPr lang="cs-CZ" dirty="0" err="1">
                <a:hlinkClick r:id="rId4"/>
              </a:rPr>
              <a:t>Radio</a:t>
            </a:r>
            <a:r>
              <a:rPr lang="cs-CZ" dirty="0">
                <a:hlinkClick r:id="rId4"/>
              </a:rPr>
              <a:t> </a:t>
            </a:r>
            <a:r>
              <a:rPr lang="cs-CZ" dirty="0" err="1">
                <a:hlinkClick r:id="rId4"/>
              </a:rPr>
              <a:t>Wave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4111410"/>
          </a:xfrm>
        </p:spPr>
        <p:txBody>
          <a:bodyPr/>
          <a:lstStyle/>
          <a:p>
            <a:r>
              <a:rPr lang="cs-CZ" dirty="0" smtClean="0"/>
              <a:t>Český rozhlas je </a:t>
            </a:r>
            <a:br>
              <a:rPr lang="cs-CZ" dirty="0" smtClean="0"/>
            </a:br>
            <a:r>
              <a:rPr lang="cs-CZ" dirty="0" smtClean="0"/>
              <a:t>tzv. veřejnoprávní stanice. Uveďte, jaké znáte </a:t>
            </a:r>
            <a:br>
              <a:rPr lang="cs-CZ" dirty="0" smtClean="0"/>
            </a:br>
            <a:r>
              <a:rPr lang="cs-CZ" dirty="0" smtClean="0"/>
              <a:t>tzv. soukromé stanice. Které posloucháte a proč?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339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olný tvar 2"/>
          <p:cNvSpPr>
            <a:spLocks/>
          </p:cNvSpPr>
          <p:nvPr/>
        </p:nvSpPr>
        <p:spPr bwMode="auto">
          <a:xfrm>
            <a:off x="2913856" y="4672012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4" name="TextovéPole 3"/>
          <p:cNvSpPr txBox="1">
            <a:spLocks noChangeArrowheads="1"/>
          </p:cNvSpPr>
          <p:nvPr/>
        </p:nvSpPr>
        <p:spPr bwMode="auto">
          <a:xfrm>
            <a:off x="3107531" y="4912517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764381" y="1140619"/>
            <a:ext cx="443388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charset="0"/>
            </a:endParaRPr>
          </a:p>
        </p:txBody>
      </p:sp>
      <p:sp>
        <p:nvSpPr>
          <p:cNvPr id="6" name="TextovéPole 5"/>
          <p:cNvSpPr txBox="1">
            <a:spLocks noChangeArrowheads="1"/>
          </p:cNvSpPr>
          <p:nvPr/>
        </p:nvSpPr>
        <p:spPr bwMode="auto">
          <a:xfrm>
            <a:off x="907256" y="1716881"/>
            <a:ext cx="7472362" cy="245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latin typeface="Arial - 16"/>
              </a:rPr>
              <a:t>Pospíšil, J. </a:t>
            </a:r>
            <a:r>
              <a:rPr lang="cs-CZ" sz="1400" i="1" dirty="0">
                <a:latin typeface="Arial - 16"/>
              </a:rPr>
              <a:t>Mediální výchova</a:t>
            </a:r>
            <a:r>
              <a:rPr lang="cs-CZ" sz="1400" dirty="0">
                <a:latin typeface="Arial - 16"/>
              </a:rPr>
              <a:t>. První vydání. Kralice na Hané: </a:t>
            </a:r>
            <a:r>
              <a:rPr lang="cs-CZ" sz="1400" dirty="0" err="1">
                <a:latin typeface="Arial - 16"/>
              </a:rPr>
              <a:t>Computer</a:t>
            </a:r>
            <a:r>
              <a:rPr lang="cs-CZ" sz="1400" dirty="0">
                <a:latin typeface="Arial - 16"/>
              </a:rPr>
              <a:t> Media, 2009.</a:t>
            </a:r>
          </a:p>
          <a:p>
            <a:r>
              <a:rPr lang="cs-CZ" sz="1400" dirty="0">
                <a:latin typeface="Arial - 16"/>
              </a:rPr>
              <a:t>Kolektiv autorů. </a:t>
            </a:r>
            <a:r>
              <a:rPr lang="cs-CZ" sz="1400" i="1" dirty="0" err="1">
                <a:latin typeface="Arial - 16"/>
              </a:rPr>
              <a:t>Guinnessova</a:t>
            </a:r>
            <a:r>
              <a:rPr lang="cs-CZ" sz="1400" i="1" dirty="0">
                <a:latin typeface="Arial - 16"/>
              </a:rPr>
              <a:t> encyklopedie</a:t>
            </a:r>
            <a:r>
              <a:rPr lang="cs-CZ" sz="1400" dirty="0">
                <a:latin typeface="Arial - 16"/>
              </a:rPr>
              <a:t>. Bratislava: Mladé letá, 1992</a:t>
            </a:r>
            <a:r>
              <a:rPr lang="cs-CZ" sz="1400" dirty="0" smtClean="0">
                <a:latin typeface="Arial - 16"/>
              </a:rPr>
              <a:t>.</a:t>
            </a:r>
          </a:p>
          <a:p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 neznámý).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7. 10. 2013]. Dostupný na WWW: http://</a:t>
            </a:r>
            <a:r>
              <a:rPr lang="cs-CZ" sz="1400" dirty="0" smtClean="0">
                <a:latin typeface="Arial - 16"/>
              </a:rPr>
              <a:t>cs.wikipedia.org/wiki/Soubor:N.Tesla.JPG</a:t>
            </a:r>
          </a:p>
          <a:p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(autor: </a:t>
            </a:r>
            <a:r>
              <a:rPr lang="cs-CZ" sz="1400" dirty="0" err="1">
                <a:latin typeface="Arial - 16"/>
              </a:rPr>
              <a:t>Ludek</a:t>
            </a:r>
            <a:r>
              <a:rPr lang="cs-CZ" sz="1400" dirty="0">
                <a:latin typeface="Arial - 16"/>
              </a:rPr>
              <a:t>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7. 10. 2013]. Dostupný na WWW: http://</a:t>
            </a:r>
            <a:r>
              <a:rPr lang="cs-CZ" sz="1400" dirty="0" smtClean="0">
                <a:latin typeface="Arial - 16"/>
              </a:rPr>
              <a:t>cs.wikipedia.org/wiki/Soubor:Cesky_rozhlas_Vinohradska.jpg</a:t>
            </a:r>
          </a:p>
          <a:p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(autor: </a:t>
            </a:r>
            <a:r>
              <a:rPr lang="cs-CZ" sz="1400" dirty="0" err="1">
                <a:latin typeface="Arial - 16"/>
              </a:rPr>
              <a:t>Feťour</a:t>
            </a:r>
            <a:r>
              <a:rPr lang="cs-CZ" sz="1400" dirty="0">
                <a:latin typeface="Arial - 16"/>
              </a:rPr>
              <a:t>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7. 10. 2013]. Dostupný na WWW: http://cs.wikipedia.org/wiki/Soubor:Kbely_-_vys%C3%ADla%C4%8D_Radio_Praha_04.JPG</a:t>
            </a:r>
          </a:p>
        </p:txBody>
      </p:sp>
    </p:spTree>
    <p:extLst>
      <p:ext uri="{BB962C8B-B14F-4D97-AF65-F5344CB8AC3E}">
        <p14:creationId xmlns:p14="http://schemas.microsoft.com/office/powerpoint/2010/main" val="24162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00200"/>
          </a:xfrm>
        </p:spPr>
        <p:txBody>
          <a:bodyPr/>
          <a:lstStyle/>
          <a:p>
            <a:r>
              <a:rPr lang="cs-CZ" dirty="0" smtClean="0"/>
              <a:t>Rozhlas jako prostředek masové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rozhlasové technologie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1893 – Nikola Tesla předvádí první veřejnou demonstraci rádia a rádiového spojení</a:t>
            </a:r>
          </a:p>
          <a:p>
            <a:r>
              <a:rPr lang="cs-CZ" dirty="0" smtClean="0"/>
              <a:t>1894 – </a:t>
            </a:r>
            <a:r>
              <a:rPr lang="cs-CZ" dirty="0" err="1" smtClean="0"/>
              <a:t>Guglielmo</a:t>
            </a:r>
            <a:r>
              <a:rPr lang="cs-CZ" dirty="0" smtClean="0"/>
              <a:t> </a:t>
            </a:r>
            <a:r>
              <a:rPr lang="cs-CZ" dirty="0" err="1" smtClean="0"/>
              <a:t>Marconi</a:t>
            </a:r>
            <a:r>
              <a:rPr lang="cs-CZ" dirty="0" smtClean="0"/>
              <a:t> sestrojil rádiový přístroj a v podkroví domu rodičů poblíž </a:t>
            </a:r>
            <a:r>
              <a:rPr lang="cs-CZ" dirty="0" err="1" smtClean="0"/>
              <a:t>Bologne</a:t>
            </a:r>
            <a:r>
              <a:rPr lang="cs-CZ" dirty="0" smtClean="0"/>
              <a:t> dokázal vysláním rádiového signálu rozezvučet zvonek na druhém konci místnosti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12" y="1988840"/>
            <a:ext cx="2931079" cy="283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7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rozhlasového vysílání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1910 – první rozhlasový přenos z Metropolitní opery v New Yorku</a:t>
            </a:r>
          </a:p>
          <a:p>
            <a:r>
              <a:rPr lang="cs-CZ" dirty="0" smtClean="0"/>
              <a:t>1910 – v Pittsburghu spuštěno první pravidelné rozhlasové vysílání </a:t>
            </a:r>
          </a:p>
          <a:p>
            <a:r>
              <a:rPr lang="cs-CZ" dirty="0" smtClean="0"/>
              <a:t>1922 – zahájeno pravidelné vysílání britské BBC, první </a:t>
            </a:r>
            <a:r>
              <a:rPr lang="cs-CZ" smtClean="0"/>
              <a:t>veřejné rozhlasové stanice</a:t>
            </a:r>
            <a:endParaRPr lang="cs-CZ" dirty="0" smtClean="0"/>
          </a:p>
          <a:p>
            <a:r>
              <a:rPr lang="cs-CZ" dirty="0" smtClean="0"/>
              <a:t>1923 – první vysílání českého rozhlasu </a:t>
            </a:r>
            <a:r>
              <a:rPr lang="cs-CZ" dirty="0" err="1" smtClean="0"/>
              <a:t>Radiojournal</a:t>
            </a:r>
            <a:endParaRPr lang="cs-CZ" dirty="0" smtClean="0"/>
          </a:p>
          <a:p>
            <a:r>
              <a:rPr lang="cs-CZ" dirty="0" smtClean="0"/>
              <a:t>1926 – začíná pravidelné vysílání českého rozhlasu, 3. října 1926 český </a:t>
            </a:r>
            <a:r>
              <a:rPr lang="cs-CZ" dirty="0"/>
              <a:t>rozhlas </a:t>
            </a:r>
            <a:r>
              <a:rPr lang="cs-CZ" dirty="0" smtClean="0"/>
              <a:t>odvysílal </a:t>
            </a:r>
            <a:r>
              <a:rPr lang="cs-CZ" dirty="0"/>
              <a:t>první fotbalovou reportáž v </a:t>
            </a:r>
            <a:r>
              <a:rPr lang="cs-CZ" dirty="0" smtClean="0"/>
              <a:t>Evropě </a:t>
            </a:r>
            <a:r>
              <a:rPr lang="cs-CZ" dirty="0"/>
              <a:t>(fotbalové utkání </a:t>
            </a:r>
            <a:r>
              <a:rPr lang="cs-CZ" dirty="0" smtClean="0"/>
              <a:t>Slavie a </a:t>
            </a:r>
            <a:r>
              <a:rPr lang="cs-CZ" dirty="0" err="1" smtClean="0"/>
              <a:t>Hungarie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97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Český rozhlas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cs-CZ" dirty="0" smtClean="0"/>
          </a:p>
          <a:p>
            <a:r>
              <a:rPr lang="cs-CZ" dirty="0" smtClean="0"/>
              <a:t>Československý rozhlas (tehdy </a:t>
            </a:r>
            <a:r>
              <a:rPr lang="cs-CZ" dirty="0" err="1" smtClean="0"/>
              <a:t>Radiojournal</a:t>
            </a:r>
            <a:r>
              <a:rPr lang="cs-CZ" dirty="0" smtClean="0"/>
              <a:t>) začal pravidelně vysílat 18. května 1923 ve 20.15 hod. ze stanu u letiště v </a:t>
            </a:r>
            <a:r>
              <a:rPr lang="cs-CZ" dirty="0" err="1" smtClean="0"/>
              <a:t>Kbelích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dnes Český rozhlas sídlí ve Vinohradské ulici v </a:t>
            </a:r>
            <a:r>
              <a:rPr lang="cs-CZ" dirty="0" err="1" smtClean="0"/>
              <a:t>čp</a:t>
            </a:r>
            <a:r>
              <a:rPr lang="cs-CZ" dirty="0" smtClean="0"/>
              <a:t>. 12</a:t>
            </a:r>
          </a:p>
          <a:p>
            <a:endParaRPr lang="cs-CZ" dirty="0" smtClean="0"/>
          </a:p>
          <a:p>
            <a:r>
              <a:rPr lang="cs-CZ" dirty="0" smtClean="0"/>
              <a:t>budova Československého respektive Českého rozhlasu hrála významnou úlohu v moderních dějinách; byly o ni svedeny těžké boje zejména při tzv. Pražském povstání v květnu 1945 a také v prvních dnech okupace Československa vojsky Varšavské smlouvy v srpnu 1968</a:t>
            </a:r>
          </a:p>
          <a:p>
            <a:endParaRPr lang="cs-CZ" dirty="0" smtClean="0"/>
          </a:p>
          <a:p>
            <a:endParaRPr lang="cs-CZ" dirty="0" smtClean="0"/>
          </a:p>
        </p:txBody>
      </p:sp>
      <p:pic>
        <p:nvPicPr>
          <p:cNvPr id="5" name="Zástupný symbol pro obsah 4" descr="220px-Kbely_-_vysílač_Radio_Praha_0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989166"/>
            <a:ext cx="2577976" cy="1722557"/>
          </a:xfrm>
        </p:spPr>
      </p:pic>
      <p:pic>
        <p:nvPicPr>
          <p:cNvPr id="1026" name="Picture 2" descr="E:\220px-Cesky_rozhlas_Vinohrads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149080"/>
            <a:ext cx="2503380" cy="1821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21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Stanice Českého rozhlasu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cs-CZ" b="1" dirty="0" smtClean="0"/>
          </a:p>
          <a:p>
            <a:r>
              <a:rPr lang="cs-CZ" b="1" dirty="0" smtClean="0"/>
              <a:t>celoplošné analogové stanice</a:t>
            </a:r>
          </a:p>
          <a:p>
            <a:r>
              <a:rPr lang="cs-CZ" dirty="0" smtClean="0">
                <a:hlinkClick r:id="rId2" tooltip="ČRo1 Radiožurnál"/>
              </a:rPr>
              <a:t>Radiožurnál</a:t>
            </a:r>
            <a:r>
              <a:rPr lang="cs-CZ" dirty="0" smtClean="0"/>
              <a:t> – „moderní informační rádio“</a:t>
            </a:r>
          </a:p>
          <a:p>
            <a:r>
              <a:rPr lang="cs-CZ" dirty="0" smtClean="0">
                <a:hlinkClick r:id="rId3" tooltip="ČRo2 Praha"/>
              </a:rPr>
              <a:t>Dvojka</a:t>
            </a:r>
            <a:r>
              <a:rPr lang="cs-CZ" dirty="0" smtClean="0"/>
              <a:t> – generační rozhlasová stanice</a:t>
            </a:r>
          </a:p>
          <a:p>
            <a:r>
              <a:rPr lang="cs-CZ" dirty="0" smtClean="0">
                <a:hlinkClick r:id="rId4" tooltip="ČRo3 Vltava"/>
              </a:rPr>
              <a:t>Vltava</a:t>
            </a:r>
            <a:r>
              <a:rPr lang="cs-CZ" dirty="0" smtClean="0"/>
              <a:t> – stanice zaměřená na kulturu</a:t>
            </a:r>
          </a:p>
          <a:p>
            <a:r>
              <a:rPr lang="cs-CZ" dirty="0" smtClean="0">
                <a:hlinkClick r:id="rId5" tooltip="ČRo Plus"/>
              </a:rPr>
              <a:t>Plus</a:t>
            </a:r>
            <a:r>
              <a:rPr lang="cs-CZ" dirty="0" smtClean="0"/>
              <a:t> – stanice mluveného slova</a:t>
            </a:r>
          </a:p>
          <a:p>
            <a:pPr>
              <a:buNone/>
            </a:pPr>
            <a:endParaRPr lang="cs-CZ" dirty="0" smtClean="0"/>
          </a:p>
          <a:p>
            <a:r>
              <a:rPr lang="cs-CZ" b="1" dirty="0" smtClean="0"/>
              <a:t>stanice vysílající digitálně a přes internet</a:t>
            </a:r>
          </a:p>
          <a:p>
            <a:r>
              <a:rPr lang="cs-CZ" dirty="0" smtClean="0">
                <a:hlinkClick r:id="rId6" tooltip="Rádio Junior"/>
              </a:rPr>
              <a:t>Rádio Junior</a:t>
            </a:r>
            <a:r>
              <a:rPr lang="cs-CZ" dirty="0" smtClean="0"/>
              <a:t> - rádio pro dětské posluchače</a:t>
            </a:r>
          </a:p>
          <a:p>
            <a:r>
              <a:rPr lang="cs-CZ" dirty="0" err="1" smtClean="0">
                <a:hlinkClick r:id="rId7" tooltip="ČRo4 Radio Wave"/>
              </a:rPr>
              <a:t>ČRo</a:t>
            </a:r>
            <a:r>
              <a:rPr lang="cs-CZ" dirty="0" smtClean="0">
                <a:hlinkClick r:id="rId7" tooltip="ČRo4 Radio Wave"/>
              </a:rPr>
              <a:t> </a:t>
            </a:r>
            <a:r>
              <a:rPr lang="cs-CZ" dirty="0" err="1" smtClean="0">
                <a:hlinkClick r:id="rId7" tooltip="ČRo4 Radio Wave"/>
              </a:rPr>
              <a:t>Radio</a:t>
            </a:r>
            <a:r>
              <a:rPr lang="cs-CZ" dirty="0" smtClean="0">
                <a:hlinkClick r:id="rId7" tooltip="ČRo4 Radio Wave"/>
              </a:rPr>
              <a:t> </a:t>
            </a:r>
            <a:r>
              <a:rPr lang="cs-CZ" dirty="0" err="1" smtClean="0">
                <a:hlinkClick r:id="rId7" tooltip="ČRo4 Radio Wave"/>
              </a:rPr>
              <a:t>Wave</a:t>
            </a:r>
            <a:r>
              <a:rPr lang="cs-CZ" dirty="0" smtClean="0"/>
              <a:t> – stanice pro mladé s alternativní hudbou</a:t>
            </a:r>
          </a:p>
          <a:p>
            <a:r>
              <a:rPr lang="cs-CZ" dirty="0" err="1" smtClean="0">
                <a:hlinkClick r:id="rId8" tooltip="ČRo D-dur"/>
              </a:rPr>
              <a:t>ČRo</a:t>
            </a:r>
            <a:r>
              <a:rPr lang="cs-CZ" dirty="0" smtClean="0">
                <a:hlinkClick r:id="rId8" tooltip="ČRo D-dur"/>
              </a:rPr>
              <a:t> D-dur</a:t>
            </a:r>
            <a:r>
              <a:rPr lang="cs-CZ" dirty="0" smtClean="0"/>
              <a:t> – vysílá nepřetržitě vážnou hudbu</a:t>
            </a:r>
          </a:p>
          <a:p>
            <a:r>
              <a:rPr lang="cs-CZ" dirty="0" err="1" smtClean="0">
                <a:hlinkClick r:id="rId9" tooltip="ČRo Euro Jazz"/>
              </a:rPr>
              <a:t>ČRo</a:t>
            </a:r>
            <a:r>
              <a:rPr lang="cs-CZ" dirty="0" smtClean="0">
                <a:hlinkClick r:id="rId9" tooltip="ČRo Euro Jazz"/>
              </a:rPr>
              <a:t> Jazz</a:t>
            </a:r>
            <a:r>
              <a:rPr lang="cs-CZ" dirty="0" smtClean="0"/>
              <a:t> – jazzové rádio s akcentem na evropskou tvorbu</a:t>
            </a:r>
          </a:p>
          <a:p>
            <a:pPr>
              <a:buNone/>
            </a:pPr>
            <a:endParaRPr lang="cs-CZ" dirty="0" smtClean="0"/>
          </a:p>
          <a:p>
            <a:r>
              <a:rPr lang="cs-CZ" b="1" dirty="0" smtClean="0"/>
              <a:t>ostatní stanice vysílající analogově</a:t>
            </a:r>
          </a:p>
          <a:p>
            <a:r>
              <a:rPr lang="cs-CZ" dirty="0" smtClean="0"/>
              <a:t>studia zajišťující regionální vysílání Českého rozhlasu, např. </a:t>
            </a:r>
            <a:r>
              <a:rPr lang="cs-CZ" dirty="0" err="1" smtClean="0">
                <a:hlinkClick r:id="rId10" tooltip="ČRo Brno (stránka neexistuje)"/>
              </a:rPr>
              <a:t>ČRo</a:t>
            </a:r>
            <a:r>
              <a:rPr lang="cs-CZ" dirty="0" smtClean="0">
                <a:hlinkClick r:id="rId10" tooltip="ČRo Brno (stránka neexistuje)"/>
              </a:rPr>
              <a:t> Brno</a:t>
            </a:r>
            <a:r>
              <a:rPr lang="cs-CZ" dirty="0" smtClean="0"/>
              <a:t>,  </a:t>
            </a:r>
            <a:r>
              <a:rPr lang="cs-CZ" dirty="0" err="1" smtClean="0">
                <a:hlinkClick r:id="rId11" tooltip="ČRo České Budějovice (stránka neexistuje)"/>
              </a:rPr>
              <a:t>ČRo</a:t>
            </a:r>
            <a:r>
              <a:rPr lang="cs-CZ" dirty="0" smtClean="0">
                <a:hlinkClick r:id="rId11" tooltip="ČRo České Budějovice (stránka neexistuje)"/>
              </a:rPr>
              <a:t> České Budějovice</a:t>
            </a:r>
            <a:r>
              <a:rPr lang="cs-CZ" dirty="0" smtClean="0"/>
              <a:t>, </a:t>
            </a:r>
            <a:r>
              <a:rPr lang="cs-CZ" dirty="0" err="1" smtClean="0">
                <a:hlinkClick r:id="rId12" tooltip="ČRo Hradec Králové"/>
              </a:rPr>
              <a:t>ČRo</a:t>
            </a:r>
            <a:r>
              <a:rPr lang="cs-CZ" dirty="0" smtClean="0">
                <a:hlinkClick r:id="rId12" tooltip="ČRo Hradec Králové"/>
              </a:rPr>
              <a:t> Hradec Králové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 programu Radiožurnálu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Všední dny</a:t>
            </a:r>
            <a:endParaRPr lang="cs-CZ" dirty="0" smtClean="0"/>
          </a:p>
          <a:p>
            <a:r>
              <a:rPr lang="cs-CZ" dirty="0" smtClean="0"/>
              <a:t>00:30 </a:t>
            </a:r>
            <a:r>
              <a:rPr lang="cs-CZ" i="1" dirty="0" smtClean="0"/>
              <a:t>Noční Radiožurnál</a:t>
            </a:r>
            <a:endParaRPr lang="cs-CZ" dirty="0" smtClean="0"/>
          </a:p>
          <a:p>
            <a:r>
              <a:rPr lang="cs-CZ" dirty="0" smtClean="0"/>
              <a:t>09:00 </a:t>
            </a:r>
            <a:r>
              <a:rPr lang="cs-CZ" i="1" dirty="0" smtClean="0"/>
              <a:t>Dopolední Radiožurnál</a:t>
            </a:r>
            <a:r>
              <a:rPr lang="cs-CZ" dirty="0" smtClean="0"/>
              <a:t>, který moderuje zpravidla </a:t>
            </a:r>
            <a:r>
              <a:rPr lang="cs-CZ" dirty="0" smtClean="0">
                <a:hlinkClick r:id="rId2" tooltip="Lucie Výborná"/>
              </a:rPr>
              <a:t>Lucie Výborná</a:t>
            </a:r>
            <a:r>
              <a:rPr lang="cs-CZ" dirty="0" smtClean="0"/>
              <a:t> (součástí tohoto bloku je </a:t>
            </a:r>
            <a:r>
              <a:rPr lang="cs-CZ" i="1" dirty="0" smtClean="0"/>
              <a:t>Host Radiožurnálu</a:t>
            </a:r>
            <a:r>
              <a:rPr lang="cs-CZ" dirty="0" smtClean="0"/>
              <a:t>, který začíná v 10 hodin)</a:t>
            </a:r>
          </a:p>
          <a:p>
            <a:r>
              <a:rPr lang="cs-CZ" dirty="0" smtClean="0"/>
              <a:t>12:00, 18:00 </a:t>
            </a:r>
            <a:r>
              <a:rPr lang="cs-CZ" i="1" dirty="0" smtClean="0"/>
              <a:t>Hlavní zprávy</a:t>
            </a:r>
            <a:r>
              <a:rPr lang="cs-CZ" dirty="0" smtClean="0"/>
              <a:t> - desetiminutové zprávy a dvacetiminutová publicistika</a:t>
            </a:r>
          </a:p>
          <a:p>
            <a:r>
              <a:rPr lang="cs-CZ" dirty="0" smtClean="0"/>
              <a:t>17:00 </a:t>
            </a:r>
            <a:r>
              <a:rPr lang="cs-CZ" i="1" dirty="0" smtClean="0"/>
              <a:t>Dvacet minut Radiožurnálu</a:t>
            </a:r>
            <a:r>
              <a:rPr lang="cs-CZ" dirty="0" smtClean="0"/>
              <a:t> - hosty zpovídají </a:t>
            </a:r>
            <a:r>
              <a:rPr lang="cs-CZ" dirty="0" smtClean="0">
                <a:hlinkClick r:id="rId3" tooltip="Veronika Sedláčková"/>
              </a:rPr>
              <a:t>Veronika Sedláčková</a:t>
            </a:r>
            <a:r>
              <a:rPr lang="cs-CZ" dirty="0" smtClean="0"/>
              <a:t> nebo </a:t>
            </a:r>
            <a:r>
              <a:rPr lang="cs-CZ" dirty="0" smtClean="0">
                <a:hlinkClick r:id="rId4" tooltip="Martin Veselovský"/>
              </a:rPr>
              <a:t>Martin Veselovský</a:t>
            </a:r>
            <a:endParaRPr lang="cs-CZ" dirty="0" smtClean="0"/>
          </a:p>
          <a:p>
            <a:r>
              <a:rPr lang="cs-CZ" b="1" dirty="0" smtClean="0"/>
              <a:t>Sobota</a:t>
            </a:r>
            <a:endParaRPr lang="cs-CZ" dirty="0" smtClean="0"/>
          </a:p>
          <a:p>
            <a:r>
              <a:rPr lang="cs-CZ" dirty="0" smtClean="0"/>
              <a:t>09:00 </a:t>
            </a:r>
            <a:r>
              <a:rPr lang="cs-CZ" i="1" dirty="0" smtClean="0"/>
              <a:t>Křesťanský týdeník</a:t>
            </a:r>
            <a:endParaRPr lang="cs-CZ" dirty="0" smtClean="0"/>
          </a:p>
          <a:p>
            <a:r>
              <a:rPr lang="cs-CZ" dirty="0" smtClean="0"/>
              <a:t>18:10 </a:t>
            </a:r>
            <a:r>
              <a:rPr lang="cs-CZ" i="1" dirty="0" err="1" smtClean="0"/>
              <a:t>Sportžurnál</a:t>
            </a:r>
            <a:endParaRPr lang="cs-CZ" dirty="0" smtClean="0"/>
          </a:p>
          <a:p>
            <a:r>
              <a:rPr lang="cs-CZ" dirty="0" smtClean="0"/>
              <a:t>20:00 </a:t>
            </a:r>
            <a:r>
              <a:rPr lang="cs-CZ" i="1" dirty="0" smtClean="0"/>
              <a:t>O Roma </a:t>
            </a:r>
            <a:r>
              <a:rPr lang="cs-CZ" i="1" dirty="0" err="1" smtClean="0"/>
              <a:t>vakeren</a:t>
            </a:r>
            <a:r>
              <a:rPr lang="cs-CZ" dirty="0" smtClean="0"/>
              <a:t> - vysílání pro Romy</a:t>
            </a:r>
          </a:p>
          <a:p>
            <a:r>
              <a:rPr lang="cs-CZ" dirty="0" smtClean="0"/>
              <a:t>21:00 </a:t>
            </a:r>
            <a:r>
              <a:rPr lang="cs-CZ" i="1" dirty="0" smtClean="0"/>
              <a:t>Příběhy 20. století</a:t>
            </a:r>
            <a:r>
              <a:rPr lang="cs-CZ" dirty="0" smtClean="0"/>
              <a:t> - dokumentární seriál</a:t>
            </a:r>
          </a:p>
          <a:p>
            <a:r>
              <a:rPr lang="cs-CZ" dirty="0" smtClean="0"/>
              <a:t>22:00 </a:t>
            </a:r>
            <a:r>
              <a:rPr lang="cs-CZ" i="1" dirty="0" smtClean="0"/>
              <a:t>Doteky víry</a:t>
            </a:r>
            <a:r>
              <a:rPr lang="cs-CZ" dirty="0" smtClean="0"/>
              <a:t> - náboženské vysílání</a:t>
            </a:r>
          </a:p>
          <a:p>
            <a:r>
              <a:rPr lang="cs-CZ" b="1" dirty="0" smtClean="0"/>
              <a:t>Neděle</a:t>
            </a:r>
            <a:endParaRPr lang="cs-CZ" dirty="0" smtClean="0"/>
          </a:p>
          <a:p>
            <a:r>
              <a:rPr lang="cs-CZ" dirty="0" smtClean="0"/>
              <a:t>09:00 </a:t>
            </a:r>
            <a:r>
              <a:rPr lang="cs-CZ" i="1" dirty="0" smtClean="0"/>
              <a:t>Zápisník zahraničních zpravodajů</a:t>
            </a:r>
          </a:p>
          <a:p>
            <a:r>
              <a:rPr lang="cs-CZ" dirty="0" smtClean="0"/>
              <a:t>20:00 </a:t>
            </a:r>
            <a:r>
              <a:rPr lang="cs-CZ" i="1" dirty="0" err="1" smtClean="0"/>
              <a:t>Stretnutie</a:t>
            </a:r>
            <a:r>
              <a:rPr lang="cs-CZ" dirty="0" smtClean="0"/>
              <a:t> - vysílání pro Slováky</a:t>
            </a:r>
          </a:p>
          <a:p>
            <a:endParaRPr lang="cs-CZ" dirty="0" smtClean="0"/>
          </a:p>
          <a:p>
            <a:r>
              <a:rPr lang="cs-CZ" dirty="0" smtClean="0"/>
              <a:t>každou </a:t>
            </a:r>
            <a:r>
              <a:rPr lang="cs-CZ" dirty="0"/>
              <a:t>půlhodinu stanice vysílá zprávy a dopravní zpravodajství </a:t>
            </a:r>
            <a:r>
              <a:rPr lang="cs-CZ" dirty="0">
                <a:hlinkClick r:id="rId5" tooltip="Zelená vlna (pořad)"/>
              </a:rPr>
              <a:t>Zelenou </a:t>
            </a:r>
            <a:r>
              <a:rPr lang="cs-CZ" dirty="0" smtClean="0">
                <a:hlinkClick r:id="rId5" tooltip="Zelená vlna (pořad)"/>
              </a:rPr>
              <a:t>vlnu</a:t>
            </a:r>
            <a:endParaRPr lang="cs-CZ" dirty="0" smtClean="0"/>
          </a:p>
          <a:p>
            <a:r>
              <a:rPr lang="cs-CZ" dirty="0">
                <a:hlinkClick r:id="rId6"/>
              </a:rPr>
              <a:t>http://www.radiozurnal.cz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Český rozhlas Dvojka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stanice vysílá 24 hodin denně</a:t>
            </a:r>
          </a:p>
          <a:p>
            <a:r>
              <a:rPr lang="cs-CZ" dirty="0"/>
              <a:t>n</a:t>
            </a:r>
            <a:r>
              <a:rPr lang="cs-CZ" dirty="0" smtClean="0"/>
              <a:t>ení úzce zaměřena, ale vysílá prakticky všechny typy pořadů - zábavné, historické, hudební, pořady o vědě, četby na pokračování a rozhlasové hry</a:t>
            </a:r>
          </a:p>
          <a:p>
            <a:r>
              <a:rPr lang="cs-CZ" dirty="0"/>
              <a:t>j</a:t>
            </a:r>
            <a:r>
              <a:rPr lang="cs-CZ" dirty="0" smtClean="0"/>
              <a:t>ako jediná celoplošná analogová stanice vysílá pravidelné pořady pro děti: Klub </a:t>
            </a:r>
            <a:r>
              <a:rPr lang="cs-CZ" dirty="0" smtClean="0">
                <a:hlinkClick r:id="rId2" tooltip="Rádio Junior"/>
              </a:rPr>
              <a:t>Rádia Junior</a:t>
            </a:r>
            <a:r>
              <a:rPr lang="cs-CZ" dirty="0" smtClean="0"/>
              <a:t> a v jeho rámci tradiční pohádku na dobrou noc od skřítka</a:t>
            </a:r>
            <a:r>
              <a:rPr lang="cs-CZ" b="1" dirty="0" smtClean="0"/>
              <a:t> </a:t>
            </a:r>
            <a:r>
              <a:rPr lang="cs-CZ" b="1" dirty="0" err="1" smtClean="0"/>
              <a:t>Hajajy</a:t>
            </a:r>
            <a:r>
              <a:rPr lang="cs-CZ" dirty="0" smtClean="0"/>
              <a:t>, sobotní rozhlasovou hru a nedělní pohádku </a:t>
            </a:r>
          </a:p>
          <a:p>
            <a:r>
              <a:rPr lang="cs-CZ" dirty="0" smtClean="0"/>
              <a:t>v celou hodinu stanice vysílá zpravodajský blok, jehož součástí jsou zprávy, sport a počasí </a:t>
            </a:r>
          </a:p>
          <a:p>
            <a:r>
              <a:rPr lang="cs-CZ" dirty="0" smtClean="0"/>
              <a:t>každé sobotní ráno vysílá populárně vědecký magazín </a:t>
            </a:r>
            <a:r>
              <a:rPr lang="cs-CZ" dirty="0" smtClean="0">
                <a:hlinkClick r:id="rId3" tooltip="Meteor (pořad)"/>
              </a:rPr>
              <a:t>Meteor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4"/>
              </a:rPr>
              <a:t>http</a:t>
            </a:r>
            <a:r>
              <a:rPr lang="cs-CZ" dirty="0">
                <a:hlinkClick r:id="rId4"/>
              </a:rPr>
              <a:t>://www.rozhlas.cz/praha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Český rozhlas Vltava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cs-CZ" dirty="0" smtClean="0"/>
          </a:p>
          <a:p>
            <a:r>
              <a:rPr lang="cs-CZ" dirty="0" smtClean="0"/>
              <a:t>celoplošná veřejnoprávní stanice zaměřená na kulturu</a:t>
            </a:r>
          </a:p>
          <a:p>
            <a:r>
              <a:rPr lang="cs-CZ" dirty="0" smtClean="0"/>
              <a:t>má pět redakcí: vážné hudby, jazzové a populární hudby, literárně-dramatickou, zpravodajství a kulturní publicistiky, speciálních projektů</a:t>
            </a:r>
          </a:p>
          <a:p>
            <a:r>
              <a:rPr lang="cs-CZ" dirty="0"/>
              <a:t>v</a:t>
            </a:r>
            <a:r>
              <a:rPr lang="cs-CZ" dirty="0" smtClean="0"/>
              <a:t> programu převládají pořady s </a:t>
            </a:r>
            <a:r>
              <a:rPr lang="cs-CZ" dirty="0" smtClean="0">
                <a:hlinkClick r:id="rId2" tooltip="Vážná hudba"/>
              </a:rPr>
              <a:t>klasickou hudbou</a:t>
            </a:r>
            <a:r>
              <a:rPr lang="cs-CZ" dirty="0" smtClean="0"/>
              <a:t> starší i </a:t>
            </a:r>
            <a:r>
              <a:rPr lang="cs-CZ" dirty="0" smtClean="0">
                <a:hlinkClick r:id="rId3" tooltip="Soudobá vážná hudba"/>
              </a:rPr>
              <a:t>soudobou</a:t>
            </a:r>
            <a:r>
              <a:rPr lang="cs-CZ" dirty="0" smtClean="0"/>
              <a:t> (kolem 40 % vysílacího času ve všední dny) </a:t>
            </a:r>
          </a:p>
          <a:p>
            <a:r>
              <a:rPr lang="cs-CZ" dirty="0" smtClean="0"/>
              <a:t>dále jsou významně zastoupeny </a:t>
            </a:r>
            <a:r>
              <a:rPr lang="cs-CZ" dirty="0" smtClean="0">
                <a:hlinkClick r:id="rId4" tooltip="Jazz"/>
              </a:rPr>
              <a:t>jazz</a:t>
            </a:r>
            <a:r>
              <a:rPr lang="cs-CZ" dirty="0" smtClean="0"/>
              <a:t> a alternativní hudba (</a:t>
            </a:r>
            <a:r>
              <a:rPr lang="cs-CZ" i="1" dirty="0" smtClean="0"/>
              <a:t>Jazzový podvečer</a:t>
            </a:r>
            <a:r>
              <a:rPr lang="cs-CZ" dirty="0" smtClean="0"/>
              <a:t>, </a:t>
            </a:r>
            <a:r>
              <a:rPr lang="cs-CZ" i="1" dirty="0" smtClean="0"/>
              <a:t>Čajovna</a:t>
            </a:r>
            <a:r>
              <a:rPr lang="cs-CZ" dirty="0" smtClean="0"/>
              <a:t>), literární pořady (četba na pokračování, rozhlasové hry) a kulturní publicistika (</a:t>
            </a:r>
            <a:r>
              <a:rPr lang="cs-CZ" i="1" dirty="0" smtClean="0"/>
              <a:t>Mozaika</a:t>
            </a:r>
            <a:r>
              <a:rPr lang="cs-CZ" dirty="0" smtClean="0"/>
              <a:t>, </a:t>
            </a:r>
            <a:r>
              <a:rPr lang="cs-CZ" i="1" dirty="0" smtClean="0"/>
              <a:t>Spektrum</a:t>
            </a:r>
            <a:r>
              <a:rPr lang="cs-CZ" dirty="0" smtClean="0"/>
              <a:t>) - vše po přibližně 15 % vysílacího času </a:t>
            </a:r>
          </a:p>
          <a:p>
            <a:r>
              <a:rPr lang="cs-CZ" dirty="0" smtClean="0"/>
              <a:t>zařazeny jsou také speciální programové řady, například </a:t>
            </a:r>
            <a:r>
              <a:rPr lang="cs-CZ" i="1" dirty="0" smtClean="0"/>
              <a:t>Španělský rok</a:t>
            </a:r>
            <a:r>
              <a:rPr lang="cs-CZ" dirty="0" smtClean="0"/>
              <a:t> (</a:t>
            </a:r>
            <a:r>
              <a:rPr lang="cs-CZ" dirty="0" smtClean="0">
                <a:hlinkClick r:id="rId5" tooltip="2008"/>
              </a:rPr>
              <a:t>2008</a:t>
            </a:r>
            <a:r>
              <a:rPr lang="cs-CZ" dirty="0" smtClean="0"/>
              <a:t>) </a:t>
            </a:r>
          </a:p>
          <a:p>
            <a:r>
              <a:rPr lang="cs-CZ" dirty="0" smtClean="0"/>
              <a:t>stanice vysílá 24 hodin denně </a:t>
            </a:r>
          </a:p>
          <a:p>
            <a:r>
              <a:rPr lang="cs-CZ" dirty="0" smtClean="0">
                <a:hlinkClick r:id="rId6"/>
              </a:rPr>
              <a:t>http</a:t>
            </a:r>
            <a:r>
              <a:rPr lang="cs-CZ" dirty="0">
                <a:hlinkClick r:id="rId6"/>
              </a:rPr>
              <a:t>://www.rozhlas.cz/vltava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350</TotalTime>
  <Words>1044</Words>
  <Application>Microsoft Office PowerPoint</Application>
  <PresentationFormat>Předvádění na obrazovce (4:3)</PresentationFormat>
  <Paragraphs>130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Exekutivní</vt:lpstr>
      <vt:lpstr>Prezentace aplikace PowerPoint</vt:lpstr>
      <vt:lpstr>Rozhlas jako prostředek masové komunikace</vt:lpstr>
      <vt:lpstr>Historie rozhlasové technologie</vt:lpstr>
      <vt:lpstr>Historie rozhlasového vysílání</vt:lpstr>
      <vt:lpstr>Český rozhlas</vt:lpstr>
      <vt:lpstr>Stanice Českého rozhlasu</vt:lpstr>
      <vt:lpstr>Z programu Radiožurnálu</vt:lpstr>
      <vt:lpstr>Český rozhlas Dvojka</vt:lpstr>
      <vt:lpstr>Český rozhlas Vltava</vt:lpstr>
      <vt:lpstr>Z programu Českého rozhlasu Plus</vt:lpstr>
      <vt:lpstr>Český rozhlas – Radio Wave</vt:lpstr>
      <vt:lpstr>Český rozhlas je  tzv. veřejnoprávní stanice. Uveďte, jaké znáte  tzv. soukromé stanice. Které posloucháte a proč?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37</cp:revision>
  <dcterms:created xsi:type="dcterms:W3CDTF">2013-10-01T06:50:02Z</dcterms:created>
  <dcterms:modified xsi:type="dcterms:W3CDTF">2014-06-09T10:55:56Z</dcterms:modified>
</cp:coreProperties>
</file>