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58" r:id="rId4"/>
  </p:sldIdLst>
  <p:sldSz cx="10160000" cy="7620000"/>
  <p:notesSz cx="6858000" cy="9144000"/>
  <p:embeddedFontLst>
    <p:embeddedFont>
      <p:font typeface="Wingdings 2" panose="05020102010507070707" pitchFamily="18" charset="2"/>
      <p:regular r:id="rId5"/>
    </p:embeddedFont>
    <p:embeddedFont>
      <p:font typeface="Lucida Sans Unicode" panose="020B0602030504020204" pitchFamily="34" charset="0"/>
      <p:regular r:id="rId6"/>
    </p:embeddedFont>
    <p:embeddedFont>
      <p:font typeface="Wingdings 3" panose="05040102010807070707" pitchFamily="18" charset="2"/>
      <p:regular r:id="rId7"/>
    </p:embeddedFont>
    <p:embeddedFont>
      <p:font typeface="Verdana" panose="020B0604030504040204" pitchFamily="34" charset="0"/>
      <p:regular r:id="rId8"/>
      <p:bold r:id="rId9"/>
      <p:italic r:id="rId10"/>
      <p:boldItalic r:id="rId11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>
        <p:scale>
          <a:sx n="100" d="100"/>
          <a:sy n="100" d="100"/>
        </p:scale>
        <p:origin x="-198" y="-72"/>
      </p:cViewPr>
      <p:guideLst>
        <p:guide orient="horz" pos="2400"/>
        <p:guide pos="32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ableStyles" Target="tableStyles.xml"/><Relationship Id="rId10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5182386"/>
            <a:ext cx="1016787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762000" y="1947335"/>
            <a:ext cx="8636000" cy="2033068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53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762000" y="4012897"/>
            <a:ext cx="8636000" cy="1333004"/>
          </a:xfrm>
        </p:spPr>
        <p:txBody>
          <a:bodyPr lIns="50799" rIns="50799"/>
          <a:lstStyle>
            <a:lvl1pPr marL="0" marR="71119" indent="0" algn="r">
              <a:buNone/>
              <a:defRPr>
                <a:solidFill>
                  <a:schemeClr val="tx2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4183" y="5503333"/>
            <a:ext cx="10164183" cy="2124542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ovací čár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1645922"/>
            <a:ext cx="9144000" cy="487341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604459" y="305156"/>
            <a:ext cx="1974967" cy="6214179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305157"/>
            <a:ext cx="7027333" cy="6214178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2640" y="1177458"/>
            <a:ext cx="8636000" cy="20320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53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358570" y="3257458"/>
            <a:ext cx="5080000" cy="1616542"/>
          </a:xfrm>
        </p:spPr>
        <p:txBody>
          <a:bodyPr lIns="101599" rIns="101599" anchor="t"/>
          <a:lstStyle>
            <a:lvl1pPr marL="0" indent="0" algn="l">
              <a:buNone/>
              <a:defRPr sz="26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Dvojitá šipka 6"/>
          <p:cNvSpPr/>
          <p:nvPr/>
        </p:nvSpPr>
        <p:spPr>
          <a:xfrm>
            <a:off x="4040756" y="3339413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833627" y="3339413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64592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1645920"/>
            <a:ext cx="4487333" cy="5028848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3389"/>
            <a:ext cx="9144000" cy="1270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6011333"/>
            <a:ext cx="4489098" cy="846667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3198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161141" y="6011333"/>
            <a:ext cx="4490861" cy="846667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03198" anchor="ctr"/>
          <a:lstStyle>
            <a:lvl1pPr marL="0" indent="0">
              <a:buNone/>
              <a:defRPr sz="2700" b="0">
                <a:solidFill>
                  <a:schemeClr val="bg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508000" y="1604772"/>
            <a:ext cx="4489098" cy="4379737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0" y="1604772"/>
            <a:ext cx="4490861" cy="4379737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16000" y="5418667"/>
            <a:ext cx="8313084" cy="5080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8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910667" y="5950113"/>
            <a:ext cx="4416213" cy="1016000"/>
          </a:xfrm>
        </p:spPr>
        <p:txBody>
          <a:bodyPr/>
          <a:lstStyle>
            <a:lvl1pPr marL="0" indent="0" algn="r">
              <a:buNone/>
              <a:defRPr sz="18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1016000" y="304800"/>
            <a:ext cx="8310880" cy="5080000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7474480" y="7119938"/>
            <a:ext cx="2133600" cy="406400"/>
          </a:xfrm>
        </p:spPr>
        <p:txBody>
          <a:bodyPr/>
          <a:lstStyle>
            <a:extLst/>
          </a:lstStyle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268035" y="6048224"/>
            <a:ext cx="7958667" cy="720258"/>
          </a:xfrm>
          <a:noFill/>
        </p:spPr>
        <p:txBody>
          <a:bodyPr lIns="101599" tIns="0" rIns="101599" anchor="t"/>
          <a:lstStyle>
            <a:lvl1pPr marL="0" marR="20320" indent="0" algn="r">
              <a:buNone/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54000" y="211076"/>
            <a:ext cx="9652000" cy="487680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6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866747" y="7119939"/>
            <a:ext cx="2611868" cy="4056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4000" y="5405691"/>
            <a:ext cx="8972702" cy="625191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3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554748" y="6605484"/>
            <a:ext cx="5489582" cy="102341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539686" y="6598901"/>
            <a:ext cx="4100501" cy="103716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713" y="6434726"/>
            <a:ext cx="3780349" cy="1200964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101599" tIns="50799" rIns="101599" bIns="50799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-10263" y="6430821"/>
            <a:ext cx="3783899" cy="1204870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9626791" y="5542711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9419662" y="5542711"/>
            <a:ext cx="203200" cy="2540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1599" tIns="50799" rIns="101599" bIns="50799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554748" y="6605484"/>
            <a:ext cx="5489582" cy="102341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539686" y="6598901"/>
            <a:ext cx="4100501" cy="103716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713" y="6434726"/>
            <a:ext cx="3780349" cy="1200964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101599" tIns="50799" rIns="101599" bIns="50799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10263" y="6430821"/>
            <a:ext cx="3783899" cy="1204870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101599" tIns="50799" rIns="101599" bIns="50799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508000" y="1645920"/>
            <a:ext cx="9144000" cy="5028848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7474480" y="7119938"/>
            <a:ext cx="2133600" cy="406400"/>
          </a:xfrm>
          <a:prstGeom prst="rect">
            <a:avLst/>
          </a:prstGeom>
        </p:spPr>
        <p:txBody>
          <a:bodyPr vert="horz" lIns="101599" tIns="50799" rIns="101599" bIns="50799" anchor="b"/>
          <a:lstStyle>
            <a:lvl1pPr algn="l" eaLnBrk="1" latinLnBrk="0" hangingPunct="1">
              <a:defRPr kumimoji="0" sz="11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6.5.2014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866747" y="7119939"/>
            <a:ext cx="2611868" cy="405694"/>
          </a:xfrm>
          <a:prstGeom prst="rect">
            <a:avLst/>
          </a:prstGeom>
        </p:spPr>
        <p:txBody>
          <a:bodyPr vert="horz" lIns="101599" tIns="50799" rIns="101599" bIns="50799" anchor="b"/>
          <a:lstStyle>
            <a:lvl1pPr algn="r" eaLnBrk="1" latinLnBrk="0" hangingPunct="1">
              <a:defRPr kumimoji="0" sz="11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9608080" y="7119939"/>
            <a:ext cx="406400" cy="405694"/>
          </a:xfrm>
          <a:prstGeom prst="rect">
            <a:avLst/>
          </a:prstGeom>
        </p:spPr>
        <p:txBody>
          <a:bodyPr vert="horz" lIns="101599" tIns="50799" rIns="101599" bIns="50799" anchor="b"/>
          <a:lstStyle>
            <a:lvl1pPr algn="r" eaLnBrk="1" latinLnBrk="0" hangingPunct="1">
              <a:defRPr kumimoji="0" sz="11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406396" indent="-284477" algn="l" rtl="0" eaLnBrk="1" latinLnBrk="0" hangingPunct="1">
        <a:spcBef>
          <a:spcPts val="444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0873" indent="-253997" algn="l" rtl="0" eaLnBrk="1" latinLnBrk="0" hangingPunct="1">
        <a:spcBef>
          <a:spcPts val="360"/>
        </a:spcBef>
        <a:buClr>
          <a:schemeClr val="accent1"/>
        </a:buClr>
        <a:buFont typeface="Verdana"/>
        <a:buChar char="◦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55030" indent="-253997" algn="l" rtl="0" eaLnBrk="1" latinLnBrk="0" hangingPunct="1">
        <a:spcBef>
          <a:spcPts val="389"/>
        </a:spcBef>
        <a:buClr>
          <a:schemeClr val="accent2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69987" indent="-253997" algn="l" rtl="0" eaLnBrk="1" latinLnBrk="0" hangingPunct="1">
        <a:spcBef>
          <a:spcPts val="389"/>
        </a:spcBef>
        <a:buClr>
          <a:schemeClr val="accent2"/>
        </a:buClr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85" indent="-253997" algn="l" rtl="0" eaLnBrk="1" latinLnBrk="0" hangingPunct="1">
        <a:spcBef>
          <a:spcPts val="389"/>
        </a:spcBef>
        <a:buClr>
          <a:schemeClr val="accent2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77982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031980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285977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539975" indent="-253997" algn="l" rtl="0" eaLnBrk="1" latinLnBrk="0" hangingPunct="1">
        <a:spcBef>
          <a:spcPts val="389"/>
        </a:spcBef>
        <a:buClr>
          <a:schemeClr val="accent3"/>
        </a:buClr>
        <a:buFont typeface="Wingdings 2"/>
        <a:buChar char="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T_qgelX821M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husakov@seznam.czkv&#283;ten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           </a:t>
            </a:r>
            <a:r>
              <a:rPr lang="cs-CZ" sz="1200" dirty="0" smtClean="0">
                <a:solidFill>
                  <a:srgbClr val="000000"/>
                </a:solidFill>
              </a:rPr>
              <a:t>Projekt: Inovace vybavení  registrační </a:t>
            </a:r>
            <a:r>
              <a:rPr lang="cs-CZ" sz="1200" dirty="0">
                <a:solidFill>
                  <a:srgbClr val="000000"/>
                </a:solidFill>
              </a:rPr>
              <a:t>číslo </a:t>
            </a:r>
            <a:r>
              <a:rPr lang="cs-CZ" sz="1200">
                <a:solidFill>
                  <a:srgbClr val="000000"/>
                </a:solidFill>
              </a:rPr>
              <a:t>projektu </a:t>
            </a:r>
            <a:r>
              <a:rPr lang="cs-CZ" sz="1200" smtClean="0">
                <a:solidFill>
                  <a:srgbClr val="000000"/>
                </a:solidFill>
              </a:rPr>
              <a:t>CZ.1.07/1.5.00/34.0325</a:t>
            </a:r>
            <a:endParaRPr lang="cs-CZ" sz="1200" dirty="0">
              <a:solidFill>
                <a:srgbClr val="000000"/>
              </a:solidFill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728072" y="2120900"/>
            <a:ext cx="23762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Předmět: mediální výchova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604000" y="2425700"/>
            <a:ext cx="137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DUM: 10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21321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Datum ověření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6. 6. 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134002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Třída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2. D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30098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Ověřující učitel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51042" y="952480"/>
            <a:ext cx="37862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b="1" dirty="0" smtClean="0"/>
              <a:t>Zneužívání hodnot v reklamě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079604" y="1295400"/>
            <a:ext cx="2098696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 Mgr. Petra Husáková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63576" y="20098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Ročník: druhý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 _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Mv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_1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522216" y="3625334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hlinkClick r:id="rId2"/>
              </a:rPr>
              <a:t>Budvar</a:t>
            </a:r>
            <a:endParaRPr lang="cs-CZ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55464" y="262296"/>
            <a:ext cx="9505056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cs-CZ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cs-CZ" sz="3200" b="1" dirty="0" smtClean="0"/>
              <a:t>Zneužívání hodnot v reklamě</a:t>
            </a:r>
            <a:endParaRPr lang="cs-CZ" sz="3200" dirty="0" smtClean="0"/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1. Jaká témata jsou v reklamách nejčastěji zneužívána?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sz="1600" dirty="0" smtClean="0">
                <a:ea typeface="Times New Roman" pitchFamily="18" charset="0"/>
              </a:rPr>
              <a:t>2. Z</a:t>
            </a:r>
            <a:r>
              <a:rPr kumimoji="0" 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hlédněte následující ukázku a popište, zda došlo ke zneužití hodnot.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99480" y="4781311"/>
            <a:ext cx="95050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3. Můžeme tuto reklamu nazvat kýčem?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hangingPunct="0"/>
            <a:r>
              <a:rPr kumimoji="0" 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4. Co považujete ve ztvárnění</a:t>
            </a:r>
            <a:r>
              <a:rPr kumimoji="0" lang="cs-CZ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reklamy za nejproblematičtější?</a:t>
            </a:r>
            <a:endParaRPr kumimoji="0" lang="cs-C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5. Shoduje se cílová skupina </a:t>
            </a:r>
            <a:r>
              <a:rPr lang="cs-CZ" sz="1600" dirty="0" smtClean="0">
                <a:ea typeface="Times New Roman" pitchFamily="18" charset="0"/>
              </a:rPr>
              <a:t>s pojetím</a:t>
            </a:r>
            <a:r>
              <a:rPr kumimoji="0" 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?</a:t>
            </a:r>
            <a:endParaRPr kumimoji="0" lang="cs-C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Petra Husáková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err="1" smtClean="0">
                <a:solidFill>
                  <a:srgbClr val="000000"/>
                </a:solidFill>
                <a:latin typeface="Arial - 16"/>
                <a:hlinkClick r:id="rId2"/>
              </a:rPr>
              <a:t>husakov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  <a:hlinkClick r:id="rId2"/>
              </a:rPr>
              <a:t>@seznam.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  <a:hlinkClick r:id="rId2"/>
              </a:rPr>
              <a:t>czkvěten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Květen 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463800" y="2794000"/>
            <a:ext cx="5232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Objekty použité k vytvoření sešitu pocházejí z veřejných knihoven obrázků (public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  <a:p>
            <a:pPr algn="ctr"/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 dirty="0">
                <a:solidFill>
                  <a:srgbClr val="000000"/>
                </a:solidFill>
                <a:latin typeface="Arial - 20"/>
              </a:rPr>
              <a:t>Seznam použité literatury a pramenů</a:t>
            </a:r>
            <a:r>
              <a:rPr lang="pl-PL" sz="1500" b="1" dirty="0" smtClean="0">
                <a:solidFill>
                  <a:srgbClr val="000000"/>
                </a:solidFill>
                <a:latin typeface="Arial - 20"/>
              </a:rPr>
              <a:t>:</a:t>
            </a:r>
          </a:p>
          <a:p>
            <a:endParaRPr lang="pl-PL" sz="1500" b="1" dirty="0" smtClean="0">
              <a:solidFill>
                <a:srgbClr val="000000"/>
              </a:solidFill>
              <a:latin typeface="Arial - 20"/>
            </a:endParaRPr>
          </a:p>
          <a:p>
            <a:r>
              <a:rPr lang="cs-CZ" sz="1500" b="1" dirty="0" smtClean="0">
                <a:solidFill>
                  <a:srgbClr val="000000"/>
                </a:solidFill>
                <a:latin typeface="Arial - 20"/>
              </a:rPr>
              <a:t>http://www.</a:t>
            </a:r>
            <a:r>
              <a:rPr lang="cs-CZ" sz="1500" b="1" dirty="0" err="1" smtClean="0">
                <a:solidFill>
                  <a:srgbClr val="000000"/>
                </a:solidFill>
                <a:latin typeface="Arial - 20"/>
              </a:rPr>
              <a:t>youtube.com</a:t>
            </a:r>
            <a:r>
              <a:rPr lang="cs-CZ" sz="1500" b="1" dirty="0" smtClean="0">
                <a:solidFill>
                  <a:srgbClr val="000000"/>
                </a:solidFill>
                <a:latin typeface="Arial - 20"/>
              </a:rPr>
              <a:t>/</a:t>
            </a:r>
            <a:r>
              <a:rPr lang="cs-CZ" sz="1500" b="1" dirty="0" err="1" smtClean="0">
                <a:solidFill>
                  <a:srgbClr val="000000"/>
                </a:solidFill>
                <a:latin typeface="Arial - 20"/>
              </a:rPr>
              <a:t>watch</a:t>
            </a:r>
            <a:r>
              <a:rPr lang="cs-CZ" sz="1500" b="1" dirty="0" smtClean="0">
                <a:solidFill>
                  <a:srgbClr val="000000"/>
                </a:solidFill>
                <a:latin typeface="Arial - 20"/>
              </a:rPr>
              <a:t>?v=T_qgelX821M</a:t>
            </a:r>
            <a:endParaRPr lang="cs-CZ" sz="1500" b="1" dirty="0">
              <a:solidFill>
                <a:srgbClr val="000000"/>
              </a:solidFill>
              <a:latin typeface="Arial - 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76</TotalTime>
  <Words>236</Words>
  <Application>Microsoft Office PowerPoint</Application>
  <PresentationFormat>Vlastní</PresentationFormat>
  <Paragraphs>43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10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14" baseType="lpstr">
      <vt:lpstr>Arial</vt:lpstr>
      <vt:lpstr>Times New Roman - 14</vt:lpstr>
      <vt:lpstr>Arial - 20</vt:lpstr>
      <vt:lpstr>Times New Roman - 16</vt:lpstr>
      <vt:lpstr>Wingdings 2</vt:lpstr>
      <vt:lpstr>Lucida Sans Unicode</vt:lpstr>
      <vt:lpstr>Arial - 16</vt:lpstr>
      <vt:lpstr>Wingdings 3</vt:lpstr>
      <vt:lpstr>Times New Roman</vt:lpstr>
      <vt:lpstr>Verdana</vt:lpstr>
      <vt:lpstr>Shluk</vt:lpstr>
      <vt:lpstr>Prezentace aplikace PowerPoint</vt:lpstr>
      <vt:lpstr>Prezentace aplikace PowerPoint</vt:lpstr>
      <vt:lpstr>Prezentace aplikace PowerPoint</vt:lpstr>
    </vt:vector>
  </TitlesOfParts>
  <Company>GT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svp</dc:creator>
  <cp:lastModifiedBy>doma</cp:lastModifiedBy>
  <cp:revision>21</cp:revision>
  <dcterms:created xsi:type="dcterms:W3CDTF">2012-09-30T18:20:36Z</dcterms:created>
  <dcterms:modified xsi:type="dcterms:W3CDTF">2014-05-05T22:36:56Z</dcterms:modified>
</cp:coreProperties>
</file>