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70" r:id="rId5"/>
    <p:sldId id="271" r:id="rId6"/>
    <p:sldId id="272" r:id="rId7"/>
    <p:sldId id="264" r:id="rId8"/>
    <p:sldId id="27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88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79" d="100"/>
          <a:sy n="79" d="100"/>
        </p:scale>
        <p:origin x="-2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8.2.2013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9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CZ.1.07/1.5.00/0325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20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5476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Logaritmická funkce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160318" y="2904137"/>
            <a:ext cx="1177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8.2.2013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8722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L O G A R I T M I C K Á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-108000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Logaritmická funkce</a:t>
            </a:r>
            <a:r>
              <a:rPr lang="cs-CZ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sz="2900" dirty="0" smtClean="0"/>
              <a:t>o základu </a:t>
            </a:r>
            <a:r>
              <a:rPr lang="cs-CZ" sz="2900" b="1" u="sng" dirty="0" smtClean="0"/>
              <a:t>a</a:t>
            </a:r>
            <a:r>
              <a:rPr lang="cs-CZ" sz="2900" dirty="0" smtClean="0"/>
              <a:t> je inverzní          funkce k exponenciální funkci </a:t>
            </a:r>
            <a:r>
              <a:rPr lang="cs-CZ" sz="2900" b="1" dirty="0" smtClean="0"/>
              <a:t>y = </a:t>
            </a:r>
            <a:r>
              <a:rPr lang="cs-CZ" sz="2900" b="1" dirty="0" err="1" smtClean="0"/>
              <a:t>a</a:t>
            </a:r>
            <a:r>
              <a:rPr lang="cs-CZ" sz="2900" b="1" baseline="30000" dirty="0" err="1" smtClean="0"/>
              <a:t>x</a:t>
            </a:r>
            <a:r>
              <a:rPr lang="cs-CZ" sz="2900" dirty="0" smtClean="0"/>
              <a:t>, kde </a:t>
            </a:r>
            <a:r>
              <a:rPr lang="cs-CZ" sz="2900" b="1" dirty="0" smtClean="0"/>
              <a:t>a</a:t>
            </a:r>
            <a:r>
              <a:rPr lang="cs-CZ" sz="2900" dirty="0" smtClean="0"/>
              <a:t> </a:t>
            </a:r>
            <a:r>
              <a:rPr lang="cs-CZ" sz="2900" dirty="0" smtClean="0">
                <a:sym typeface="Symbol"/>
              </a:rPr>
              <a:t> R</a:t>
            </a:r>
            <a:r>
              <a:rPr lang="cs-CZ" sz="2900" baseline="30000" dirty="0" smtClean="0">
                <a:sym typeface="Symbol"/>
              </a:rPr>
              <a:t>+</a:t>
            </a:r>
            <a:r>
              <a:rPr lang="cs-CZ" sz="2900" dirty="0" smtClean="0">
                <a:sym typeface="Symbol"/>
              </a:rPr>
              <a:t> - 1.</a:t>
            </a:r>
          </a:p>
          <a:p>
            <a:pPr>
              <a:buNone/>
            </a:pPr>
            <a:r>
              <a:rPr lang="cs-CZ" sz="2900" dirty="0" smtClean="0">
                <a:sym typeface="Symbol"/>
              </a:rPr>
              <a:t>Zapisujeme jí ve tvaru  </a:t>
            </a:r>
            <a:r>
              <a:rPr lang="cs-CZ" sz="2900" b="1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sym typeface="Symbol"/>
              </a:rPr>
              <a:t>y = log</a:t>
            </a:r>
            <a:r>
              <a:rPr lang="cs-CZ" sz="2900" b="1" baseline="-250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sym typeface="Symbol"/>
              </a:rPr>
              <a:t>a</a:t>
            </a:r>
            <a:r>
              <a:rPr lang="cs-CZ" sz="2900" b="1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sym typeface="Symbol"/>
              </a:rPr>
              <a:t> x</a:t>
            </a:r>
            <a:endParaRPr lang="cs-CZ" sz="2900" dirty="0" smtClean="0">
              <a:ln w="18000">
                <a:noFill/>
                <a:prstDash val="solid"/>
                <a:miter lim="800000"/>
              </a:ln>
              <a:solidFill>
                <a:srgbClr val="FF0000"/>
              </a:solidFill>
              <a:sym typeface="Symbol"/>
            </a:endParaRPr>
          </a:p>
          <a:p>
            <a:pPr>
              <a:buNone/>
            </a:pPr>
            <a:r>
              <a:rPr lang="cs-CZ" sz="1100" dirty="0" smtClean="0"/>
              <a:t>          </a:t>
            </a:r>
          </a:p>
          <a:p>
            <a:pPr>
              <a:buNone/>
            </a:pPr>
            <a:r>
              <a:rPr lang="cs-CZ" sz="2400" dirty="0" smtClean="0"/>
              <a:t>                např.   </a:t>
            </a:r>
            <a:r>
              <a:rPr lang="cs-CZ" sz="2400" b="1" dirty="0" smtClean="0"/>
              <a:t>y = log</a:t>
            </a:r>
            <a:r>
              <a:rPr lang="cs-CZ" sz="2400" b="1" baseline="-25000" dirty="0" smtClean="0"/>
              <a:t>3 </a:t>
            </a:r>
            <a:r>
              <a:rPr lang="cs-CZ" sz="2400" b="1" dirty="0" smtClean="0"/>
              <a:t>x</a:t>
            </a:r>
            <a:endParaRPr lang="cs-CZ" sz="2400" b="1" baseline="30000" dirty="0" smtClean="0"/>
          </a:p>
          <a:p>
            <a:pPr>
              <a:buNone/>
            </a:pPr>
            <a:r>
              <a:rPr lang="cs-CZ" sz="2400" b="1" dirty="0" smtClean="0"/>
              <a:t>                            y = log</a:t>
            </a:r>
            <a:r>
              <a:rPr lang="cs-CZ" sz="2400" b="1" baseline="-25000" dirty="0" smtClean="0"/>
              <a:t>0,2 </a:t>
            </a:r>
            <a:r>
              <a:rPr lang="cs-CZ" sz="2400" b="1" dirty="0" smtClean="0"/>
              <a:t>x</a:t>
            </a:r>
          </a:p>
          <a:p>
            <a:pPr>
              <a:buNone/>
            </a:pPr>
            <a:endParaRPr lang="cs-CZ" sz="800" dirty="0" smtClean="0"/>
          </a:p>
          <a:p>
            <a:pPr>
              <a:buNone/>
            </a:pPr>
            <a:r>
              <a:rPr lang="cs-CZ" sz="1900" b="1" dirty="0" smtClean="0"/>
              <a:t>       </a:t>
            </a:r>
            <a:r>
              <a:rPr lang="cs-CZ" sz="1900" b="1" u="sng" dirty="0" smtClean="0">
                <a:solidFill>
                  <a:srgbClr val="00B050"/>
                </a:solidFill>
              </a:rPr>
              <a:t>Exponenciální </a:t>
            </a:r>
            <a:r>
              <a:rPr lang="cs-CZ" sz="1900" b="1" u="sng" dirty="0" err="1" smtClean="0">
                <a:solidFill>
                  <a:srgbClr val="00B050"/>
                </a:solidFill>
              </a:rPr>
              <a:t>fce</a:t>
            </a:r>
            <a:r>
              <a:rPr lang="cs-CZ" sz="1900" b="1" u="sng" dirty="0" smtClean="0">
                <a:solidFill>
                  <a:srgbClr val="00B050"/>
                </a:solidFill>
              </a:rPr>
              <a:t>:</a:t>
            </a:r>
            <a:r>
              <a:rPr lang="cs-CZ" sz="1900" b="1" dirty="0" smtClean="0">
                <a:solidFill>
                  <a:srgbClr val="00B050"/>
                </a:solidFill>
              </a:rPr>
              <a:t>                                            </a:t>
            </a:r>
            <a:r>
              <a:rPr lang="cs-CZ" sz="1900" b="1" u="sng" dirty="0" smtClean="0">
                <a:solidFill>
                  <a:srgbClr val="00B050"/>
                </a:solidFill>
              </a:rPr>
              <a:t>Logaritmická </a:t>
            </a:r>
            <a:r>
              <a:rPr lang="cs-CZ" sz="1900" b="1" u="sng" dirty="0" err="1" smtClean="0">
                <a:solidFill>
                  <a:srgbClr val="00B050"/>
                </a:solidFill>
              </a:rPr>
              <a:t>fce</a:t>
            </a:r>
            <a:r>
              <a:rPr lang="cs-CZ" sz="1900" b="1" u="sng" dirty="0" smtClean="0">
                <a:solidFill>
                  <a:srgbClr val="00B050"/>
                </a:solidFill>
              </a:rPr>
              <a:t>: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    f: y = </a:t>
            </a:r>
            <a:r>
              <a:rPr lang="cs-CZ" sz="2800" b="1" dirty="0" err="1" smtClean="0">
                <a:solidFill>
                  <a:srgbClr val="00B0F0"/>
                </a:solidFill>
              </a:rPr>
              <a:t>a</a:t>
            </a:r>
            <a:r>
              <a:rPr lang="cs-CZ" sz="2800" b="1" baseline="30000" dirty="0" err="1" smtClean="0">
                <a:solidFill>
                  <a:srgbClr val="00B0F0"/>
                </a:solidFill>
              </a:rPr>
              <a:t>x</a:t>
            </a:r>
            <a:r>
              <a:rPr lang="cs-CZ" sz="2800" b="1" dirty="0" smtClean="0">
                <a:solidFill>
                  <a:srgbClr val="00B0F0"/>
                </a:solidFill>
              </a:rPr>
              <a:t>                      </a:t>
            </a:r>
            <a:r>
              <a:rPr lang="cs-CZ" sz="2800" dirty="0" smtClean="0">
                <a:solidFill>
                  <a:srgbClr val="00B0F0"/>
                </a:solidFill>
                <a:sym typeface="Symbol"/>
              </a:rPr>
              <a:t></a:t>
            </a:r>
            <a:r>
              <a:rPr lang="cs-CZ" sz="2800" b="1" dirty="0" smtClean="0">
                <a:solidFill>
                  <a:srgbClr val="00B0F0"/>
                </a:solidFill>
              </a:rPr>
              <a:t>            f</a:t>
            </a:r>
            <a:r>
              <a:rPr lang="cs-CZ" sz="2800" b="1" baseline="30000" dirty="0" smtClean="0">
                <a:solidFill>
                  <a:srgbClr val="00B0F0"/>
                </a:solidFill>
              </a:rPr>
              <a:t>-1</a:t>
            </a:r>
            <a:r>
              <a:rPr lang="cs-CZ" sz="2800" b="1" dirty="0" smtClean="0">
                <a:solidFill>
                  <a:srgbClr val="00B0F0"/>
                </a:solidFill>
              </a:rPr>
              <a:t>: </a:t>
            </a:r>
            <a:r>
              <a:rPr lang="cs-CZ" sz="2800" b="1" dirty="0" smtClean="0">
                <a:solidFill>
                  <a:srgbClr val="00B0F0"/>
                </a:solidFill>
                <a:sym typeface="Symbol"/>
              </a:rPr>
              <a:t>y = log</a:t>
            </a:r>
            <a:r>
              <a:rPr lang="cs-CZ" sz="2800" b="1" baseline="-25000" dirty="0" smtClean="0">
                <a:solidFill>
                  <a:srgbClr val="00B0F0"/>
                </a:solidFill>
                <a:sym typeface="Symbol"/>
              </a:rPr>
              <a:t>a</a:t>
            </a:r>
            <a:r>
              <a:rPr lang="cs-CZ" sz="2800" b="1" dirty="0" smtClean="0">
                <a:solidFill>
                  <a:srgbClr val="00B0F0"/>
                </a:solidFill>
                <a:sym typeface="Symbol"/>
              </a:rPr>
              <a:t> x</a:t>
            </a:r>
          </a:p>
          <a:p>
            <a:pPr>
              <a:buNone/>
            </a:pPr>
            <a:r>
              <a:rPr lang="cs-CZ" sz="2800" dirty="0" smtClean="0">
                <a:solidFill>
                  <a:srgbClr val="00B0F0"/>
                </a:solidFill>
                <a:sym typeface="Symbol"/>
              </a:rPr>
              <a:t>     H(f) = (0; +)                        D(f</a:t>
            </a:r>
            <a:r>
              <a:rPr lang="cs-CZ" sz="2800" baseline="30000" dirty="0" smtClean="0">
                <a:solidFill>
                  <a:srgbClr val="00B0F0"/>
                </a:solidFill>
                <a:sym typeface="Symbol"/>
              </a:rPr>
              <a:t>-1</a:t>
            </a:r>
            <a:r>
              <a:rPr lang="cs-CZ" sz="2800" dirty="0" smtClean="0">
                <a:solidFill>
                  <a:srgbClr val="00B0F0"/>
                </a:solidFill>
                <a:sym typeface="Symbol"/>
              </a:rPr>
              <a:t>) = (0; +) </a:t>
            </a:r>
          </a:p>
          <a:p>
            <a:pPr>
              <a:buNone/>
            </a:pPr>
            <a:r>
              <a:rPr lang="cs-CZ" sz="2800" dirty="0" smtClean="0">
                <a:solidFill>
                  <a:srgbClr val="00B0F0"/>
                </a:solidFill>
                <a:sym typeface="Symbol"/>
              </a:rPr>
              <a:t>     D(f) = </a:t>
            </a:r>
            <a:r>
              <a:rPr lang="cs-CZ" sz="2800" i="1" dirty="0" smtClean="0">
                <a:solidFill>
                  <a:srgbClr val="00B0F0"/>
                </a:solidFill>
                <a:sym typeface="Symbol"/>
              </a:rPr>
              <a:t>R                      </a:t>
            </a:r>
            <a:r>
              <a:rPr lang="cs-CZ" sz="2800" dirty="0" smtClean="0">
                <a:solidFill>
                  <a:srgbClr val="00B0F0"/>
                </a:solidFill>
                <a:sym typeface="Symbol"/>
              </a:rPr>
              <a:t></a:t>
            </a:r>
            <a:r>
              <a:rPr lang="cs-CZ" sz="2800" i="1" dirty="0" smtClean="0">
                <a:solidFill>
                  <a:srgbClr val="00B0F0"/>
                </a:solidFill>
                <a:sym typeface="Symbol"/>
              </a:rPr>
              <a:t>            </a:t>
            </a:r>
            <a:r>
              <a:rPr lang="cs-CZ" sz="2800" dirty="0" smtClean="0">
                <a:solidFill>
                  <a:srgbClr val="00B0F0"/>
                </a:solidFill>
                <a:sym typeface="Symbol"/>
              </a:rPr>
              <a:t>H(f</a:t>
            </a:r>
            <a:r>
              <a:rPr lang="cs-CZ" sz="2800" baseline="30000" dirty="0" smtClean="0">
                <a:solidFill>
                  <a:srgbClr val="00B0F0"/>
                </a:solidFill>
                <a:sym typeface="Symbol"/>
              </a:rPr>
              <a:t>-1</a:t>
            </a:r>
            <a:r>
              <a:rPr lang="cs-CZ" sz="2800" dirty="0" smtClean="0">
                <a:solidFill>
                  <a:srgbClr val="00B0F0"/>
                </a:solidFill>
                <a:sym typeface="Symbol"/>
              </a:rPr>
              <a:t>) = </a:t>
            </a:r>
            <a:r>
              <a:rPr lang="cs-CZ" sz="2800" i="1" dirty="0" smtClean="0">
                <a:solidFill>
                  <a:srgbClr val="00B0F0"/>
                </a:solidFill>
                <a:sym typeface="Symbol"/>
              </a:rPr>
              <a:t>R</a:t>
            </a:r>
            <a:r>
              <a:rPr lang="cs-CZ" sz="2800" dirty="0" smtClean="0">
                <a:sym typeface="Symbol"/>
              </a:rPr>
              <a:t>       </a:t>
            </a:r>
            <a:endParaRPr lang="cs-CZ" sz="2800" dirty="0" smtClean="0"/>
          </a:p>
          <a:p>
            <a:pPr>
              <a:buNone/>
            </a:pPr>
            <a:r>
              <a:rPr lang="cs-CZ" sz="1000" dirty="0" smtClean="0"/>
              <a:t> </a:t>
            </a:r>
          </a:p>
          <a:p>
            <a:pPr marL="0">
              <a:buNone/>
            </a:pPr>
            <a:r>
              <a:rPr lang="cs-CZ" sz="2800" dirty="0" smtClean="0"/>
              <a:t>Grafem logaritmické funkce je  </a:t>
            </a:r>
            <a:r>
              <a:rPr lang="cs-CZ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logaritmická  křivka</a:t>
            </a:r>
            <a:r>
              <a:rPr lang="cs-CZ" sz="2800" i="1" dirty="0" smtClean="0"/>
              <a:t> </a:t>
            </a:r>
          </a:p>
          <a:p>
            <a:pPr marL="0">
              <a:buNone/>
            </a:pPr>
            <a:r>
              <a:rPr lang="cs-CZ" sz="2400" dirty="0" smtClean="0"/>
              <a:t>(je osově souměrná s exponenciálou podle přímky </a:t>
            </a:r>
            <a:r>
              <a:rPr lang="cs-CZ" sz="2400" b="1" dirty="0" smtClean="0"/>
              <a:t>y = x</a:t>
            </a:r>
            <a:r>
              <a:rPr lang="cs-CZ" sz="2400" dirty="0" smtClean="0"/>
              <a:t>)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97666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sz="2400" i="1" dirty="0" smtClean="0"/>
              <a:t>Příklad:</a:t>
            </a:r>
            <a:r>
              <a:rPr lang="cs-CZ" sz="2400" dirty="0" smtClean="0"/>
              <a:t>   Sestrojte graf funkce   </a:t>
            </a:r>
            <a:r>
              <a:rPr lang="cs-CZ" sz="2400" b="1" dirty="0" smtClean="0">
                <a:solidFill>
                  <a:srgbClr val="FF0000"/>
                </a:solidFill>
              </a:rPr>
              <a:t>y = log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2</a:t>
            </a:r>
            <a:r>
              <a:rPr lang="cs-CZ" sz="2400" b="1" dirty="0" smtClean="0">
                <a:solidFill>
                  <a:srgbClr val="FF0000"/>
                </a:solidFill>
              </a:rPr>
              <a:t>x</a:t>
            </a:r>
            <a:endParaRPr lang="cs-CZ" sz="2400" b="1" baseline="30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dirty="0" smtClean="0"/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683568" y="1052736"/>
          <a:ext cx="77048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648072"/>
                <a:gridCol w="648072"/>
                <a:gridCol w="648072"/>
                <a:gridCol w="648072"/>
                <a:gridCol w="576064"/>
                <a:gridCol w="576064"/>
                <a:gridCol w="576064"/>
                <a:gridCol w="576064"/>
                <a:gridCol w="576064"/>
                <a:gridCol w="648072"/>
                <a:gridCol w="5760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x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0,125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1,4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5,7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b="1" baseline="0" dirty="0" smtClean="0">
                          <a:solidFill>
                            <a:srgbClr val="0070C0"/>
                          </a:solidFill>
                        </a:rPr>
                        <a:t>y=log</a:t>
                      </a:r>
                      <a:r>
                        <a:rPr lang="cs-CZ" sz="1600" b="1" baseline="-250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cs-CZ" sz="1600" b="1" baseline="0" dirty="0" smtClean="0">
                          <a:solidFill>
                            <a:srgbClr val="0070C0"/>
                          </a:solidFill>
                        </a:rPr>
                        <a:t>x</a:t>
                      </a:r>
                      <a:endParaRPr lang="cs-CZ" sz="1600" b="1" baseline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-0,5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1,5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" name="Obrázek 14" descr="01.b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20" name="Obrázek 19" descr="1.bmp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21" name="Obrázek 20" descr="2.bmp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23" name="Obrázek 22" descr="3.bmp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3933056"/>
            <a:ext cx="876300" cy="276225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2492896"/>
            <a:ext cx="485775" cy="276225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132856"/>
            <a:ext cx="590550" cy="2762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597666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sz="2400" i="1" dirty="0" smtClean="0"/>
              <a:t>Příklad:</a:t>
            </a:r>
            <a:r>
              <a:rPr lang="cs-CZ" sz="2400" dirty="0" smtClean="0"/>
              <a:t>   Sestrojte graf funkce   </a:t>
            </a:r>
            <a:r>
              <a:rPr lang="cs-CZ" sz="2400" b="1" dirty="0" smtClean="0">
                <a:solidFill>
                  <a:srgbClr val="FF0000"/>
                </a:solidFill>
              </a:rPr>
              <a:t>y = log</a:t>
            </a:r>
            <a:r>
              <a:rPr lang="cs-CZ" sz="2400" b="1" baseline="-25000" dirty="0" smtClean="0">
                <a:solidFill>
                  <a:srgbClr val="FF0000"/>
                </a:solidFill>
              </a:rPr>
              <a:t>0,5</a:t>
            </a:r>
            <a:r>
              <a:rPr lang="cs-CZ" sz="2400" b="1" dirty="0" smtClean="0">
                <a:solidFill>
                  <a:srgbClr val="FF0000"/>
                </a:solidFill>
              </a:rPr>
              <a:t>x</a:t>
            </a:r>
            <a:endParaRPr lang="cs-CZ" sz="2400" b="1" baseline="30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dirty="0" smtClean="0"/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1547664" y="980728"/>
          <a:ext cx="525658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648072"/>
                <a:gridCol w="648072"/>
                <a:gridCol w="648072"/>
                <a:gridCol w="576064"/>
                <a:gridCol w="576064"/>
                <a:gridCol w="576064"/>
                <a:gridCol w="5760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x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0,125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cs-CZ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b="1" baseline="0" dirty="0" smtClean="0">
                          <a:solidFill>
                            <a:srgbClr val="0070C0"/>
                          </a:solidFill>
                        </a:rPr>
                        <a:t>y=log</a:t>
                      </a:r>
                      <a:r>
                        <a:rPr lang="cs-CZ" sz="1600" b="1" baseline="-25000" dirty="0" smtClean="0">
                          <a:solidFill>
                            <a:srgbClr val="0070C0"/>
                          </a:solidFill>
                        </a:rPr>
                        <a:t>0,5</a:t>
                      </a:r>
                      <a:r>
                        <a:rPr lang="cs-CZ" sz="1600" b="1" baseline="0" dirty="0" smtClean="0">
                          <a:solidFill>
                            <a:srgbClr val="0070C0"/>
                          </a:solidFill>
                        </a:rPr>
                        <a:t>x</a:t>
                      </a:r>
                      <a:endParaRPr lang="cs-CZ" sz="1600" b="1" baseline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cs-CZ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" name="Obrázek 14" descr="01.bmp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16" name="Obrázek 15" descr="4.bmp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17" name="Obrázek 16" descr="5.bmp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18" name="Obrázek 17" descr="6.bmp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40000" y="1908000"/>
            <a:ext cx="6480000" cy="4500000"/>
          </a:xfrm>
          <a:prstGeom prst="rect">
            <a:avLst/>
          </a:prstGeom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2420888"/>
            <a:ext cx="485775" cy="2762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429000"/>
            <a:ext cx="781050" cy="276225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5949280"/>
            <a:ext cx="1028700" cy="285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612068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sz="2400" i="1" dirty="0" smtClean="0"/>
              <a:t>Příklad:</a:t>
            </a:r>
            <a:r>
              <a:rPr lang="cs-CZ" sz="2400" dirty="0" smtClean="0"/>
              <a:t>   Sestrojte grafy funkcí:</a:t>
            </a:r>
            <a:endParaRPr lang="cs-CZ" sz="2400" b="1" baseline="30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dirty="0" smtClean="0"/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</a:t>
            </a:r>
            <a:endParaRPr lang="cs-CZ" sz="2800" b="1" baseline="30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9" name="Obrázek 18" descr="1.bmp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pic>
        <p:nvPicPr>
          <p:cNvPr id="20" name="Obrázek 19" descr="2.bmp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pic>
        <p:nvPicPr>
          <p:cNvPr id="21" name="Obrázek 20" descr="3.bmp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pic>
        <p:nvPicPr>
          <p:cNvPr id="22" name="Obrázek 21" descr="4.bmp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pic>
        <p:nvPicPr>
          <p:cNvPr id="23" name="Obrázek 22" descr="5.bmp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pic>
        <p:nvPicPr>
          <p:cNvPr id="24" name="Obrázek 23" descr="6.bmp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pic>
        <p:nvPicPr>
          <p:cNvPr id="25" name="Obrázek 24" descr="7.bmp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80000" y="1440000"/>
            <a:ext cx="7200000" cy="5040000"/>
          </a:xfrm>
          <a:prstGeom prst="rect">
            <a:avLst/>
          </a:prstGeom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908720"/>
            <a:ext cx="1238250" cy="504825"/>
          </a:xfrm>
          <a:prstGeom prst="rect">
            <a:avLst/>
          </a:prstGeom>
          <a:noFill/>
        </p:spPr>
      </p:pic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7" name="Picture 1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548680"/>
            <a:ext cx="1333500" cy="381000"/>
          </a:xfrm>
          <a:prstGeom prst="rect">
            <a:avLst/>
          </a:prstGeom>
          <a:noFill/>
        </p:spPr>
      </p:pic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9" name="Picture 1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908720"/>
            <a:ext cx="1238250" cy="504825"/>
          </a:xfrm>
          <a:prstGeom prst="rect">
            <a:avLst/>
          </a:prstGeom>
          <a:noFill/>
        </p:spPr>
      </p:pic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01" name="Picture 2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908720"/>
            <a:ext cx="1333500" cy="504825"/>
          </a:xfrm>
          <a:prstGeom prst="rect">
            <a:avLst/>
          </a:prstGeom>
          <a:noFill/>
        </p:spPr>
      </p:pic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03" name="Picture 2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548680"/>
            <a:ext cx="1238250" cy="381000"/>
          </a:xfrm>
          <a:prstGeom prst="rect">
            <a:avLst/>
          </a:prstGeom>
          <a:noFill/>
        </p:spPr>
      </p:pic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05" name="Picture 2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548680"/>
            <a:ext cx="1238250" cy="381000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700808"/>
            <a:ext cx="895350" cy="276225"/>
          </a:xfrm>
          <a:prstGeom prst="rect">
            <a:avLst/>
          </a:prstGeom>
          <a:noFill/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636912"/>
            <a:ext cx="895350" cy="276225"/>
          </a:xfrm>
          <a:prstGeom prst="rect">
            <a:avLst/>
          </a:prstGeom>
          <a:noFill/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3068960"/>
            <a:ext cx="971550" cy="276225"/>
          </a:xfrm>
          <a:prstGeom prst="rect">
            <a:avLst/>
          </a:prstGeom>
          <a:noFill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581128"/>
            <a:ext cx="971550" cy="371475"/>
          </a:xfrm>
          <a:prstGeom prst="rect">
            <a:avLst/>
          </a:prstGeom>
          <a:noFill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941168"/>
            <a:ext cx="895350" cy="361950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6021288"/>
            <a:ext cx="895350" cy="361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ts val="600"/>
              </a:spcBef>
              <a:buNone/>
            </a:pPr>
            <a:endParaRPr lang="cs-CZ" sz="800" u="sng" baseline="30000" dirty="0" smtClean="0"/>
          </a:p>
          <a:p>
            <a:pPr algn="ctr">
              <a:buNone/>
            </a:pPr>
            <a:r>
              <a:rPr lang="cs-CZ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Vlastnosti funkce y = log</a:t>
            </a:r>
            <a:r>
              <a:rPr lang="cs-CZ" b="1" baseline="-25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a </a:t>
            </a:r>
            <a:r>
              <a:rPr lang="cs-CZ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x</a:t>
            </a:r>
            <a:r>
              <a:rPr lang="cs-CZ" b="1" baseline="-25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cs-CZ" sz="2800" dirty="0" smtClean="0">
                <a:sym typeface="Symbol"/>
              </a:rPr>
              <a:t>	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    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sym typeface="Symbol"/>
              </a:rPr>
              <a:t>a  (0; 1) </a:t>
            </a:r>
            <a:r>
              <a:rPr lang="cs-CZ" sz="2800" dirty="0" smtClean="0">
                <a:solidFill>
                  <a:srgbClr val="FF0000"/>
                </a:solidFill>
                <a:sym typeface="Symbol"/>
              </a:rPr>
              <a:t>		                             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a </a:t>
            </a: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sym typeface="Symbol"/>
              </a:rPr>
              <a:t> 1</a:t>
            </a:r>
            <a:endParaRPr lang="cs-CZ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cs-CZ" sz="2800" u="sng" baseline="30000" dirty="0" smtClean="0"/>
          </a:p>
          <a:p>
            <a:pPr algn="ctr">
              <a:buNone/>
            </a:pPr>
            <a:endParaRPr lang="cs-CZ" sz="2800" u="sng" baseline="30000" dirty="0" smtClean="0"/>
          </a:p>
          <a:p>
            <a:pPr algn="ctr">
              <a:buNone/>
            </a:pPr>
            <a:endParaRPr lang="cs-CZ" sz="2800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sz="8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definiční obor je (0; +</a:t>
            </a:r>
            <a:r>
              <a:rPr lang="cs-CZ" sz="2400" dirty="0" smtClean="0">
                <a:solidFill>
                  <a:srgbClr val="7030A0"/>
                </a:solidFill>
                <a:sym typeface="Symbol"/>
              </a:rPr>
              <a:t>)</a:t>
            </a:r>
            <a:endParaRPr lang="cs-CZ" sz="2400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obor hodnot je </a:t>
            </a:r>
            <a:r>
              <a:rPr lang="cs-CZ" sz="2400" i="1" dirty="0" smtClean="0">
                <a:solidFill>
                  <a:srgbClr val="7030A0"/>
                </a:solidFill>
              </a:rPr>
              <a:t>R</a:t>
            </a:r>
            <a:endParaRPr lang="cs-CZ" sz="2400" dirty="0" smtClean="0">
              <a:solidFill>
                <a:srgbClr val="7030A0"/>
              </a:solidFill>
              <a:sym typeface="Symbol"/>
            </a:endParaRPr>
          </a:p>
          <a:p>
            <a:pPr>
              <a:buNone/>
            </a:pPr>
            <a:r>
              <a:rPr lang="cs-CZ" sz="2400" dirty="0" smtClean="0">
                <a:solidFill>
                  <a:srgbClr val="7030A0"/>
                </a:solidFill>
                <a:sym typeface="Symbol"/>
              </a:rPr>
              <a:t>           klesající                                                               rostoucí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je prostá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není zdola ani shora omezená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nemá minimum ani maximum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7030A0"/>
                </a:solidFill>
              </a:rPr>
              <a:t>prochází body </a:t>
            </a:r>
            <a:r>
              <a:rPr lang="cs-CZ" sz="2400" dirty="0" smtClean="0">
                <a:solidFill>
                  <a:srgbClr val="7030A0"/>
                </a:solidFill>
                <a:sym typeface="Symbol"/>
              </a:rPr>
              <a:t>1; 0 a a; 1,    ; -1 </a:t>
            </a:r>
            <a:endParaRPr lang="cs-CZ" sz="24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endParaRPr lang="cs-CZ" sz="2800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5949280"/>
            <a:ext cx="104775" cy="428625"/>
          </a:xfrm>
          <a:prstGeom prst="rect">
            <a:avLst/>
          </a:prstGeom>
          <a:noFill/>
        </p:spPr>
      </p:pic>
      <p:pic>
        <p:nvPicPr>
          <p:cNvPr id="10" name="Obrázek 9" descr="7.bmp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0000" y="1800000"/>
            <a:ext cx="1800000" cy="1620000"/>
          </a:xfrm>
          <a:prstGeom prst="rect">
            <a:avLst/>
          </a:prstGeom>
        </p:spPr>
      </p:pic>
      <p:pic>
        <p:nvPicPr>
          <p:cNvPr id="11" name="Obrázek 10" descr="8.bmp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20000" y="1800000"/>
            <a:ext cx="1800000" cy="1620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jsou součástí SW Smart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439</Words>
  <Application>Microsoft Office PowerPoint</Application>
  <PresentationFormat>Předvádění na obrazovce (4:3)</PresentationFormat>
  <Paragraphs>139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Snímek 1</vt:lpstr>
      <vt:lpstr>L O G A R I T M I C K Á  F U N K C E</vt:lpstr>
      <vt:lpstr> </vt:lpstr>
      <vt:lpstr> </vt:lpstr>
      <vt:lpstr> </vt:lpstr>
      <vt:lpstr> </vt:lpstr>
      <vt:lpstr> </vt:lpstr>
      <vt:lpstr>Snímek 8</vt:lpstr>
    </vt:vector>
  </TitlesOfParts>
  <Company>Doma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voracek</cp:lastModifiedBy>
  <cp:revision>170</cp:revision>
  <dcterms:created xsi:type="dcterms:W3CDTF">2012-10-27T14:17:12Z</dcterms:created>
  <dcterms:modified xsi:type="dcterms:W3CDTF">2013-02-08T13:42:38Z</dcterms:modified>
</cp:coreProperties>
</file>