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70" r:id="rId5"/>
    <p:sldId id="263" r:id="rId6"/>
    <p:sldId id="264" r:id="rId7"/>
    <p:sldId id="27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79" d="100"/>
          <a:sy n="79" d="100"/>
        </p:scale>
        <p:origin x="-2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29.1.2013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CZ.1.07/1.5.00/0325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19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5476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Exponenciální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29.1.2013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E X P O N E N C I Á L N Í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Exponenciální 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dirty="0" smtClean="0"/>
              <a:t>je dána předpisem:</a:t>
            </a:r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a 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cs-CZ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cs-CZ" dirty="0" smtClean="0"/>
              <a:t>kde </a:t>
            </a:r>
            <a:r>
              <a:rPr lang="cs-CZ" b="1" dirty="0" smtClean="0"/>
              <a:t>a</a:t>
            </a:r>
            <a:r>
              <a:rPr lang="cs-CZ" dirty="0" smtClean="0"/>
              <a:t> </a:t>
            </a:r>
            <a:r>
              <a:rPr lang="cs-CZ" dirty="0" smtClean="0">
                <a:sym typeface="Symbol"/>
              </a:rPr>
              <a:t> R</a:t>
            </a:r>
            <a:r>
              <a:rPr lang="cs-CZ" baseline="30000" dirty="0" smtClean="0">
                <a:sym typeface="Symbol"/>
              </a:rPr>
              <a:t>+</a:t>
            </a:r>
            <a:r>
              <a:rPr lang="cs-CZ" dirty="0" smtClean="0">
                <a:sym typeface="Symbol"/>
              </a:rPr>
              <a:t> - 1</a:t>
            </a:r>
          </a:p>
          <a:p>
            <a:pPr>
              <a:buNone/>
            </a:pPr>
            <a:r>
              <a:rPr lang="cs-CZ" sz="1300" dirty="0" smtClean="0"/>
              <a:t>          </a:t>
            </a:r>
          </a:p>
          <a:p>
            <a:pPr>
              <a:buNone/>
            </a:pPr>
            <a:r>
              <a:rPr lang="cs-CZ" sz="2600" dirty="0" smtClean="0"/>
              <a:t>                např.   </a:t>
            </a:r>
            <a:r>
              <a:rPr lang="cs-CZ" sz="2600" b="1" dirty="0" smtClean="0"/>
              <a:t>y = 3</a:t>
            </a:r>
            <a:r>
              <a:rPr lang="cs-CZ" sz="2600" b="1" baseline="30000" dirty="0" smtClean="0"/>
              <a:t>x</a:t>
            </a:r>
          </a:p>
          <a:p>
            <a:pPr>
              <a:buNone/>
            </a:pPr>
            <a:r>
              <a:rPr lang="cs-CZ" sz="2600" dirty="0" smtClean="0"/>
              <a:t>                nebo  </a:t>
            </a:r>
            <a:r>
              <a:rPr lang="cs-CZ" sz="2600" baseline="30000" dirty="0" smtClean="0"/>
              <a:t> </a:t>
            </a:r>
            <a:r>
              <a:rPr lang="cs-CZ" sz="2600" b="1" dirty="0" smtClean="0"/>
              <a:t>y = 4</a:t>
            </a:r>
            <a:r>
              <a:rPr lang="cs-CZ" sz="2600" b="1" baseline="30000" dirty="0" smtClean="0"/>
              <a:t>-x</a:t>
            </a:r>
            <a:r>
              <a:rPr lang="cs-CZ" sz="2600" b="1" dirty="0" smtClean="0"/>
              <a:t> = (4</a:t>
            </a:r>
            <a:r>
              <a:rPr lang="cs-CZ" sz="2600" b="1" baseline="30000" dirty="0" smtClean="0"/>
              <a:t>-1</a:t>
            </a:r>
            <a:r>
              <a:rPr lang="cs-CZ" sz="2600" b="1" dirty="0" smtClean="0"/>
              <a:t>)</a:t>
            </a:r>
            <a:r>
              <a:rPr lang="cs-CZ" sz="2600" b="1" baseline="30000" dirty="0" smtClean="0"/>
              <a:t>x</a:t>
            </a:r>
            <a:r>
              <a:rPr lang="cs-CZ" sz="2600" b="1" dirty="0" smtClean="0"/>
              <a:t> = 0,25</a:t>
            </a:r>
            <a:r>
              <a:rPr lang="cs-CZ" sz="2400" b="1" baseline="30000" dirty="0" smtClean="0"/>
              <a:t>x</a:t>
            </a:r>
          </a:p>
          <a:p>
            <a:pPr>
              <a:buNone/>
            </a:pPr>
            <a:endParaRPr lang="cs-CZ" sz="1900" dirty="0" smtClean="0"/>
          </a:p>
          <a:p>
            <a:pPr>
              <a:buNone/>
            </a:pPr>
            <a:r>
              <a:rPr lang="cs-CZ" sz="2200" dirty="0" smtClean="0"/>
              <a:t>(pro </a:t>
            </a:r>
            <a:r>
              <a:rPr lang="cs-CZ" sz="2200" b="1" dirty="0" smtClean="0"/>
              <a:t>a</a:t>
            </a:r>
            <a:r>
              <a:rPr lang="cs-CZ" sz="2200" dirty="0" smtClean="0"/>
              <a:t> </a:t>
            </a:r>
            <a:r>
              <a:rPr lang="cs-CZ" sz="2200" b="1" dirty="0" smtClean="0"/>
              <a:t>= 1</a:t>
            </a:r>
            <a:r>
              <a:rPr lang="cs-CZ" sz="2200" dirty="0" smtClean="0"/>
              <a:t> </a:t>
            </a:r>
            <a:r>
              <a:rPr lang="cs-CZ" sz="2200" b="1" dirty="0" smtClean="0">
                <a:sym typeface="Symbol"/>
              </a:rPr>
              <a:t>   </a:t>
            </a:r>
            <a:r>
              <a:rPr lang="cs-CZ" sz="2200" dirty="0" smtClean="0"/>
              <a:t> </a:t>
            </a:r>
            <a:r>
              <a:rPr lang="cs-CZ" sz="2200" b="1" dirty="0" smtClean="0"/>
              <a:t>y = 1</a:t>
            </a:r>
            <a:r>
              <a:rPr lang="cs-CZ" sz="2200" b="1" baseline="30000" dirty="0" smtClean="0"/>
              <a:t>x </a:t>
            </a:r>
            <a:r>
              <a:rPr lang="cs-CZ" sz="2200" b="1" dirty="0" smtClean="0"/>
              <a:t>= 1   </a:t>
            </a:r>
            <a:r>
              <a:rPr lang="cs-CZ" sz="2200" b="1" dirty="0" smtClean="0">
                <a:sym typeface="Symbol"/>
              </a:rPr>
              <a:t>  konstantní funkce</a:t>
            </a:r>
            <a:r>
              <a:rPr lang="cs-CZ" sz="2200" dirty="0" smtClean="0">
                <a:sym typeface="Symbol"/>
              </a:rPr>
              <a:t>)</a:t>
            </a:r>
          </a:p>
          <a:p>
            <a:pPr>
              <a:buNone/>
            </a:pPr>
            <a:endParaRPr lang="cs-CZ" sz="1900" dirty="0" smtClean="0"/>
          </a:p>
          <a:p>
            <a:pPr>
              <a:buNone/>
            </a:pPr>
            <a:r>
              <a:rPr lang="cs-CZ" sz="2400" b="1" dirty="0" smtClean="0"/>
              <a:t>a</a:t>
            </a:r>
            <a:r>
              <a:rPr lang="cs-CZ" sz="2400" dirty="0" smtClean="0"/>
              <a:t> ... základ mocniny (mocněnec)</a:t>
            </a:r>
          </a:p>
          <a:p>
            <a:pPr>
              <a:spcAft>
                <a:spcPts val="1200"/>
              </a:spcAft>
              <a:buNone/>
            </a:pPr>
            <a:r>
              <a:rPr lang="cs-CZ" sz="2400" b="1" dirty="0" smtClean="0"/>
              <a:t>x</a:t>
            </a:r>
            <a:r>
              <a:rPr lang="cs-CZ" sz="2400" dirty="0" smtClean="0"/>
              <a:t> ... exponent (mocnitel)</a:t>
            </a:r>
          </a:p>
          <a:p>
            <a:pPr>
              <a:buNone/>
            </a:pPr>
            <a:r>
              <a:rPr lang="cs-CZ" sz="2800" dirty="0" smtClean="0"/>
              <a:t>Definičním oborem je </a:t>
            </a:r>
            <a:r>
              <a:rPr lang="cs-CZ" sz="2800" b="1" i="1" dirty="0" smtClean="0"/>
              <a:t>R</a:t>
            </a:r>
            <a:r>
              <a:rPr lang="cs-CZ" sz="2800" i="1" dirty="0" smtClean="0"/>
              <a:t>.</a:t>
            </a:r>
          </a:p>
          <a:p>
            <a:pPr>
              <a:buNone/>
            </a:pPr>
            <a:endParaRPr lang="cs-CZ" sz="1000" dirty="0" smtClean="0"/>
          </a:p>
          <a:p>
            <a:pPr marL="0">
              <a:buNone/>
            </a:pPr>
            <a:r>
              <a:rPr lang="cs-CZ" sz="2800" dirty="0" smtClean="0"/>
              <a:t>Grafem exponenciální funkce je  </a:t>
            </a:r>
            <a:r>
              <a:rPr lang="cs-CZ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exponenciální křivka   </a:t>
            </a:r>
            <a:r>
              <a:rPr lang="cs-CZ" sz="2800" dirty="0" smtClean="0"/>
              <a:t>(tzv. </a:t>
            </a:r>
            <a:r>
              <a:rPr lang="cs-CZ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exponenciála</a:t>
            </a:r>
            <a:r>
              <a:rPr lang="cs-CZ" sz="2800" dirty="0" smtClean="0"/>
              <a:t>).</a:t>
            </a:r>
            <a:endParaRPr lang="cs-CZ" sz="2800" dirty="0" smtClean="0">
              <a:ln w="12700">
                <a:solidFill>
                  <a:srgbClr val="0070C0"/>
                </a:solidFill>
                <a:prstDash val="solid"/>
              </a:ln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597666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2400" i="1" dirty="0" smtClean="0"/>
              <a:t>Příklad:</a:t>
            </a:r>
            <a:r>
              <a:rPr lang="cs-CZ" sz="2400" dirty="0" smtClean="0"/>
              <a:t>   Sestrojte grafy funkcí:   </a:t>
            </a:r>
            <a:r>
              <a:rPr lang="cs-CZ" sz="2400" b="1" dirty="0" smtClean="0">
                <a:solidFill>
                  <a:srgbClr val="00B0F0"/>
                </a:solidFill>
              </a:rPr>
              <a:t>y = 2</a:t>
            </a:r>
            <a:r>
              <a:rPr lang="cs-CZ" sz="2400" b="1" baseline="30000" dirty="0" smtClean="0">
                <a:solidFill>
                  <a:srgbClr val="00B0F0"/>
                </a:solidFill>
              </a:rPr>
              <a:t>x</a:t>
            </a:r>
            <a:r>
              <a:rPr lang="cs-CZ" sz="2400" b="1" dirty="0" smtClean="0">
                <a:solidFill>
                  <a:srgbClr val="00B0F0"/>
                </a:solidFill>
              </a:rPr>
              <a:t>   </a:t>
            </a:r>
            <a:r>
              <a:rPr lang="cs-CZ" sz="2400" dirty="0" smtClean="0"/>
              <a:t>a</a:t>
            </a:r>
            <a:r>
              <a:rPr lang="cs-CZ" sz="2400" b="1" dirty="0" smtClean="0">
                <a:solidFill>
                  <a:srgbClr val="00B0F0"/>
                </a:solidFill>
              </a:rPr>
              <a:t>   </a:t>
            </a:r>
            <a:r>
              <a:rPr lang="cs-CZ" sz="2400" b="1" dirty="0" smtClean="0">
                <a:solidFill>
                  <a:srgbClr val="C00000"/>
                </a:solidFill>
              </a:rPr>
              <a:t>y = 0,5</a:t>
            </a:r>
            <a:r>
              <a:rPr lang="cs-CZ" sz="2400" b="1" baseline="30000" dirty="0" smtClean="0">
                <a:solidFill>
                  <a:srgbClr val="C00000"/>
                </a:solidFill>
              </a:rPr>
              <a:t>x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dirty="0" smtClean="0"/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dirty="0" smtClean="0"/>
          </a:p>
          <a:p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467544" y="980728"/>
          <a:ext cx="83529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48072"/>
                <a:gridCol w="576064"/>
                <a:gridCol w="648072"/>
                <a:gridCol w="648072"/>
                <a:gridCol w="648072"/>
                <a:gridCol w="576064"/>
                <a:gridCol w="216024"/>
                <a:gridCol w="557752"/>
                <a:gridCol w="522368"/>
                <a:gridCol w="751808"/>
                <a:gridCol w="566300"/>
                <a:gridCol w="566300"/>
                <a:gridCol w="707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x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-3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-2,5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-1,5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-1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-0,5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0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0,5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1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1,5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2,5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smtClean="0"/>
                        <a:t>3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y=2</a:t>
                      </a:r>
                      <a:r>
                        <a:rPr lang="cs-CZ" sz="1600" b="1" baseline="30000" smtClean="0">
                          <a:solidFill>
                            <a:srgbClr val="0070C0"/>
                          </a:solidFill>
                        </a:rPr>
                        <a:t>x</a:t>
                      </a:r>
                      <a:endParaRPr lang="cs-CZ" sz="1600" b="1" baseline="30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0,125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  <a:endParaRPr lang="cs-CZ" sz="16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0,5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0,7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1,4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2,8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5,7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smtClean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cs-CZ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y=0,5</a:t>
                      </a:r>
                      <a:r>
                        <a:rPr lang="cs-CZ" sz="1600" b="1" baseline="30000" dirty="0" smtClean="0">
                          <a:solidFill>
                            <a:srgbClr val="C00000"/>
                          </a:solidFill>
                        </a:rPr>
                        <a:t>x</a:t>
                      </a:r>
                      <a:endParaRPr lang="cs-CZ" sz="1600" b="1" baseline="30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5,7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2,8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1,4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0,7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0,5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6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solidFill>
                            <a:srgbClr val="C00000"/>
                          </a:solidFill>
                        </a:rPr>
                        <a:t>0,125</a:t>
                      </a:r>
                      <a:endParaRPr lang="cs-CZ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Obrázek 12" descr="2D-graf 1-1  Trasování výrazu #1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" y="2268000"/>
            <a:ext cx="4178937" cy="4140000"/>
          </a:xfrm>
          <a:prstGeom prst="rect">
            <a:avLst/>
          </a:prstGeom>
        </p:spPr>
      </p:pic>
      <p:pic>
        <p:nvPicPr>
          <p:cNvPr id="14" name="Obrázek 13" descr="2D-graf 1-2  Trasování výrazu #1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268000"/>
            <a:ext cx="4204889" cy="4140000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3347864" y="3212976"/>
            <a:ext cx="755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y = 2</a:t>
            </a:r>
            <a:r>
              <a:rPr lang="cs-CZ" b="1" baseline="30000" dirty="0" smtClean="0">
                <a:solidFill>
                  <a:srgbClr val="0070C0"/>
                </a:solidFill>
              </a:rPr>
              <a:t>x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16" name="Obrázek 15" descr="2D-graf 1-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00" y="2268000"/>
            <a:ext cx="4127024" cy="4140000"/>
          </a:xfrm>
          <a:prstGeom prst="rect">
            <a:avLst/>
          </a:prstGeom>
        </p:spPr>
      </p:pic>
      <p:pic>
        <p:nvPicPr>
          <p:cNvPr id="17" name="Obrázek 16" descr="2D-graf 1-2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2268000"/>
            <a:ext cx="4191914" cy="4140000"/>
          </a:xfrm>
          <a:prstGeom prst="rect">
            <a:avLst/>
          </a:prstGeom>
        </p:spPr>
      </p:pic>
      <p:sp>
        <p:nvSpPr>
          <p:cNvPr id="18" name="Obdélník 17"/>
          <p:cNvSpPr/>
          <p:nvPr/>
        </p:nvSpPr>
        <p:spPr>
          <a:xfrm>
            <a:off x="5220072" y="3212976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y = 0,5</a:t>
            </a:r>
            <a:r>
              <a:rPr lang="cs-CZ" b="1" baseline="30000" dirty="0" smtClean="0">
                <a:solidFill>
                  <a:srgbClr val="C00000"/>
                </a:solidFill>
              </a:rPr>
              <a:t>x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97666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i="1" dirty="0" smtClean="0"/>
              <a:t>Příklad:</a:t>
            </a:r>
            <a:r>
              <a:rPr lang="cs-CZ" dirty="0" smtClean="0"/>
              <a:t>  </a:t>
            </a:r>
            <a:r>
              <a:rPr lang="cs-CZ" sz="2800" dirty="0" smtClean="0"/>
              <a:t>Sestrojte grafy funkcí:</a:t>
            </a:r>
          </a:p>
          <a:p>
            <a:pPr>
              <a:buNone/>
            </a:pPr>
            <a:endParaRPr lang="cs-CZ" sz="2400" dirty="0" smtClean="0">
              <a:solidFill>
                <a:srgbClr val="00FF00"/>
              </a:solidFill>
            </a:endParaRPr>
          </a:p>
          <a:p>
            <a:pPr>
              <a:buNone/>
            </a:pPr>
            <a:endParaRPr lang="cs-CZ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492896"/>
            <a:ext cx="1181100" cy="790575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052736"/>
            <a:ext cx="876300" cy="409575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556792"/>
            <a:ext cx="876300" cy="409575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060848"/>
            <a:ext cx="876300" cy="409575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284984"/>
            <a:ext cx="1181100" cy="790575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077072"/>
            <a:ext cx="1181100" cy="790575"/>
          </a:xfrm>
          <a:prstGeom prst="rect">
            <a:avLst/>
          </a:prstGeom>
          <a:noFill/>
        </p:spPr>
      </p:pic>
      <p:pic>
        <p:nvPicPr>
          <p:cNvPr id="23" name="Obrázek 22" descr="1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00000" y="1188000"/>
            <a:ext cx="5776363" cy="5220000"/>
          </a:xfrm>
          <a:prstGeom prst="rect">
            <a:avLst/>
          </a:prstGeom>
        </p:spPr>
      </p:pic>
      <p:pic>
        <p:nvPicPr>
          <p:cNvPr id="25" name="Obrázek 24" descr="2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00000" y="1188000"/>
            <a:ext cx="5776363" cy="5220000"/>
          </a:xfrm>
          <a:prstGeom prst="rect">
            <a:avLst/>
          </a:prstGeom>
        </p:spPr>
      </p:pic>
      <p:pic>
        <p:nvPicPr>
          <p:cNvPr id="27" name="Obrázek 26" descr="3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00000" y="1188000"/>
            <a:ext cx="5776364" cy="5220000"/>
          </a:xfrm>
          <a:prstGeom prst="rect">
            <a:avLst/>
          </a:prstGeom>
        </p:spPr>
      </p:pic>
      <p:pic>
        <p:nvPicPr>
          <p:cNvPr id="29" name="Obrázek 28" descr="4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700000" y="1188000"/>
            <a:ext cx="5776363" cy="5220000"/>
          </a:xfrm>
          <a:prstGeom prst="rect">
            <a:avLst/>
          </a:prstGeom>
        </p:spPr>
      </p:pic>
      <p:pic>
        <p:nvPicPr>
          <p:cNvPr id="31" name="Obrázek 30" descr="5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00000" y="1188000"/>
            <a:ext cx="5776363" cy="5220000"/>
          </a:xfrm>
          <a:prstGeom prst="rect">
            <a:avLst/>
          </a:prstGeom>
        </p:spPr>
      </p:pic>
      <p:pic>
        <p:nvPicPr>
          <p:cNvPr id="33" name="Obrázek 32" descr="6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699792" y="1196752"/>
            <a:ext cx="5776364" cy="5220000"/>
          </a:xfrm>
          <a:prstGeom prst="rect">
            <a:avLst/>
          </a:prstGeom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3356992"/>
            <a:ext cx="860530" cy="5760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3356992"/>
            <a:ext cx="616188" cy="288000"/>
          </a:xfrm>
          <a:prstGeom prst="rect">
            <a:avLst/>
          </a:prstGeom>
          <a:noFill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132856"/>
            <a:ext cx="616187" cy="288000"/>
          </a:xfrm>
          <a:prstGeom prst="rect">
            <a:avLst/>
          </a:prstGeom>
          <a:noFill/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340768"/>
            <a:ext cx="860531" cy="576000"/>
          </a:xfrm>
          <a:prstGeom prst="rect">
            <a:avLst/>
          </a:prstGeom>
          <a:noFill/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412776"/>
            <a:ext cx="616187" cy="288000"/>
          </a:xfrm>
          <a:prstGeom prst="rect">
            <a:avLst/>
          </a:prstGeom>
          <a:noFill/>
        </p:spPr>
      </p:pic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268760"/>
            <a:ext cx="860531" cy="57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endParaRPr lang="cs-CZ" sz="800" u="sng" baseline="30000" dirty="0" smtClean="0"/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Vlastnosti funkce y = </a:t>
            </a:r>
            <a:r>
              <a:rPr lang="cs-CZ" b="1" dirty="0" err="1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a</a:t>
            </a:r>
            <a:r>
              <a:rPr lang="cs-CZ" b="1" baseline="30000" dirty="0" err="1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x</a:t>
            </a:r>
            <a:endParaRPr lang="cs-CZ" b="1" dirty="0" smtClean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cs-CZ" sz="2800" dirty="0" smtClean="0">
                <a:sym typeface="Symbol"/>
              </a:rPr>
              <a:t>	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    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sym typeface="Symbol"/>
              </a:rPr>
              <a:t>a  (0; 1) </a:t>
            </a:r>
            <a:r>
              <a:rPr lang="cs-CZ" sz="2800" dirty="0" smtClean="0">
                <a:solidFill>
                  <a:srgbClr val="FF0000"/>
                </a:solidFill>
                <a:sym typeface="Symbol"/>
              </a:rPr>
              <a:t>		                             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a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sym typeface="Symbol"/>
              </a:rPr>
              <a:t> 1</a:t>
            </a:r>
            <a:endParaRPr lang="cs-CZ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sz="8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definiční obor je </a:t>
            </a:r>
            <a:r>
              <a:rPr lang="cs-CZ" sz="2400" i="1" dirty="0" smtClean="0">
                <a:solidFill>
                  <a:srgbClr val="7030A0"/>
                </a:solidFill>
              </a:rPr>
              <a:t>R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obor hodnot je (0; +</a:t>
            </a:r>
            <a:r>
              <a:rPr lang="cs-CZ" sz="2400" dirty="0" smtClean="0">
                <a:solidFill>
                  <a:srgbClr val="7030A0"/>
                </a:solidFill>
                <a:sym typeface="Symbol"/>
              </a:rPr>
              <a:t>)</a:t>
            </a:r>
          </a:p>
          <a:p>
            <a:pPr>
              <a:buNone/>
            </a:pPr>
            <a:r>
              <a:rPr lang="cs-CZ" sz="2400" dirty="0" smtClean="0">
                <a:solidFill>
                  <a:srgbClr val="7030A0"/>
                </a:solidFill>
                <a:sym typeface="Symbol"/>
              </a:rPr>
              <a:t>           klesající                                                               rostoucí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je prostá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je zdola omezená, není shora omezená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nemá minimum ani maximum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prochází body </a:t>
            </a:r>
            <a:r>
              <a:rPr lang="cs-CZ" sz="2400" dirty="0" smtClean="0">
                <a:solidFill>
                  <a:srgbClr val="7030A0"/>
                </a:solidFill>
                <a:sym typeface="Symbol"/>
              </a:rPr>
              <a:t>0; 1 a 1; a, -1;    </a:t>
            </a:r>
            <a:endParaRPr lang="cs-CZ" sz="2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sz="2800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16" name="Obrázek 15" descr="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00000"/>
            <a:ext cx="1792664" cy="16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Obrázek 16" descr="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0000" y="1800000"/>
            <a:ext cx="1792665" cy="1620000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5949280"/>
            <a:ext cx="104775" cy="428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jsou součástí SW Smart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397</Words>
  <Application>Microsoft Office PowerPoint</Application>
  <PresentationFormat>Předvádění na obrazovce (4:3)</PresentationFormat>
  <Paragraphs>128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E X P O N E N C I Á L N Í F U N K C E</vt:lpstr>
      <vt:lpstr> </vt:lpstr>
      <vt:lpstr> </vt:lpstr>
      <vt:lpstr> </vt:lpstr>
      <vt:lpstr> </vt:lpstr>
      <vt:lpstr>Snímek 7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voracek</cp:lastModifiedBy>
  <cp:revision>132</cp:revision>
  <dcterms:created xsi:type="dcterms:W3CDTF">2012-10-27T14:17:12Z</dcterms:created>
  <dcterms:modified xsi:type="dcterms:W3CDTF">2013-01-29T10:36:26Z</dcterms:modified>
</cp:coreProperties>
</file>