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63" r:id="rId5"/>
    <p:sldId id="270" r:id="rId6"/>
    <p:sldId id="271" r:id="rId7"/>
    <p:sldId id="272" r:id="rId8"/>
    <p:sldId id="273" r:id="rId9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18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98779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Mocninná funkce s celým exponentem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11.1.2013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3042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M O C N I N </a:t>
            </a:r>
            <a:r>
              <a:rPr lang="cs-CZ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N</a:t>
            </a: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 Á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s celým exponentem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-514350">
              <a:buNone/>
            </a:pPr>
            <a:r>
              <a:rPr lang="cs-CZ" dirty="0" smtClean="0"/>
              <a:t>Pro mocninnou funkci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</a:t>
            </a:r>
            <a:r>
              <a:rPr lang="cs-CZ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r>
              <a:rPr lang="cs-CZ" b="1" baseline="300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cs-CZ" dirty="0" smtClean="0"/>
              <a:t>s celočíselným exponentem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</a:t>
            </a:r>
            <a:r>
              <a:rPr lang="cs-CZ" dirty="0" smtClean="0"/>
              <a:t> mohou nastat tyto možnosti:</a:t>
            </a:r>
          </a:p>
          <a:p>
            <a:pPr marL="514350" indent="-514350">
              <a:buNone/>
            </a:pPr>
            <a:endParaRPr lang="cs-CZ" b="1" dirty="0" smtClean="0">
              <a:ln w="18000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cs-CZ" b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1)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cs-CZ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= 0  </a:t>
            </a:r>
            <a:r>
              <a:rPr lang="cs-CZ" dirty="0" smtClean="0">
                <a:sym typeface="Symbol"/>
              </a:rPr>
              <a:t>  </a:t>
            </a:r>
            <a:r>
              <a:rPr lang="cs-CZ" b="1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x</a:t>
            </a:r>
            <a:r>
              <a:rPr lang="cs-CZ" b="1" baseline="30000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 </a:t>
            </a:r>
            <a:r>
              <a:rPr lang="cs-CZ" b="1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 1</a:t>
            </a:r>
            <a:r>
              <a:rPr lang="cs-CZ" dirty="0" smtClean="0">
                <a:ln w="18000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kde </a:t>
            </a:r>
            <a:r>
              <a:rPr lang="cs-CZ" b="1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 </a:t>
            </a:r>
            <a:r>
              <a:rPr lang="cs-CZ" b="1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 R - 0</a:t>
            </a:r>
          </a:p>
          <a:p>
            <a:pPr marL="514350" indent="-514350">
              <a:buNone/>
            </a:pPr>
            <a:r>
              <a:rPr lang="cs-CZ" dirty="0" smtClean="0"/>
              <a:t>     Je to </a:t>
            </a:r>
            <a:r>
              <a:rPr lang="cs-CZ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konstantní</a:t>
            </a:r>
            <a:r>
              <a:rPr lang="cs-CZ" dirty="0" smtClean="0"/>
              <a:t> funkce.</a:t>
            </a:r>
          </a:p>
          <a:p>
            <a:pPr marL="514350" indent="-514350">
              <a:buNone/>
            </a:pPr>
            <a:r>
              <a:rPr lang="cs-CZ" dirty="0" smtClean="0"/>
              <a:t>     </a:t>
            </a:r>
          </a:p>
          <a:p>
            <a:pPr marL="514350" indent="-514350">
              <a:buNone/>
            </a:pPr>
            <a:r>
              <a:rPr lang="cs-CZ" sz="2800" dirty="0" smtClean="0"/>
              <a:t>      Grafem je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přímka</a:t>
            </a:r>
            <a:r>
              <a:rPr lang="cs-CZ" sz="2800" dirty="0" smtClean="0"/>
              <a:t> </a:t>
            </a:r>
          </a:p>
          <a:p>
            <a:pPr marL="514350" indent="-514350">
              <a:buNone/>
            </a:pPr>
            <a:r>
              <a:rPr lang="cs-CZ" sz="2800" dirty="0" smtClean="0"/>
              <a:t>      rovnoběžná s osou </a:t>
            </a:r>
            <a:r>
              <a:rPr lang="cs-CZ" sz="2800" i="1" u="sng" dirty="0" smtClean="0"/>
              <a:t>x</a:t>
            </a:r>
            <a:r>
              <a:rPr lang="cs-CZ" sz="2800" dirty="0" smtClean="0"/>
              <a:t> </a:t>
            </a:r>
          </a:p>
          <a:p>
            <a:pPr marL="514350" indent="-514350">
              <a:buNone/>
            </a:pPr>
            <a:r>
              <a:rPr lang="cs-CZ" sz="2800" dirty="0" smtClean="0"/>
              <a:t>      bez bodu </a:t>
            </a:r>
            <a:r>
              <a:rPr lang="cs-CZ" sz="2800" dirty="0" smtClean="0">
                <a:sym typeface="Symbol"/>
              </a:rPr>
              <a:t>0;1.</a:t>
            </a:r>
            <a:r>
              <a:rPr lang="cs-CZ" sz="2800" dirty="0" smtClean="0"/>
              <a:t>                                           </a:t>
            </a:r>
            <a:endParaRPr lang="cs-CZ" sz="2800" dirty="0"/>
          </a:p>
        </p:txBody>
      </p:sp>
      <p:pic>
        <p:nvPicPr>
          <p:cNvPr id="4" name="Obrázek 3" descr="přím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573016"/>
            <a:ext cx="3276256" cy="264065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046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solidFill>
                  <a:srgbClr val="FF0000"/>
                </a:solidFill>
              </a:rPr>
              <a:t>2)</a:t>
            </a:r>
            <a:r>
              <a:rPr lang="cs-CZ" b="1" dirty="0" smtClean="0"/>
              <a:t> 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 Z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+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, liché</a:t>
            </a:r>
            <a:endParaRPr lang="cs-CZ" b="1" dirty="0" smtClean="0">
              <a:solidFill>
                <a:srgbClr val="FF0000"/>
              </a:solidFill>
              <a:sym typeface="Symbol"/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800" dirty="0" smtClean="0"/>
              <a:t>                                                     </a:t>
            </a:r>
            <a:r>
              <a:rPr lang="cs-CZ" sz="2800" b="1" u="sng" dirty="0" smtClean="0"/>
              <a:t>Vlastnosti:</a:t>
            </a:r>
            <a:r>
              <a:rPr lang="cs-CZ" sz="2800" b="1" dirty="0" smtClean="0"/>
              <a:t> 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D = R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H = R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lichá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rostoucí v celém R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</a:t>
            </a:r>
            <a:r>
              <a:rPr lang="cs-CZ" sz="2400" dirty="0" smtClean="0"/>
              <a:t>  není omezená ani shora ani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zdola 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nemá maximum ani minimum              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pic>
        <p:nvPicPr>
          <p:cNvPr id="6" name="Obrázek 5" descr="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0"/>
            <a:ext cx="3712497" cy="5121796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3563888" y="213285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y=x</a:t>
            </a:r>
            <a:r>
              <a:rPr lang="cs-CZ" baseline="30000" dirty="0" smtClean="0">
                <a:solidFill>
                  <a:srgbClr val="0070C0"/>
                </a:solidFill>
              </a:rPr>
              <a:t>3</a:t>
            </a:r>
            <a:endParaRPr lang="cs-CZ" baseline="30000" dirty="0">
              <a:solidFill>
                <a:srgbClr val="0070C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915816" y="1556792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y=x</a:t>
            </a:r>
            <a:r>
              <a:rPr lang="cs-CZ" baseline="30000" dirty="0" smtClean="0">
                <a:solidFill>
                  <a:srgbClr val="00B050"/>
                </a:solidFill>
              </a:rPr>
              <a:t>5</a:t>
            </a:r>
            <a:endParaRPr lang="cs-CZ" baseline="30000" dirty="0">
              <a:solidFill>
                <a:srgbClr val="00B05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419872" y="321297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y=x</a:t>
            </a:r>
            <a:r>
              <a:rPr lang="cs-CZ" baseline="30000" dirty="0" smtClean="0">
                <a:solidFill>
                  <a:srgbClr val="FF0000"/>
                </a:solidFill>
              </a:rPr>
              <a:t>1</a:t>
            </a:r>
            <a:endParaRPr lang="cs-CZ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046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solidFill>
                  <a:srgbClr val="FF0000"/>
                </a:solidFill>
              </a:rPr>
              <a:t>3)</a:t>
            </a:r>
            <a:r>
              <a:rPr lang="cs-CZ" b="1" dirty="0" smtClean="0"/>
              <a:t> 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 Z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+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, sudé</a:t>
            </a:r>
            <a:endParaRPr lang="cs-CZ" b="1" dirty="0" smtClean="0">
              <a:solidFill>
                <a:srgbClr val="FF0000"/>
              </a:solidFill>
              <a:sym typeface="Symbol"/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800" dirty="0" smtClean="0"/>
              <a:t>                                                       </a:t>
            </a:r>
            <a:r>
              <a:rPr lang="cs-CZ" sz="2800" b="1" u="sng" dirty="0" smtClean="0"/>
              <a:t>Vlastnosti:</a:t>
            </a:r>
            <a:r>
              <a:rPr lang="cs-CZ" sz="2800" b="1" dirty="0" smtClean="0"/>
              <a:t> </a:t>
            </a:r>
          </a:p>
          <a:p>
            <a:pPr>
              <a:buNone/>
            </a:pPr>
            <a:r>
              <a:rPr lang="cs-CZ" sz="2800" dirty="0" smtClean="0"/>
              <a:t>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D = R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H = </a:t>
            </a:r>
            <a:r>
              <a:rPr lang="cs-CZ" sz="2400" dirty="0" smtClean="0">
                <a:sym typeface="Symbol"/>
              </a:rPr>
              <a:t>0;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sudá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rostoucí v </a:t>
            </a:r>
            <a:r>
              <a:rPr lang="cs-CZ" sz="2400" dirty="0" smtClean="0">
                <a:sym typeface="Symbol"/>
              </a:rPr>
              <a:t>0; +),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    klesající v (-</a:t>
            </a:r>
            <a:r>
              <a:rPr lang="cs-CZ" sz="2400" dirty="0" smtClean="0">
                <a:sym typeface="Symbol"/>
              </a:rPr>
              <a:t> ; 0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                                                         </a:t>
            </a:r>
            <a:r>
              <a:rPr lang="cs-CZ" sz="2400" dirty="0" smtClean="0"/>
              <a:t>  je zdola omezená, 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shora není omezená</a:t>
            </a:r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                                                           </a:t>
            </a:r>
            <a:r>
              <a:rPr lang="cs-CZ" sz="2400" dirty="0" smtClean="0"/>
              <a:t>má minimum v bodě x = 0,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nemá maximum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pic>
        <p:nvPicPr>
          <p:cNvPr id="7" name="Obrázek 6" descr="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0"/>
            <a:ext cx="4167191" cy="5122515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4067944" y="306896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y=x</a:t>
            </a:r>
            <a:r>
              <a:rPr lang="cs-CZ" baseline="30000" dirty="0" smtClean="0">
                <a:solidFill>
                  <a:srgbClr val="FF0000"/>
                </a:solidFill>
              </a:rPr>
              <a:t>2</a:t>
            </a:r>
            <a:endParaRPr lang="cs-CZ" baseline="30000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131840" y="1700808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y=x</a:t>
            </a:r>
            <a:r>
              <a:rPr lang="cs-CZ" baseline="30000" dirty="0" smtClean="0">
                <a:solidFill>
                  <a:srgbClr val="00B050"/>
                </a:solidFill>
              </a:rPr>
              <a:t>6</a:t>
            </a:r>
            <a:endParaRPr lang="cs-CZ" baseline="30000" dirty="0">
              <a:solidFill>
                <a:srgbClr val="00B05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707904" y="2276872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y=x</a:t>
            </a:r>
            <a:r>
              <a:rPr lang="cs-CZ" baseline="30000" dirty="0" smtClean="0">
                <a:solidFill>
                  <a:srgbClr val="0070C0"/>
                </a:solidFill>
              </a:rPr>
              <a:t>4</a:t>
            </a:r>
            <a:endParaRPr lang="cs-CZ" baseline="30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046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solidFill>
                  <a:srgbClr val="FF0000"/>
                </a:solidFill>
              </a:rPr>
              <a:t>4)</a:t>
            </a:r>
            <a:r>
              <a:rPr lang="cs-CZ" b="1" dirty="0" smtClean="0"/>
              <a:t> 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 Z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-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, liché</a:t>
            </a:r>
            <a:r>
              <a:rPr lang="cs-CZ" b="1" dirty="0" smtClean="0">
                <a:solidFill>
                  <a:srgbClr val="FF0000"/>
                </a:solidFill>
                <a:sym typeface="Symbol"/>
              </a:rPr>
              <a:t>   </a:t>
            </a:r>
            <a:r>
              <a:rPr lang="cs-CZ" sz="2800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( x </a:t>
            </a:r>
            <a:r>
              <a:rPr lang="cs-CZ" sz="2800" b="1" baseline="300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– n</a:t>
            </a:r>
            <a:r>
              <a:rPr lang="cs-CZ" sz="2800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  =  1 / x </a:t>
            </a:r>
            <a:r>
              <a:rPr lang="cs-CZ" sz="2800" b="1" baseline="300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n </a:t>
            </a:r>
            <a:r>
              <a:rPr lang="cs-CZ" sz="2800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)</a:t>
            </a:r>
            <a:endParaRPr lang="cs-CZ" sz="2800" b="1" dirty="0" smtClean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sym typeface="Symbol"/>
            </a:endParaRPr>
          </a:p>
          <a:p>
            <a:pPr>
              <a:buNone/>
            </a:pPr>
            <a:endParaRPr lang="cs-CZ" sz="1200" dirty="0" smtClean="0"/>
          </a:p>
          <a:p>
            <a:pPr>
              <a:buNone/>
            </a:pPr>
            <a:r>
              <a:rPr lang="cs-CZ" sz="2800" dirty="0" smtClean="0"/>
              <a:t>                                                       </a:t>
            </a:r>
            <a:r>
              <a:rPr lang="cs-CZ" sz="2800" b="1" u="sng" dirty="0" smtClean="0"/>
              <a:t>Vlastnosti:</a:t>
            </a:r>
            <a:r>
              <a:rPr lang="cs-CZ" sz="2800" b="1" dirty="0" smtClean="0"/>
              <a:t> </a:t>
            </a:r>
          </a:p>
          <a:p>
            <a:pPr>
              <a:buNone/>
            </a:pPr>
            <a:r>
              <a:rPr lang="cs-CZ" sz="2800" dirty="0" smtClean="0"/>
              <a:t>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D = (-</a:t>
            </a:r>
            <a:r>
              <a:rPr lang="cs-CZ" sz="2400" dirty="0" smtClean="0">
                <a:sym typeface="Symbol"/>
              </a:rPr>
              <a:t> ; 0)  (0;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H = (-</a:t>
            </a:r>
            <a:r>
              <a:rPr lang="cs-CZ" sz="2400" dirty="0" smtClean="0">
                <a:sym typeface="Symbol"/>
              </a:rPr>
              <a:t> ; 0)  (0;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lichá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není rostoucí,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klesající v (-</a:t>
            </a:r>
            <a:r>
              <a:rPr lang="cs-CZ" sz="2400" dirty="0" smtClean="0">
                <a:sym typeface="Symbol"/>
              </a:rPr>
              <a:t> ; 0) a v (0;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                                                         </a:t>
            </a:r>
            <a:r>
              <a:rPr lang="cs-CZ" sz="2400" dirty="0" smtClean="0"/>
              <a:t>  není omezená ani shora ani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zdola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nemá minimum ani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maximum </a:t>
            </a:r>
            <a:endParaRPr lang="cs-CZ" sz="2000" dirty="0" smtClean="0"/>
          </a:p>
        </p:txBody>
      </p:sp>
      <p:pic>
        <p:nvPicPr>
          <p:cNvPr id="5" name="Obrázek 4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268760"/>
            <a:ext cx="4032448" cy="511256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915816" y="249289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70C0"/>
                </a:solidFill>
              </a:rPr>
              <a:t>y=x</a:t>
            </a:r>
            <a:r>
              <a:rPr lang="cs-CZ" sz="1600" baseline="30000" dirty="0" smtClean="0">
                <a:solidFill>
                  <a:srgbClr val="0070C0"/>
                </a:solidFill>
              </a:rPr>
              <a:t>-3</a:t>
            </a:r>
            <a:endParaRPr lang="cs-CZ" sz="1600" baseline="30000" dirty="0">
              <a:solidFill>
                <a:srgbClr val="0070C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995936" y="335699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</a:rPr>
              <a:t>y=x</a:t>
            </a:r>
            <a:r>
              <a:rPr lang="cs-CZ" sz="1600" baseline="30000" dirty="0" smtClean="0">
                <a:solidFill>
                  <a:srgbClr val="FF0000"/>
                </a:solidFill>
              </a:rPr>
              <a:t>-1</a:t>
            </a:r>
            <a:endParaRPr lang="cs-CZ" sz="1600" baseline="30000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915816" y="1628800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B050"/>
                </a:solidFill>
              </a:rPr>
              <a:t>y=x</a:t>
            </a:r>
            <a:r>
              <a:rPr lang="cs-CZ" sz="1600" baseline="30000" dirty="0" smtClean="0">
                <a:solidFill>
                  <a:srgbClr val="00B050"/>
                </a:solidFill>
              </a:rPr>
              <a:t>-5</a:t>
            </a:r>
            <a:endParaRPr lang="cs-CZ" sz="1600" baseline="30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046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solidFill>
                  <a:srgbClr val="FF0000"/>
                </a:solidFill>
              </a:rPr>
              <a:t>5)</a:t>
            </a:r>
            <a:r>
              <a:rPr lang="cs-CZ" b="1" dirty="0" smtClean="0"/>
              <a:t> 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 Z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-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, sudé   </a:t>
            </a:r>
            <a:r>
              <a:rPr lang="cs-CZ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(x</a:t>
            </a:r>
            <a:r>
              <a:rPr lang="cs-CZ" b="1" baseline="300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-n </a:t>
            </a:r>
            <a:r>
              <a:rPr lang="cs-CZ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= 1/</a:t>
            </a:r>
            <a:r>
              <a:rPr lang="cs-CZ" b="1" dirty="0" err="1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x</a:t>
            </a:r>
            <a:r>
              <a:rPr lang="cs-CZ" b="1" baseline="30000" dirty="0" err="1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n</a:t>
            </a:r>
            <a:r>
              <a:rPr lang="cs-CZ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)</a:t>
            </a:r>
            <a:endParaRPr lang="cs-CZ" b="1" dirty="0" smtClean="0">
              <a:solidFill>
                <a:srgbClr val="00B0F0"/>
              </a:solidFill>
              <a:sym typeface="Symbol"/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800" dirty="0" smtClean="0"/>
              <a:t>                                                       </a:t>
            </a:r>
            <a:r>
              <a:rPr lang="cs-CZ" sz="2800" b="1" u="sng" dirty="0" smtClean="0"/>
              <a:t>Vlastnosti:</a:t>
            </a:r>
            <a:r>
              <a:rPr lang="cs-CZ" sz="2800" b="1" dirty="0" smtClean="0"/>
              <a:t> </a:t>
            </a:r>
          </a:p>
          <a:p>
            <a:pPr>
              <a:buNone/>
            </a:pPr>
            <a:r>
              <a:rPr lang="cs-CZ" sz="2800" dirty="0" smtClean="0"/>
              <a:t>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D = (-</a:t>
            </a:r>
            <a:r>
              <a:rPr lang="cs-CZ" sz="2400" dirty="0" smtClean="0">
                <a:sym typeface="Symbol"/>
              </a:rPr>
              <a:t> ; 0)  (0;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H = </a:t>
            </a:r>
            <a:r>
              <a:rPr lang="cs-CZ" sz="2400" dirty="0" smtClean="0">
                <a:sym typeface="Symbol"/>
              </a:rPr>
              <a:t>(0; +)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sudá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</a:t>
            </a:r>
            <a:r>
              <a:rPr lang="cs-CZ" sz="2400" dirty="0" smtClean="0">
                <a:sym typeface="Symbol"/>
              </a:rPr>
              <a:t>  </a:t>
            </a:r>
            <a:r>
              <a:rPr lang="cs-CZ" sz="2400" dirty="0" smtClean="0"/>
              <a:t>rostoucí v (-</a:t>
            </a:r>
            <a:r>
              <a:rPr lang="cs-CZ" sz="2400" dirty="0" smtClean="0">
                <a:sym typeface="Symbol"/>
              </a:rPr>
              <a:t> ; 0),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                                                             klesající v </a:t>
            </a:r>
            <a:r>
              <a:rPr lang="cs-CZ" sz="2400" dirty="0" smtClean="0">
                <a:sym typeface="Symbol"/>
              </a:rPr>
              <a:t>(0; +)</a:t>
            </a:r>
            <a:r>
              <a:rPr lang="cs-CZ" sz="2400" dirty="0" smtClean="0"/>
              <a:t> </a:t>
            </a:r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                                                         </a:t>
            </a:r>
            <a:r>
              <a:rPr lang="cs-CZ" sz="2400" dirty="0" smtClean="0"/>
              <a:t>  je zdola omezená, 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shora není omezená</a:t>
            </a:r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                                                           ne</a:t>
            </a:r>
            <a:r>
              <a:rPr lang="cs-CZ" sz="2400" dirty="0" smtClean="0"/>
              <a:t>má minimum ani</a:t>
            </a:r>
          </a:p>
          <a:p>
            <a:pPr>
              <a:buNone/>
            </a:pPr>
            <a:r>
              <a:rPr lang="cs-CZ" sz="2400" dirty="0" smtClean="0"/>
              <a:t>                                                                    maximum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pic>
        <p:nvPicPr>
          <p:cNvPr id="5" name="Obrázek 4" descr="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484784"/>
            <a:ext cx="4104456" cy="478742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2915816" y="2996952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y=x</a:t>
            </a:r>
            <a:r>
              <a:rPr lang="cs-CZ" baseline="30000" dirty="0" smtClean="0">
                <a:solidFill>
                  <a:srgbClr val="0070C0"/>
                </a:solidFill>
              </a:rPr>
              <a:t>-4</a:t>
            </a:r>
            <a:endParaRPr lang="cs-CZ" baseline="30000" dirty="0">
              <a:solidFill>
                <a:srgbClr val="0070C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707904" y="5013176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y=x</a:t>
            </a:r>
            <a:r>
              <a:rPr lang="cs-CZ" baseline="30000" dirty="0" smtClean="0">
                <a:solidFill>
                  <a:srgbClr val="FF0000"/>
                </a:solidFill>
              </a:rPr>
              <a:t>-2</a:t>
            </a:r>
            <a:endParaRPr lang="cs-CZ" baseline="30000" dirty="0">
              <a:solidFill>
                <a:srgbClr val="FF000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987824" y="2204864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y=x</a:t>
            </a:r>
            <a:r>
              <a:rPr lang="cs-CZ" baseline="30000" dirty="0" smtClean="0">
                <a:solidFill>
                  <a:srgbClr val="00B050"/>
                </a:solidFill>
              </a:rPr>
              <a:t>-6</a:t>
            </a:r>
            <a:endParaRPr lang="cs-CZ" baseline="30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pl-PL" sz="1400" b="1" dirty="0" smtClean="0">
              <a:solidFill>
                <a:srgbClr val="000000"/>
              </a:solidFill>
              <a:latin typeface="Arial - 20"/>
            </a:endParaRPr>
          </a:p>
          <a:p>
            <a:endParaRPr lang="pl-PL" sz="1400" b="1" dirty="0">
              <a:solidFill>
                <a:srgbClr val="000000"/>
              </a:solidFill>
              <a:latin typeface="Arial - 20"/>
            </a:endParaRPr>
          </a:p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936825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566</Words>
  <Application>Microsoft Office PowerPoint</Application>
  <PresentationFormat>Předvádění na obrazovce (4:3)</PresentationFormat>
  <Paragraphs>121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M O C N I N N Á    F U N K C E s celým exponentem</vt:lpstr>
      <vt:lpstr> </vt:lpstr>
      <vt:lpstr> 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doma</cp:lastModifiedBy>
  <cp:revision>136</cp:revision>
  <cp:lastPrinted>2013-01-22T18:42:30Z</cp:lastPrinted>
  <dcterms:created xsi:type="dcterms:W3CDTF">2012-10-27T14:17:12Z</dcterms:created>
  <dcterms:modified xsi:type="dcterms:W3CDTF">2014-05-05T22:18:50Z</dcterms:modified>
</cp:coreProperties>
</file>