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56" r:id="rId3"/>
    <p:sldId id="268" r:id="rId4"/>
    <p:sldId id="269" r:id="rId5"/>
    <p:sldId id="267" r:id="rId6"/>
    <p:sldId id="266" r:id="rId7"/>
    <p:sldId id="274" r:id="rId8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714" autoAdjust="0"/>
  </p:normalViewPr>
  <p:slideViewPr>
    <p:cSldViewPr>
      <p:cViewPr varScale="1">
        <p:scale>
          <a:sx n="71" d="100"/>
          <a:sy n="71" d="100"/>
        </p:scale>
        <p:origin x="-135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6.5.2014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6.5.2014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6.5.2014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6.5.2014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6.5.2014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6.5.2014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6.5.2014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6.5.2014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6.5.2014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6.5.2014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6.5.2014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32DC9-93BC-4CE3-9BA1-19CDF42BE19B}" type="datetimeFigureOut">
              <a:rPr lang="cs-CZ" smtClean="0"/>
              <a:pPr/>
              <a:t>6.5.2014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eogebra.org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ovéPole 1"/>
          <p:cNvSpPr txBox="1">
            <a:spLocks noChangeArrowheads="1"/>
          </p:cNvSpPr>
          <p:nvPr/>
        </p:nvSpPr>
        <p:spPr bwMode="auto">
          <a:xfrm>
            <a:off x="1645920" y="171450"/>
            <a:ext cx="58521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Projekt:  Inovace vybavení           Registrační </a:t>
            </a:r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číslo 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projektu</a:t>
            </a:r>
            <a:r>
              <a:rPr lang="cs-CZ" sz="1100" smtClean="0">
                <a:solidFill>
                  <a:srgbClr val="000000"/>
                </a:solidFill>
                <a:latin typeface="Times New Roman - 16"/>
              </a:rPr>
              <a:t>:  </a:t>
            </a:r>
            <a:r>
              <a:rPr lang="cs-CZ" sz="1100" smtClean="0">
                <a:solidFill>
                  <a:srgbClr val="000000"/>
                </a:solidFill>
                <a:latin typeface="Times New Roman - 16"/>
              </a:rPr>
              <a:t>CZ.1.07/1.5.00/34.0325</a:t>
            </a:r>
            <a:endParaRPr lang="cs-CZ" sz="1100" dirty="0">
              <a:solidFill>
                <a:srgbClr val="000000"/>
              </a:solidFill>
              <a:latin typeface="Times New Roman - 16"/>
            </a:endParaRPr>
          </a:p>
        </p:txBody>
      </p:sp>
      <p:sp>
        <p:nvSpPr>
          <p:cNvPr id="2051" name="TextovéPole 2"/>
          <p:cNvSpPr txBox="1">
            <a:spLocks noChangeArrowheads="1"/>
          </p:cNvSpPr>
          <p:nvPr/>
        </p:nvSpPr>
        <p:spPr bwMode="auto">
          <a:xfrm>
            <a:off x="708660" y="434340"/>
            <a:ext cx="77266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Příjemce: 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 Gymnázium </a:t>
            </a:r>
            <a:r>
              <a:rPr lang="cs-CZ" sz="1100" dirty="0" err="1" smtClean="0">
                <a:solidFill>
                  <a:srgbClr val="000000"/>
                </a:solidFill>
                <a:latin typeface="Times New Roman - 16"/>
              </a:rPr>
              <a:t>Pierra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 de </a:t>
            </a:r>
            <a:r>
              <a:rPr lang="cs-CZ" sz="1100" dirty="0" err="1" smtClean="0">
                <a:solidFill>
                  <a:srgbClr val="000000"/>
                </a:solidFill>
                <a:latin typeface="Times New Roman - 16"/>
              </a:rPr>
              <a:t>Coubertina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, Tábor, Náměstí Františka Křižíka 860, 390 01 Tábor</a:t>
            </a:r>
            <a:endParaRPr lang="cs-CZ" sz="1100" dirty="0">
              <a:solidFill>
                <a:srgbClr val="000000"/>
              </a:solidFill>
              <a:latin typeface="Times New Roman - 16"/>
            </a:endParaRPr>
          </a:p>
        </p:txBody>
      </p:sp>
      <p:pic>
        <p:nvPicPr>
          <p:cNvPr id="2052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5894" y="5292090"/>
            <a:ext cx="6272213" cy="1208723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2053" name="TextovéPole 4"/>
          <p:cNvSpPr txBox="1">
            <a:spLocks noChangeArrowheads="1"/>
          </p:cNvSpPr>
          <p:nvPr/>
        </p:nvSpPr>
        <p:spPr bwMode="auto">
          <a:xfrm>
            <a:off x="788670" y="4869180"/>
            <a:ext cx="7566660" cy="221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 dirty="0">
                <a:solidFill>
                  <a:srgbClr val="000000"/>
                </a:solidFill>
                <a:latin typeface="Times New Roman - 14"/>
              </a:rPr>
              <a:t>Tento výukový materiál vznikl v rámci Operačního programu Vzdělání pro konkurenceschopnost.</a:t>
            </a:r>
          </a:p>
        </p:txBody>
      </p:sp>
      <p:sp>
        <p:nvSpPr>
          <p:cNvPr id="2054" name="TextovéPole 5"/>
          <p:cNvSpPr txBox="1">
            <a:spLocks noChangeArrowheads="1"/>
          </p:cNvSpPr>
          <p:nvPr/>
        </p:nvSpPr>
        <p:spPr bwMode="auto">
          <a:xfrm>
            <a:off x="0" y="4354830"/>
            <a:ext cx="9304020" cy="36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 dirty="0">
                <a:latin typeface="Times New Roman - 14"/>
              </a:rPr>
              <a:t>Materiál je určen k bezplatnému používání pro potřeby výuky a vzdělávání na všech typech škol a školských zařízení.</a:t>
            </a:r>
          </a:p>
          <a:p>
            <a:pPr algn="ctr"/>
            <a:r>
              <a:rPr lang="cs-CZ" sz="900" b="1" dirty="0">
                <a:latin typeface="Times New Roman - 14"/>
              </a:rPr>
              <a:t>Jakékoliv další používání podléhá autorskému zákonu.</a:t>
            </a:r>
          </a:p>
        </p:txBody>
      </p:sp>
      <p:sp>
        <p:nvSpPr>
          <p:cNvPr id="2055" name="TextovéPole 6"/>
          <p:cNvSpPr txBox="1">
            <a:spLocks noChangeArrowheads="1"/>
          </p:cNvSpPr>
          <p:nvPr/>
        </p:nvSpPr>
        <p:spPr bwMode="auto">
          <a:xfrm>
            <a:off x="320040" y="1165860"/>
            <a:ext cx="17145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Autor materiálu:</a:t>
            </a:r>
          </a:p>
        </p:txBody>
      </p:sp>
      <p:sp>
        <p:nvSpPr>
          <p:cNvPr id="2056" name="TextovéPole 7"/>
          <p:cNvSpPr txBox="1">
            <a:spLocks noChangeArrowheads="1"/>
          </p:cNvSpPr>
          <p:nvPr/>
        </p:nvSpPr>
        <p:spPr bwMode="auto">
          <a:xfrm>
            <a:off x="331470" y="902970"/>
            <a:ext cx="194310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Název materiálu:	</a:t>
            </a:r>
          </a:p>
        </p:txBody>
      </p:sp>
      <p:sp>
        <p:nvSpPr>
          <p:cNvPr id="2057" name="TextovéPole 8"/>
          <p:cNvSpPr txBox="1">
            <a:spLocks noChangeArrowheads="1"/>
          </p:cNvSpPr>
          <p:nvPr/>
        </p:nvSpPr>
        <p:spPr bwMode="auto">
          <a:xfrm>
            <a:off x="320040" y="2171700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Sada:</a:t>
            </a:r>
          </a:p>
        </p:txBody>
      </p:sp>
      <p:sp>
        <p:nvSpPr>
          <p:cNvPr id="2058" name="TextovéPole 9"/>
          <p:cNvSpPr txBox="1">
            <a:spLocks noChangeArrowheads="1"/>
          </p:cNvSpPr>
          <p:nvPr/>
        </p:nvSpPr>
        <p:spPr bwMode="auto">
          <a:xfrm>
            <a:off x="5796136" y="1916832"/>
            <a:ext cx="1584176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Předmět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 matematika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59" name="TextovéPole 10"/>
          <p:cNvSpPr txBox="1">
            <a:spLocks noChangeArrowheads="1"/>
          </p:cNvSpPr>
          <p:nvPr/>
        </p:nvSpPr>
        <p:spPr bwMode="auto">
          <a:xfrm>
            <a:off x="320040" y="1645920"/>
            <a:ext cx="198882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Zařazení materiálu:</a:t>
            </a:r>
          </a:p>
        </p:txBody>
      </p:sp>
      <p:sp>
        <p:nvSpPr>
          <p:cNvPr id="2060" name="TextovéPole 11"/>
          <p:cNvSpPr txBox="1">
            <a:spLocks noChangeArrowheads="1"/>
          </p:cNvSpPr>
          <p:nvPr/>
        </p:nvSpPr>
        <p:spPr bwMode="auto">
          <a:xfrm>
            <a:off x="320040" y="1908810"/>
            <a:ext cx="10287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Šablona:</a:t>
            </a:r>
          </a:p>
        </p:txBody>
      </p:sp>
      <p:sp>
        <p:nvSpPr>
          <p:cNvPr id="2061" name="TextovéPole 12"/>
          <p:cNvSpPr txBox="1">
            <a:spLocks noChangeArrowheads="1"/>
          </p:cNvSpPr>
          <p:nvPr/>
        </p:nvSpPr>
        <p:spPr bwMode="auto">
          <a:xfrm>
            <a:off x="5796136" y="2204864"/>
            <a:ext cx="12344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Číslo DUM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 14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2" name="TextovéPole 13"/>
          <p:cNvSpPr txBox="1">
            <a:spLocks noChangeArrowheads="1"/>
          </p:cNvSpPr>
          <p:nvPr/>
        </p:nvSpPr>
        <p:spPr bwMode="auto">
          <a:xfrm>
            <a:off x="320040" y="2651760"/>
            <a:ext cx="2766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Ověření materiálu ve výuce:</a:t>
            </a:r>
          </a:p>
        </p:txBody>
      </p:sp>
      <p:sp>
        <p:nvSpPr>
          <p:cNvPr id="2063" name="TextovéPole 14"/>
          <p:cNvSpPr txBox="1">
            <a:spLocks noChangeArrowheads="1"/>
          </p:cNvSpPr>
          <p:nvPr/>
        </p:nvSpPr>
        <p:spPr bwMode="auto">
          <a:xfrm>
            <a:off x="320040" y="2914650"/>
            <a:ext cx="15544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Datum ověření:</a:t>
            </a:r>
          </a:p>
        </p:txBody>
      </p:sp>
      <p:sp>
        <p:nvSpPr>
          <p:cNvPr id="2064" name="TextovéPole 15"/>
          <p:cNvSpPr txBox="1">
            <a:spLocks noChangeArrowheads="1"/>
          </p:cNvSpPr>
          <p:nvPr/>
        </p:nvSpPr>
        <p:spPr bwMode="auto">
          <a:xfrm>
            <a:off x="320040" y="3429000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Třída:</a:t>
            </a:r>
          </a:p>
        </p:txBody>
      </p:sp>
      <p:sp>
        <p:nvSpPr>
          <p:cNvPr id="2065" name="TextovéPole 16"/>
          <p:cNvSpPr txBox="1">
            <a:spLocks noChangeArrowheads="1"/>
          </p:cNvSpPr>
          <p:nvPr/>
        </p:nvSpPr>
        <p:spPr bwMode="auto">
          <a:xfrm>
            <a:off x="320040" y="3177540"/>
            <a:ext cx="15773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Ověřující učitel:</a:t>
            </a:r>
          </a:p>
        </p:txBody>
      </p:sp>
      <p:sp>
        <p:nvSpPr>
          <p:cNvPr id="2066" name="TextovéPole 17"/>
          <p:cNvSpPr txBox="1">
            <a:spLocks noChangeArrowheads="1"/>
          </p:cNvSpPr>
          <p:nvPr/>
        </p:nvSpPr>
        <p:spPr bwMode="auto">
          <a:xfrm>
            <a:off x="2160270" y="902970"/>
            <a:ext cx="2339722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Kvadratická funkce – vrchol a grafy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7" name="TextovéPole 18"/>
          <p:cNvSpPr txBox="1">
            <a:spLocks noChangeArrowheads="1"/>
          </p:cNvSpPr>
          <p:nvPr/>
        </p:nvSpPr>
        <p:spPr bwMode="auto">
          <a:xfrm>
            <a:off x="2160270" y="1165860"/>
            <a:ext cx="16002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Mgr. Václav Voráček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8" name="TextovéPole 19"/>
          <p:cNvSpPr txBox="1">
            <a:spLocks noChangeArrowheads="1"/>
          </p:cNvSpPr>
          <p:nvPr/>
        </p:nvSpPr>
        <p:spPr bwMode="auto">
          <a:xfrm>
            <a:off x="1120140" y="1908810"/>
            <a:ext cx="46634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Inovace a zkvalitnění výuky prostřednictvím ICT (III/2)</a:t>
            </a:r>
          </a:p>
        </p:txBody>
      </p:sp>
      <p:sp>
        <p:nvSpPr>
          <p:cNvPr id="2069" name="TextovéPole 20"/>
          <p:cNvSpPr txBox="1">
            <a:spLocks noChangeArrowheads="1"/>
          </p:cNvSpPr>
          <p:nvPr/>
        </p:nvSpPr>
        <p:spPr bwMode="auto">
          <a:xfrm>
            <a:off x="7524328" y="1916832"/>
            <a:ext cx="108012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ročník:  druhý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0" name="TextovéPole 21"/>
          <p:cNvSpPr txBox="1">
            <a:spLocks noChangeArrowheads="1"/>
          </p:cNvSpPr>
          <p:nvPr/>
        </p:nvSpPr>
        <p:spPr bwMode="auto">
          <a:xfrm>
            <a:off x="1120140" y="2171701"/>
            <a:ext cx="241494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32 _M_2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2" name="TextovéPole 23"/>
          <p:cNvSpPr txBox="1">
            <a:spLocks noChangeArrowheads="1"/>
          </p:cNvSpPr>
          <p:nvPr/>
        </p:nvSpPr>
        <p:spPr bwMode="auto">
          <a:xfrm>
            <a:off x="2160270" y="3166110"/>
            <a:ext cx="16002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Mgr. Václav Voráček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3" name="TextovéPole 24"/>
          <p:cNvSpPr txBox="1">
            <a:spLocks noChangeArrowheads="1"/>
          </p:cNvSpPr>
          <p:nvPr/>
        </p:nvSpPr>
        <p:spPr bwMode="auto">
          <a:xfrm>
            <a:off x="2160270" y="3429000"/>
            <a:ext cx="6629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sexta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4" name="TextovéPole 25"/>
          <p:cNvSpPr txBox="1">
            <a:spLocks noChangeArrowheads="1"/>
          </p:cNvSpPr>
          <p:nvPr/>
        </p:nvSpPr>
        <p:spPr bwMode="auto">
          <a:xfrm>
            <a:off x="2160270" y="2914650"/>
            <a:ext cx="899562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11.12.2012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1628800"/>
            <a:ext cx="7772400" cy="2592288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cs-CZ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merigo Md AT" pitchFamily="2" charset="0"/>
              </a:rPr>
              <a:t>K V A D R A T I C K Á   </a:t>
            </a:r>
            <a:br>
              <a:rPr lang="cs-CZ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merigo Md AT" pitchFamily="2" charset="0"/>
              </a:rPr>
            </a:br>
            <a:r>
              <a:rPr lang="cs-CZ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merigo Md AT" pitchFamily="2" charset="0"/>
              </a:rPr>
              <a:t>F U N K C E</a:t>
            </a:r>
            <a:br>
              <a:rPr lang="cs-CZ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merigo Md AT" pitchFamily="2" charset="0"/>
              </a:rPr>
            </a:br>
            <a:r>
              <a:rPr lang="cs-CZ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merigo Md AT" pitchFamily="2" charset="0"/>
              </a:rPr>
              <a:t>(vrchol a grafy)</a:t>
            </a:r>
            <a:endParaRPr lang="cs-CZ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merigo Md AT" pitchFamily="2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 </a:t>
            </a:r>
            <a:endParaRPr lang="cs-CZ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ctr">
              <a:buNone/>
            </a:pPr>
            <a:r>
              <a:rPr lang="cs-CZ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Graf funkce  y = (x – m)</a:t>
            </a:r>
            <a:r>
              <a:rPr lang="cs-CZ" b="1" baseline="300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</a:p>
          <a:p>
            <a:pPr>
              <a:buNone/>
            </a:pPr>
            <a:endParaRPr lang="cs-CZ" baseline="30000" dirty="0" smtClean="0"/>
          </a:p>
          <a:p>
            <a:pPr>
              <a:buNone/>
            </a:pPr>
            <a:endParaRPr lang="cs-CZ" baseline="30000" dirty="0" smtClean="0"/>
          </a:p>
          <a:p>
            <a:pPr>
              <a:buNone/>
            </a:pPr>
            <a:endParaRPr lang="cs-CZ" baseline="30000" dirty="0" smtClean="0"/>
          </a:p>
          <a:p>
            <a:pPr>
              <a:buNone/>
            </a:pPr>
            <a:endParaRPr lang="cs-CZ" baseline="30000" dirty="0" smtClean="0"/>
          </a:p>
          <a:p>
            <a:pPr>
              <a:buNone/>
            </a:pPr>
            <a:endParaRPr lang="cs-CZ" baseline="30000" dirty="0" smtClean="0"/>
          </a:p>
          <a:p>
            <a:pPr>
              <a:buNone/>
            </a:pPr>
            <a:endParaRPr lang="cs-CZ" baseline="30000" dirty="0" smtClean="0"/>
          </a:p>
          <a:p>
            <a:pPr>
              <a:buNone/>
            </a:pPr>
            <a:endParaRPr lang="cs-CZ" baseline="30000" dirty="0" smtClean="0"/>
          </a:p>
          <a:p>
            <a:pPr>
              <a:buNone/>
            </a:pPr>
            <a:endParaRPr lang="cs-CZ" baseline="30000" dirty="0" smtClean="0"/>
          </a:p>
          <a:p>
            <a:pPr>
              <a:buNone/>
            </a:pPr>
            <a:endParaRPr lang="cs-CZ" baseline="30000" dirty="0" smtClean="0"/>
          </a:p>
          <a:p>
            <a:pPr>
              <a:buNone/>
            </a:pPr>
            <a:endParaRPr lang="cs-CZ" baseline="30000" dirty="0" smtClean="0"/>
          </a:p>
          <a:p>
            <a:pPr>
              <a:buNone/>
            </a:pPr>
            <a:endParaRPr lang="cs-CZ" baseline="30000" dirty="0" smtClean="0"/>
          </a:p>
          <a:p>
            <a:pPr>
              <a:buNone/>
            </a:pPr>
            <a:endParaRPr lang="cs-CZ" baseline="30000" dirty="0" smtClean="0"/>
          </a:p>
          <a:p>
            <a:pPr>
              <a:buNone/>
            </a:pPr>
            <a:r>
              <a:rPr lang="cs-CZ" b="1" baseline="30000" dirty="0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rgbClr val="92D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Parametr </a:t>
            </a:r>
            <a:r>
              <a:rPr lang="cs-CZ" b="1" u="sng" baseline="30000" dirty="0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rgbClr val="92D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</a:t>
            </a:r>
            <a:r>
              <a:rPr lang="cs-CZ" b="1" baseline="30000" dirty="0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rgbClr val="92D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posunuje parabolu po ose </a:t>
            </a:r>
            <a:r>
              <a:rPr lang="cs-CZ" b="1" baseline="30000" dirty="0" err="1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rgbClr val="92D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x</a:t>
            </a:r>
            <a:r>
              <a:rPr lang="cs-CZ" b="1" baseline="30000" dirty="0" smtClean="0">
                <a:ln w="12700">
                  <a:solidFill>
                    <a:srgbClr val="7030A0"/>
                  </a:solidFill>
                  <a:prstDash val="solid"/>
                </a:ln>
                <a:noFill/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</a:t>
            </a:r>
            <a:r>
              <a:rPr lang="cs-CZ" baseline="30000" dirty="0" smtClean="0">
                <a:ln>
                  <a:solidFill>
                    <a:srgbClr val="7030A0"/>
                  </a:solidFill>
                </a:ln>
                <a:noFill/>
              </a:rPr>
              <a:t> </a:t>
            </a:r>
          </a:p>
          <a:p>
            <a:pPr>
              <a:buNone/>
            </a:pPr>
            <a:r>
              <a:rPr lang="cs-CZ" b="1" baseline="30000" dirty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chemeClr val="accent3"/>
                </a:solidFill>
              </a:rPr>
              <a:t>Vrchol má souřadnice V</a:t>
            </a:r>
            <a:r>
              <a:rPr lang="en-US" b="1" baseline="30000" dirty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chemeClr val="accent3"/>
                </a:solidFill>
              </a:rPr>
              <a:t>[</a:t>
            </a:r>
            <a:r>
              <a:rPr lang="cs-CZ" b="1" baseline="30000" dirty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chemeClr val="accent3"/>
                </a:solidFill>
              </a:rPr>
              <a:t>m,0</a:t>
            </a:r>
            <a:r>
              <a:rPr lang="en-US" b="1" baseline="30000" dirty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chemeClr val="accent3"/>
                </a:solidFill>
              </a:rPr>
              <a:t>]</a:t>
            </a:r>
            <a:r>
              <a:rPr lang="cs-CZ" b="1" baseline="30000" dirty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chemeClr val="accent3"/>
                </a:solidFill>
              </a:rPr>
              <a:t>.</a:t>
            </a:r>
          </a:p>
          <a:p>
            <a:pPr>
              <a:buNone/>
            </a:pPr>
            <a:endParaRPr lang="cs-CZ" b="1" baseline="30000" dirty="0">
              <a:ln w="12700">
                <a:solidFill>
                  <a:srgbClr val="C00000"/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Zástupný symbol pro obsah 4" descr="par 1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0000" y="1440000"/>
            <a:ext cx="7696954" cy="3780000"/>
          </a:xfrm>
          <a:prstGeom prst="rect">
            <a:avLst/>
          </a:prstGeom>
        </p:spPr>
      </p:pic>
      <p:pic>
        <p:nvPicPr>
          <p:cNvPr id="7" name="Obrázek 6" descr="par 2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0000" y="1440000"/>
            <a:ext cx="7687828" cy="3780000"/>
          </a:xfrm>
          <a:prstGeom prst="rect">
            <a:avLst/>
          </a:prstGeom>
        </p:spPr>
      </p:pic>
      <p:pic>
        <p:nvPicPr>
          <p:cNvPr id="10" name="Obrázek 9" descr="par 3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20000" y="1440000"/>
            <a:ext cx="7704000" cy="3806575"/>
          </a:xfrm>
          <a:prstGeom prst="rect">
            <a:avLst/>
          </a:prstGeom>
        </p:spPr>
      </p:pic>
      <p:sp>
        <p:nvSpPr>
          <p:cNvPr id="13" name="Obdélník 12"/>
          <p:cNvSpPr/>
          <p:nvPr/>
        </p:nvSpPr>
        <p:spPr>
          <a:xfrm>
            <a:off x="971600" y="3573016"/>
            <a:ext cx="93610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b="1" dirty="0" smtClean="0">
                <a:solidFill>
                  <a:srgbClr val="0070C0"/>
                </a:solidFill>
              </a:rPr>
              <a:t>y=(x+3)</a:t>
            </a:r>
            <a:r>
              <a:rPr lang="cs-CZ" sz="1600" b="1" baseline="30000" dirty="0" smtClean="0">
                <a:solidFill>
                  <a:srgbClr val="0070C0"/>
                </a:solidFill>
              </a:rPr>
              <a:t>2</a:t>
            </a:r>
            <a:endParaRPr lang="cs-CZ" sz="1600" b="1" dirty="0">
              <a:solidFill>
                <a:srgbClr val="0070C0"/>
              </a:solidFill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4788024" y="3789040"/>
            <a:ext cx="6480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chemeClr val="accent3">
                    <a:lumMod val="75000"/>
                  </a:schemeClr>
                </a:solidFill>
              </a:rPr>
              <a:t>y=x</a:t>
            </a:r>
            <a:r>
              <a:rPr lang="cs-CZ" sz="1600" b="1" baseline="30000" dirty="0" smtClean="0">
                <a:solidFill>
                  <a:schemeClr val="accent3">
                    <a:lumMod val="75000"/>
                  </a:schemeClr>
                </a:solidFill>
              </a:rPr>
              <a:t>2</a:t>
            </a:r>
            <a:endParaRPr lang="cs-CZ" sz="1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2" name="TextovéPole 11"/>
          <p:cNvSpPr txBox="1"/>
          <p:nvPr/>
        </p:nvSpPr>
        <p:spPr>
          <a:xfrm>
            <a:off x="7308304" y="3573016"/>
            <a:ext cx="864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chemeClr val="accent2">
                    <a:lumMod val="75000"/>
                  </a:schemeClr>
                </a:solidFill>
              </a:rPr>
              <a:t>y=(x-5)</a:t>
            </a:r>
            <a:r>
              <a:rPr lang="cs-CZ" sz="1600" b="1" baseline="30000" dirty="0" smtClean="0">
                <a:solidFill>
                  <a:schemeClr val="accent2">
                    <a:lumMod val="75000"/>
                  </a:schemeClr>
                </a:solidFill>
              </a:rPr>
              <a:t>2</a:t>
            </a:r>
            <a:endParaRPr lang="cs-CZ" sz="16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cs-CZ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Graf funkce  y = x</a:t>
            </a:r>
            <a:r>
              <a:rPr lang="cs-CZ" b="1" baseline="300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 </a:t>
            </a:r>
            <a:r>
              <a:rPr lang="cs-CZ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+ n</a:t>
            </a:r>
          </a:p>
          <a:p>
            <a:pPr>
              <a:buNone/>
            </a:pPr>
            <a:endParaRPr lang="cs-CZ" b="1" baseline="3000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>
              <a:buNone/>
            </a:pPr>
            <a:endParaRPr lang="cs-CZ" b="1" baseline="3000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>
              <a:buNone/>
            </a:pPr>
            <a:endParaRPr lang="cs-CZ" b="1" baseline="30000" dirty="0" smtClean="0">
              <a:ln w="12700">
                <a:solidFill>
                  <a:srgbClr val="7030A0"/>
                </a:solidFill>
                <a:prstDash val="solid"/>
              </a:ln>
              <a:solidFill>
                <a:srgbClr val="92D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>
              <a:buNone/>
            </a:pPr>
            <a:endParaRPr lang="cs-CZ" b="1" baseline="30000" dirty="0" smtClean="0">
              <a:ln w="12700">
                <a:solidFill>
                  <a:srgbClr val="7030A0"/>
                </a:solidFill>
                <a:prstDash val="solid"/>
              </a:ln>
              <a:solidFill>
                <a:srgbClr val="92D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>
              <a:buNone/>
            </a:pPr>
            <a:endParaRPr lang="cs-CZ" b="1" baseline="30000" dirty="0" smtClean="0">
              <a:ln w="12700">
                <a:solidFill>
                  <a:srgbClr val="7030A0"/>
                </a:solidFill>
                <a:prstDash val="solid"/>
              </a:ln>
              <a:solidFill>
                <a:srgbClr val="92D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>
              <a:buNone/>
            </a:pPr>
            <a:endParaRPr lang="cs-CZ" b="1" baseline="30000" dirty="0" smtClean="0">
              <a:ln w="12700">
                <a:solidFill>
                  <a:srgbClr val="7030A0"/>
                </a:solidFill>
                <a:prstDash val="solid"/>
              </a:ln>
              <a:solidFill>
                <a:srgbClr val="92D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>
              <a:buNone/>
            </a:pPr>
            <a:endParaRPr lang="cs-CZ" b="1" baseline="30000" dirty="0" smtClean="0">
              <a:ln w="12700">
                <a:solidFill>
                  <a:srgbClr val="7030A0"/>
                </a:solidFill>
                <a:prstDash val="solid"/>
              </a:ln>
              <a:solidFill>
                <a:srgbClr val="92D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>
              <a:buNone/>
            </a:pPr>
            <a:endParaRPr lang="cs-CZ" b="1" baseline="30000" dirty="0" smtClean="0">
              <a:ln w="12700">
                <a:solidFill>
                  <a:srgbClr val="7030A0"/>
                </a:solidFill>
                <a:prstDash val="solid"/>
              </a:ln>
              <a:solidFill>
                <a:srgbClr val="92D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>
              <a:buNone/>
            </a:pPr>
            <a:endParaRPr lang="cs-CZ" b="1" baseline="30000" dirty="0" smtClean="0">
              <a:ln w="12700">
                <a:solidFill>
                  <a:srgbClr val="7030A0"/>
                </a:solidFill>
                <a:prstDash val="solid"/>
              </a:ln>
              <a:solidFill>
                <a:srgbClr val="92D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>
              <a:buNone/>
            </a:pPr>
            <a:endParaRPr lang="cs-CZ" b="1" baseline="30000" dirty="0" smtClean="0">
              <a:ln w="12700">
                <a:solidFill>
                  <a:srgbClr val="7030A0"/>
                </a:solidFill>
                <a:prstDash val="solid"/>
              </a:ln>
              <a:solidFill>
                <a:srgbClr val="92D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>
              <a:buNone/>
            </a:pPr>
            <a:endParaRPr lang="cs-CZ" b="1" baseline="3000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>
              <a:buNone/>
            </a:pPr>
            <a:endParaRPr lang="cs-CZ" b="1" baseline="3000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>
              <a:buNone/>
            </a:pPr>
            <a:endParaRPr lang="cs-CZ" b="1" baseline="3000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>
              <a:buNone/>
            </a:pPr>
            <a:endParaRPr lang="cs-CZ" b="1" baseline="3000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>
              <a:buNone/>
            </a:pPr>
            <a:endParaRPr lang="cs-CZ" b="1" baseline="3000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>
              <a:buNone/>
            </a:pPr>
            <a:endParaRPr lang="cs-CZ" b="1" baseline="3000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>
              <a:buNone/>
            </a:pPr>
            <a:endParaRPr lang="cs-CZ" b="1" baseline="3000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>
              <a:buNone/>
            </a:pPr>
            <a:endParaRPr lang="cs-CZ" b="1" baseline="3000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>
              <a:buNone/>
            </a:pPr>
            <a:endParaRPr lang="cs-CZ" b="1" baseline="3000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>
              <a:buNone/>
            </a:pPr>
            <a:endParaRPr lang="cs-CZ" b="1" baseline="3000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>
              <a:buNone/>
            </a:pPr>
            <a:endParaRPr lang="cs-CZ" dirty="0"/>
          </a:p>
        </p:txBody>
      </p:sp>
      <p:pic>
        <p:nvPicPr>
          <p:cNvPr id="6" name="Obrázek 5" descr="par 8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1440000"/>
            <a:ext cx="3653553" cy="4500000"/>
          </a:xfrm>
          <a:prstGeom prst="rect">
            <a:avLst/>
          </a:prstGeom>
        </p:spPr>
      </p:pic>
      <p:sp>
        <p:nvSpPr>
          <p:cNvPr id="7" name="Obdélník 6"/>
          <p:cNvSpPr/>
          <p:nvPr/>
        </p:nvSpPr>
        <p:spPr>
          <a:xfrm>
            <a:off x="5148064" y="2492896"/>
            <a:ext cx="3456384" cy="936104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cs-CZ" sz="2000" b="1" dirty="0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rgbClr val="92D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Parametr </a:t>
            </a:r>
            <a:r>
              <a:rPr lang="cs-CZ" sz="2000" b="1" u="sng" dirty="0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rgbClr val="92D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</a:t>
            </a:r>
            <a:r>
              <a:rPr lang="cs-CZ" sz="2000" b="1" dirty="0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rgbClr val="92D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posunuje parabolu po ose </a:t>
            </a:r>
            <a:r>
              <a:rPr lang="cs-CZ" sz="2000" b="1" dirty="0" err="1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rgbClr val="92D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</a:t>
            </a:r>
            <a:r>
              <a:rPr lang="cs-CZ" sz="2000" b="1" dirty="0" smtClean="0">
                <a:ln w="12700">
                  <a:solidFill>
                    <a:srgbClr val="7030A0"/>
                  </a:solidFill>
                  <a:prstDash val="solid"/>
                </a:ln>
                <a:noFill/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</a:t>
            </a:r>
            <a:r>
              <a:rPr lang="cs-CZ" sz="2000" dirty="0" smtClean="0">
                <a:ln>
                  <a:solidFill>
                    <a:srgbClr val="7030A0"/>
                  </a:solidFill>
                </a:ln>
                <a:noFill/>
              </a:rPr>
              <a:t> </a:t>
            </a:r>
          </a:p>
        </p:txBody>
      </p:sp>
      <p:sp>
        <p:nvSpPr>
          <p:cNvPr id="8" name="Obdélník 7"/>
          <p:cNvSpPr/>
          <p:nvPr/>
        </p:nvSpPr>
        <p:spPr>
          <a:xfrm>
            <a:off x="5580112" y="3717032"/>
            <a:ext cx="2952328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cs-CZ" sz="2000" b="1" dirty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chemeClr val="accent3"/>
                </a:solidFill>
              </a:rPr>
              <a:t>Vrchol má souřadnice V</a:t>
            </a:r>
            <a:r>
              <a:rPr lang="en-US" sz="2000" b="1" dirty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chemeClr val="accent3"/>
                </a:solidFill>
              </a:rPr>
              <a:t>[</a:t>
            </a:r>
            <a:r>
              <a:rPr lang="cs-CZ" sz="2000" b="1" dirty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chemeClr val="accent3"/>
                </a:solidFill>
              </a:rPr>
              <a:t>0,n</a:t>
            </a:r>
            <a:r>
              <a:rPr lang="en-US" sz="2000" b="1" dirty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chemeClr val="accent3"/>
                </a:solidFill>
              </a:rPr>
              <a:t>]</a:t>
            </a:r>
            <a:r>
              <a:rPr lang="cs-CZ" sz="2000" b="1" dirty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chemeClr val="accent3"/>
                </a:solidFill>
              </a:rPr>
              <a:t>.</a:t>
            </a:r>
          </a:p>
        </p:txBody>
      </p:sp>
      <p:pic>
        <p:nvPicPr>
          <p:cNvPr id="9" name="Obrázek 8" descr="par 4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60000" y="1440000"/>
            <a:ext cx="3655177" cy="4500000"/>
          </a:xfrm>
          <a:prstGeom prst="rect">
            <a:avLst/>
          </a:prstGeom>
        </p:spPr>
      </p:pic>
      <p:pic>
        <p:nvPicPr>
          <p:cNvPr id="10" name="Obrázek 9" descr="par 5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60000" y="1440000"/>
            <a:ext cx="3656662" cy="4536000"/>
          </a:xfrm>
          <a:prstGeom prst="rect">
            <a:avLst/>
          </a:prstGeom>
        </p:spPr>
      </p:pic>
      <p:sp>
        <p:nvSpPr>
          <p:cNvPr id="12" name="Obdélník 11"/>
          <p:cNvSpPr/>
          <p:nvPr/>
        </p:nvSpPr>
        <p:spPr>
          <a:xfrm>
            <a:off x="3203848" y="1916832"/>
            <a:ext cx="10081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dirty="0" smtClean="0">
                <a:solidFill>
                  <a:schemeClr val="tx2"/>
                </a:solidFill>
              </a:rPr>
              <a:t>y = x</a:t>
            </a:r>
            <a:r>
              <a:rPr lang="cs-CZ" baseline="30000" dirty="0" smtClean="0">
                <a:solidFill>
                  <a:schemeClr val="tx2"/>
                </a:solidFill>
              </a:rPr>
              <a:t>2 </a:t>
            </a:r>
            <a:r>
              <a:rPr lang="cs-CZ" dirty="0" smtClean="0">
                <a:solidFill>
                  <a:schemeClr val="tx2"/>
                </a:solidFill>
              </a:rPr>
              <a:t>+ 3</a:t>
            </a:r>
            <a:endParaRPr lang="cs-CZ" dirty="0">
              <a:solidFill>
                <a:schemeClr val="tx2"/>
              </a:solidFill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3059832" y="3789040"/>
            <a:ext cx="720080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solidFill>
                  <a:srgbClr val="00B050"/>
                </a:solidFill>
              </a:rPr>
              <a:t>y = x</a:t>
            </a:r>
            <a:r>
              <a:rPr lang="cs-CZ" baseline="30000" dirty="0" smtClean="0">
                <a:solidFill>
                  <a:srgbClr val="00B050"/>
                </a:solidFill>
              </a:rPr>
              <a:t>2</a:t>
            </a:r>
            <a:endParaRPr lang="cs-CZ" baseline="30000" dirty="0">
              <a:solidFill>
                <a:srgbClr val="00B050"/>
              </a:solidFill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3635896" y="5013176"/>
            <a:ext cx="9637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cs-CZ" dirty="0" smtClean="0">
                <a:solidFill>
                  <a:schemeClr val="accent6">
                    <a:lumMod val="50000"/>
                  </a:schemeClr>
                </a:solidFill>
              </a:rPr>
              <a:t>y = x</a:t>
            </a:r>
            <a:r>
              <a:rPr lang="cs-CZ" baseline="30000" dirty="0" smtClean="0">
                <a:solidFill>
                  <a:schemeClr val="accent6">
                    <a:lumMod val="50000"/>
                  </a:schemeClr>
                </a:solidFill>
              </a:rPr>
              <a:t>2 </a:t>
            </a:r>
            <a:r>
              <a:rPr lang="cs-CZ" dirty="0" smtClean="0">
                <a:solidFill>
                  <a:schemeClr val="accent6">
                    <a:lumMod val="50000"/>
                  </a:schemeClr>
                </a:solidFill>
              </a:rPr>
              <a:t>- 4</a:t>
            </a:r>
            <a:endParaRPr lang="cs-CZ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8" name="Zástupný symbol pro obsah 7"/>
          <p:cNvSpPr>
            <a:spLocks noGrp="1"/>
          </p:cNvSpPr>
          <p:nvPr>
            <p:ph idx="1"/>
          </p:nvPr>
        </p:nvSpPr>
        <p:spPr>
          <a:xfrm>
            <a:off x="467544" y="764704"/>
            <a:ext cx="8229600" cy="5616624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r>
              <a:rPr lang="cs-CZ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Graf funkce  y = a·(x – m)</a:t>
            </a:r>
            <a:r>
              <a:rPr lang="cs-CZ" b="1" baseline="300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 </a:t>
            </a:r>
            <a:r>
              <a:rPr lang="cs-CZ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+ n</a:t>
            </a:r>
          </a:p>
          <a:p>
            <a:pPr algn="ctr">
              <a:buNone/>
            </a:pPr>
            <a:endParaRPr lang="cs-CZ" dirty="0"/>
          </a:p>
        </p:txBody>
      </p:sp>
      <p:pic>
        <p:nvPicPr>
          <p:cNvPr id="9" name="Obrázek 8" descr="par 6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0008" y="1440001"/>
            <a:ext cx="5338910" cy="4680000"/>
          </a:xfrm>
          <a:prstGeom prst="rect">
            <a:avLst/>
          </a:prstGeom>
        </p:spPr>
      </p:pic>
      <p:pic>
        <p:nvPicPr>
          <p:cNvPr id="10" name="Obrázek 9" descr="par 7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0000" y="1440000"/>
            <a:ext cx="5346167" cy="4680000"/>
          </a:xfrm>
          <a:prstGeom prst="rect">
            <a:avLst/>
          </a:prstGeom>
        </p:spPr>
      </p:pic>
      <p:sp>
        <p:nvSpPr>
          <p:cNvPr id="13" name="Obdélník 12"/>
          <p:cNvSpPr/>
          <p:nvPr/>
        </p:nvSpPr>
        <p:spPr>
          <a:xfrm>
            <a:off x="6156176" y="3501008"/>
            <a:ext cx="2520280" cy="7920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Vrchol má souřadnice V</a:t>
            </a:r>
            <a:r>
              <a:rPr lang="en-US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[</a:t>
            </a:r>
            <a:r>
              <a:rPr lang="cs-CZ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m,n</a:t>
            </a:r>
            <a:r>
              <a:rPr lang="en-US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]</a:t>
            </a:r>
            <a:endParaRPr lang="cs-CZ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1331640" y="1916832"/>
            <a:ext cx="1512168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solidFill>
                  <a:srgbClr val="00B050"/>
                </a:solidFill>
              </a:rPr>
              <a:t>y = (x + 2)</a:t>
            </a:r>
            <a:r>
              <a:rPr lang="cs-CZ" baseline="30000" dirty="0" smtClean="0">
                <a:solidFill>
                  <a:srgbClr val="00B050"/>
                </a:solidFill>
              </a:rPr>
              <a:t>2</a:t>
            </a:r>
            <a:r>
              <a:rPr lang="cs-CZ" dirty="0" smtClean="0">
                <a:solidFill>
                  <a:srgbClr val="00B050"/>
                </a:solidFill>
              </a:rPr>
              <a:t> + 1</a:t>
            </a:r>
            <a:endParaRPr lang="cs-CZ" dirty="0"/>
          </a:p>
        </p:txBody>
      </p:sp>
      <p:sp>
        <p:nvSpPr>
          <p:cNvPr id="12" name="Obdélník 11"/>
          <p:cNvSpPr/>
          <p:nvPr/>
        </p:nvSpPr>
        <p:spPr>
          <a:xfrm>
            <a:off x="4067944" y="2708920"/>
            <a:ext cx="1656184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solidFill>
                  <a:schemeClr val="accent5">
                    <a:lumMod val="50000"/>
                  </a:schemeClr>
                </a:solidFill>
              </a:rPr>
              <a:t>y = -2(x - 3)</a:t>
            </a:r>
            <a:r>
              <a:rPr lang="cs-CZ" baseline="30000" dirty="0" smtClean="0">
                <a:solidFill>
                  <a:schemeClr val="accent5">
                    <a:lumMod val="50000"/>
                  </a:schemeClr>
                </a:solidFill>
              </a:rPr>
              <a:t>2</a:t>
            </a:r>
            <a:r>
              <a:rPr lang="cs-CZ" dirty="0" smtClean="0">
                <a:solidFill>
                  <a:schemeClr val="accent5">
                    <a:lumMod val="50000"/>
                  </a:schemeClr>
                </a:solidFill>
              </a:rPr>
              <a:t> + 4</a:t>
            </a:r>
            <a:endParaRPr lang="cs-CZ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616624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cs-CZ" dirty="0" smtClean="0"/>
              <a:t>Kvadratickou funkci  </a:t>
            </a:r>
            <a:r>
              <a:rPr lang="cs-CZ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y = a</a:t>
            </a:r>
            <a:r>
              <a:rPr lang="cs-CZ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sym typeface="Symbol"/>
              </a:rPr>
              <a:t>·</a:t>
            </a:r>
            <a:r>
              <a:rPr lang="cs-CZ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x</a:t>
            </a:r>
            <a:r>
              <a:rPr lang="cs-CZ" b="1" baseline="300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r>
              <a:rPr lang="cs-CZ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+ b·x + c  </a:t>
            </a:r>
            <a:r>
              <a:rPr lang="cs-CZ" dirty="0" smtClean="0"/>
              <a:t>lze</a:t>
            </a:r>
            <a:r>
              <a:rPr lang="cs-CZ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cs-CZ" dirty="0" smtClean="0"/>
              <a:t>vždy převést na tvar  </a:t>
            </a:r>
            <a:r>
              <a:rPr lang="cs-CZ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y = a·(x-m)</a:t>
            </a:r>
            <a:r>
              <a:rPr lang="cs-CZ" b="1" baseline="300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r>
              <a:rPr lang="cs-CZ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+ n </a:t>
            </a:r>
          </a:p>
          <a:p>
            <a:pPr>
              <a:buNone/>
            </a:pPr>
            <a:r>
              <a:rPr lang="cs-CZ" dirty="0" smtClean="0"/>
              <a:t>Vrchol paraboly má pak souřadnice </a:t>
            </a:r>
            <a:r>
              <a:rPr lang="cs-CZ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V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[</a:t>
            </a:r>
            <a:r>
              <a:rPr lang="cs-CZ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m,n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]</a:t>
            </a:r>
            <a:r>
              <a:rPr lang="cs-CZ" dirty="0" smtClean="0"/>
              <a:t>.</a:t>
            </a:r>
          </a:p>
          <a:p>
            <a:pPr>
              <a:buNone/>
            </a:pPr>
            <a:endParaRPr lang="cs-CZ" sz="2400" dirty="0" smtClean="0"/>
          </a:p>
          <a:p>
            <a:pPr>
              <a:buNone/>
            </a:pPr>
            <a:r>
              <a:rPr lang="cs-CZ" sz="2400" dirty="0" smtClean="0"/>
              <a:t>např.</a:t>
            </a:r>
          </a:p>
          <a:p>
            <a:pPr>
              <a:buNone/>
            </a:pPr>
            <a:r>
              <a:rPr lang="cs-CZ" sz="2400" dirty="0" smtClean="0"/>
              <a:t>y = 2x</a:t>
            </a:r>
            <a:r>
              <a:rPr lang="cs-CZ" sz="2400" baseline="30000" dirty="0" smtClean="0"/>
              <a:t>2</a:t>
            </a:r>
            <a:r>
              <a:rPr lang="cs-CZ" sz="2400" dirty="0" smtClean="0"/>
              <a:t> + 4x – 1 =                                       </a:t>
            </a:r>
          </a:p>
          <a:p>
            <a:pPr>
              <a:buNone/>
            </a:pPr>
            <a:r>
              <a:rPr lang="cs-CZ" sz="2400" dirty="0" smtClean="0"/>
              <a:t>   = 2·(x</a:t>
            </a:r>
            <a:r>
              <a:rPr lang="cs-CZ" sz="2400" baseline="30000" dirty="0" smtClean="0"/>
              <a:t>2</a:t>
            </a:r>
            <a:r>
              <a:rPr lang="cs-CZ" sz="2400" dirty="0" smtClean="0"/>
              <a:t> + 2x) – 1 =</a:t>
            </a:r>
          </a:p>
          <a:p>
            <a:pPr>
              <a:buNone/>
            </a:pPr>
            <a:r>
              <a:rPr lang="cs-CZ" sz="2400" dirty="0" smtClean="0"/>
              <a:t>   = 2·(x</a:t>
            </a:r>
            <a:r>
              <a:rPr lang="cs-CZ" sz="2400" baseline="30000" dirty="0" smtClean="0"/>
              <a:t>2</a:t>
            </a:r>
            <a:r>
              <a:rPr lang="cs-CZ" sz="2400" dirty="0" smtClean="0"/>
              <a:t> + 2x + 1) – 2·1 – </a:t>
            </a:r>
            <a:r>
              <a:rPr lang="cs-CZ" sz="2400" dirty="0" err="1" smtClean="0"/>
              <a:t>1</a:t>
            </a:r>
            <a:r>
              <a:rPr lang="cs-CZ" sz="2400" dirty="0" smtClean="0"/>
              <a:t> =    </a:t>
            </a:r>
          </a:p>
          <a:p>
            <a:pPr>
              <a:buNone/>
            </a:pPr>
            <a:r>
              <a:rPr lang="cs-CZ" sz="2400" dirty="0" smtClean="0"/>
              <a:t>   = 2·(x + 1)</a:t>
            </a:r>
            <a:r>
              <a:rPr lang="cs-CZ" sz="2400" baseline="30000" dirty="0" smtClean="0"/>
              <a:t> 2</a:t>
            </a:r>
            <a:r>
              <a:rPr lang="cs-CZ" sz="2400" dirty="0" smtClean="0"/>
              <a:t> – 3   </a:t>
            </a:r>
          </a:p>
          <a:p>
            <a:pPr>
              <a:buNone/>
            </a:pPr>
            <a:r>
              <a:rPr lang="cs-CZ" sz="2400" dirty="0" smtClean="0"/>
              <a:t>   </a:t>
            </a:r>
            <a:r>
              <a:rPr lang="cs-CZ" sz="2400" dirty="0" smtClean="0">
                <a:sym typeface="Symbol"/>
              </a:rPr>
              <a:t>    </a:t>
            </a:r>
            <a:r>
              <a:rPr lang="cs-CZ" sz="2400" b="1" dirty="0" smtClean="0"/>
              <a:t>V</a:t>
            </a:r>
            <a:r>
              <a:rPr lang="en-US" sz="2400" b="1" dirty="0" smtClean="0"/>
              <a:t>[</a:t>
            </a:r>
            <a:r>
              <a:rPr lang="cs-CZ" sz="2400" b="1" dirty="0" smtClean="0"/>
              <a:t>-1,-3</a:t>
            </a:r>
            <a:r>
              <a:rPr lang="en-US" sz="2400" b="1" dirty="0" smtClean="0"/>
              <a:t>]</a:t>
            </a:r>
            <a:endParaRPr lang="cs-CZ" sz="2400" b="1" dirty="0" smtClean="0"/>
          </a:p>
          <a:p>
            <a:pPr>
              <a:buNone/>
            </a:pPr>
            <a:endParaRPr lang="cs-CZ" sz="2400" dirty="0" smtClean="0"/>
          </a:p>
          <a:p>
            <a:pPr>
              <a:buNone/>
            </a:pPr>
            <a:endParaRPr lang="cs-CZ" sz="2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92D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>
              <a:buNone/>
            </a:pPr>
            <a:endParaRPr lang="cs-CZ" sz="2400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12" name="Obdélník 11"/>
          <p:cNvSpPr/>
          <p:nvPr/>
        </p:nvSpPr>
        <p:spPr>
          <a:xfrm>
            <a:off x="4932040" y="2852936"/>
            <a:ext cx="3384376" cy="27363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cs-CZ" sz="3200" dirty="0" smtClean="0">
                <a:solidFill>
                  <a:schemeClr val="tx1"/>
                </a:solidFill>
              </a:rPr>
              <a:t>Souřadnice vrcholu lze též vypočítat pomocí vzorců:</a:t>
            </a:r>
          </a:p>
          <a:p>
            <a:pPr>
              <a:buNone/>
            </a:pPr>
            <a:r>
              <a:rPr lang="cs-CZ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 = -b/2a</a:t>
            </a:r>
          </a:p>
          <a:p>
            <a:pPr>
              <a:buNone/>
            </a:pPr>
            <a:r>
              <a:rPr lang="cs-CZ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 = c – b</a:t>
            </a:r>
            <a:r>
              <a:rPr lang="cs-CZ" sz="3200" b="1" baseline="3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  <a:r>
              <a:rPr lang="cs-CZ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/4a</a:t>
            </a:r>
            <a:endParaRPr lang="cs-CZ" sz="32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olný tvar 1"/>
          <p:cNvSpPr/>
          <p:nvPr/>
        </p:nvSpPr>
        <p:spPr>
          <a:xfrm>
            <a:off x="2617470" y="3576162"/>
            <a:ext cx="3909060" cy="1405890"/>
          </a:xfrm>
          <a:custGeom>
            <a:avLst/>
            <a:gdLst/>
            <a:ahLst/>
            <a:cxnLst/>
            <a:rect l="0" t="0" r="0" b="0"/>
            <a:pathLst>
              <a:path w="4342131" h="1562101">
                <a:moveTo>
                  <a:pt x="0" y="1562100"/>
                </a:moveTo>
                <a:lnTo>
                  <a:pt x="0" y="0"/>
                </a:lnTo>
                <a:lnTo>
                  <a:pt x="4342130" y="0"/>
                </a:lnTo>
                <a:lnTo>
                  <a:pt x="4342130" y="1562100"/>
                </a:lnTo>
                <a:close/>
              </a:path>
            </a:pathLst>
          </a:cu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" tIns="41148" rIns="82296" bIns="41148" anchor="ctr"/>
          <a:lstStyle/>
          <a:p>
            <a:pPr algn="ctr">
              <a:defRPr/>
            </a:pPr>
            <a:endParaRPr lang="cs-CZ" dirty="0"/>
          </a:p>
        </p:txBody>
      </p:sp>
      <p:sp>
        <p:nvSpPr>
          <p:cNvPr id="3075" name="TextovéPole 2"/>
          <p:cNvSpPr txBox="1">
            <a:spLocks noChangeArrowheads="1"/>
          </p:cNvSpPr>
          <p:nvPr/>
        </p:nvSpPr>
        <p:spPr bwMode="auto">
          <a:xfrm>
            <a:off x="2811780" y="3714750"/>
            <a:ext cx="3566160" cy="94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Autor:</a:t>
            </a:r>
          </a:p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</a:rPr>
              <a:t>Mgr.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Václav Voráček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Gymnázium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Pierra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Coubertina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, Tábor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voracek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@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gymta.cz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říjen 2012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3076" name="TextovéPole 3"/>
          <p:cNvSpPr txBox="1">
            <a:spLocks noChangeArrowheads="1"/>
          </p:cNvSpPr>
          <p:nvPr/>
        </p:nvSpPr>
        <p:spPr bwMode="auto">
          <a:xfrm>
            <a:off x="2217420" y="2514600"/>
            <a:ext cx="47091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3077" name="TextovéPole 4"/>
          <p:cNvSpPr txBox="1">
            <a:spLocks noChangeArrowheads="1"/>
          </p:cNvSpPr>
          <p:nvPr/>
        </p:nvSpPr>
        <p:spPr bwMode="auto">
          <a:xfrm>
            <a:off x="205740" y="182880"/>
            <a:ext cx="4434840" cy="29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pl-PL" sz="1400" b="1" dirty="0">
                <a:solidFill>
                  <a:srgbClr val="000000"/>
                </a:solidFill>
                <a:latin typeface="Arial - 20"/>
              </a:rPr>
              <a:t>Seznam použité literatury a pramenů:</a:t>
            </a:r>
            <a:endParaRPr lang="cs-CZ" sz="1400" b="1" dirty="0">
              <a:solidFill>
                <a:srgbClr val="000000"/>
              </a:solidFill>
              <a:latin typeface="Arial - 20"/>
            </a:endParaRPr>
          </a:p>
        </p:txBody>
      </p:sp>
      <p:sp>
        <p:nvSpPr>
          <p:cNvPr id="3078" name="TextovéPole 5"/>
          <p:cNvSpPr txBox="1">
            <a:spLocks noChangeArrowheads="1"/>
          </p:cNvSpPr>
          <p:nvPr/>
        </p:nvSpPr>
        <p:spPr bwMode="auto">
          <a:xfrm>
            <a:off x="628650" y="548680"/>
            <a:ext cx="7831782" cy="1268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/>
              <a:t>ODVÁRKO, O.  </a:t>
            </a:r>
            <a:r>
              <a:rPr lang="cs-CZ" sz="1100" i="1" dirty="0"/>
              <a:t>Matematika pro gymnázia – Funkce.</a:t>
            </a:r>
            <a:r>
              <a:rPr lang="cs-CZ" sz="1100" dirty="0"/>
              <a:t> Praha: Prometheus, 1993</a:t>
            </a:r>
            <a:endParaRPr lang="cs-CZ" sz="1100" i="1" dirty="0"/>
          </a:p>
          <a:p>
            <a:endParaRPr lang="cs-CZ" sz="1100" dirty="0"/>
          </a:p>
          <a:p>
            <a:r>
              <a:rPr lang="cs-CZ" sz="1100" dirty="0" err="1"/>
              <a:t>GeoGebra</a:t>
            </a:r>
            <a:r>
              <a:rPr lang="cs-CZ" sz="1100" dirty="0"/>
              <a:t> 4.2 [volně šiřitelný matematický software pro studium a výuku]. Dostupné z:  </a:t>
            </a:r>
            <a:r>
              <a:rPr lang="cs-CZ" sz="1100" dirty="0">
                <a:hlinkClick r:id="rId2"/>
              </a:rPr>
              <a:t>http://www.geogebra.org</a:t>
            </a:r>
            <a:endParaRPr lang="cs-CZ" sz="1100" dirty="0"/>
          </a:p>
          <a:p>
            <a:endParaRPr lang="cs-CZ" sz="1100" dirty="0"/>
          </a:p>
          <a:p>
            <a:r>
              <a:rPr lang="cs-CZ" sz="1100" dirty="0"/>
              <a:t>Texas </a:t>
            </a:r>
            <a:r>
              <a:rPr lang="cs-CZ" sz="1100" dirty="0" err="1"/>
              <a:t>Instrumentes</a:t>
            </a:r>
            <a:r>
              <a:rPr lang="cs-CZ" sz="1100" dirty="0"/>
              <a:t>: </a:t>
            </a:r>
            <a:r>
              <a:rPr lang="cs-CZ" sz="1100" dirty="0" err="1"/>
              <a:t>Derive</a:t>
            </a:r>
            <a:r>
              <a:rPr lang="cs-CZ" sz="1100" dirty="0"/>
              <a:t> 6.1, 2004</a:t>
            </a:r>
          </a:p>
          <a:p>
            <a:endParaRPr lang="cs-CZ" sz="1100" dirty="0"/>
          </a:p>
          <a:p>
            <a:r>
              <a:rPr lang="cs-CZ" sz="1100" dirty="0"/>
              <a:t>CABRIOLOG S.A.S: </a:t>
            </a:r>
            <a:r>
              <a:rPr lang="cs-CZ" sz="1100" dirty="0" err="1"/>
              <a:t>Cabri</a:t>
            </a:r>
            <a:r>
              <a:rPr lang="cs-CZ" sz="1100" dirty="0"/>
              <a:t> Geometry II Plus, 2004 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821</TotalTime>
  <Words>419</Words>
  <Application>Microsoft Office PowerPoint</Application>
  <PresentationFormat>Předvádění na obrazovce (4:3)</PresentationFormat>
  <Paragraphs>103</Paragraphs>
  <Slides>7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8" baseType="lpstr">
      <vt:lpstr>Motiv sady Office</vt:lpstr>
      <vt:lpstr>Prezentace aplikace PowerPoint</vt:lpstr>
      <vt:lpstr>K V A D R A T I C K Á    F U N K C E (vrchol a grafy)</vt:lpstr>
      <vt:lpstr> </vt:lpstr>
      <vt:lpstr> </vt:lpstr>
      <vt:lpstr> </vt:lpstr>
      <vt:lpstr> </vt:lpstr>
      <vt:lpstr>Prezentace aplikace PowerPoint</vt:lpstr>
    </vt:vector>
  </TitlesOfParts>
  <Company>Doma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 I N E Á R N Í   F U N K C E</dc:title>
  <dc:creator>Václav Voráček</dc:creator>
  <cp:lastModifiedBy>doma</cp:lastModifiedBy>
  <cp:revision>103</cp:revision>
  <dcterms:created xsi:type="dcterms:W3CDTF">2012-10-27T14:17:12Z</dcterms:created>
  <dcterms:modified xsi:type="dcterms:W3CDTF">2014-05-05T22:16:16Z</dcterms:modified>
</cp:coreProperties>
</file>