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63" r:id="rId5"/>
    <p:sldId id="264" r:id="rId6"/>
    <p:sldId id="269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>
        <p:scale>
          <a:sx n="70" d="100"/>
          <a:sy n="70" d="100"/>
        </p:scale>
        <p:origin x="-691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2DC9-93BC-4CE3-9BA1-19CDF42BE19B}" type="datetimeFigureOut">
              <a:rPr lang="cs-CZ" smtClean="0"/>
              <a:pPr/>
              <a:t>20.12.2012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parajita" pitchFamily="34" charset="0"/>
              </a:rPr>
              <a:t>CZ.1.07/1.5.00/0325</a:t>
            </a:r>
            <a:endParaRPr lang="cs-CZ" sz="1100" dirty="0">
              <a:solidFill>
                <a:srgbClr val="000000"/>
              </a:solidFill>
              <a:latin typeface="Arial - 16"/>
              <a:cs typeface="Aparajita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matematika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154763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Kvadratická funkce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druhý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sexta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7.12.2012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K V A D R A T I C K Á   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F U N K C E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cs-CZ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Kvadratická funkce</a:t>
            </a: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dirty="0" smtClean="0"/>
              <a:t>je dána předpisem:</a:t>
            </a:r>
          </a:p>
          <a:p>
            <a:pPr algn="ctr">
              <a:buNone/>
            </a:pP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 = a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Symbol"/>
              </a:rPr>
              <a:t>·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r>
              <a:rPr lang="cs-CZ" b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+ b·x + c</a:t>
            </a:r>
          </a:p>
          <a:p>
            <a:pPr>
              <a:buNone/>
            </a:pPr>
            <a:r>
              <a:rPr lang="cs-CZ" dirty="0" smtClean="0"/>
              <a:t>kde a, b, c </a:t>
            </a:r>
            <a:r>
              <a:rPr lang="cs-CZ" dirty="0" smtClean="0">
                <a:sym typeface="Symbol"/>
              </a:rPr>
              <a:t> R  a  0</a:t>
            </a:r>
          </a:p>
          <a:p>
            <a:pPr>
              <a:buNone/>
            </a:pPr>
            <a:r>
              <a:rPr lang="cs-CZ" sz="800" dirty="0" smtClean="0"/>
              <a:t>          </a:t>
            </a:r>
          </a:p>
          <a:p>
            <a:pPr>
              <a:buNone/>
            </a:pPr>
            <a:r>
              <a:rPr lang="cs-CZ" dirty="0" smtClean="0"/>
              <a:t>        </a:t>
            </a:r>
            <a:r>
              <a:rPr lang="cs-CZ" sz="2400" dirty="0" smtClean="0"/>
              <a:t>např.  y = x</a:t>
            </a:r>
            <a:r>
              <a:rPr lang="cs-CZ" sz="2400" baseline="30000" dirty="0" smtClean="0"/>
              <a:t>2</a:t>
            </a:r>
            <a:r>
              <a:rPr lang="cs-CZ" sz="2400" dirty="0" smtClean="0"/>
              <a:t> – 1,5x - 1</a:t>
            </a:r>
          </a:p>
          <a:p>
            <a:pPr>
              <a:buNone/>
            </a:pPr>
            <a:endParaRPr lang="cs-CZ" sz="1000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Grafem kvadratické funkce</a:t>
            </a:r>
          </a:p>
          <a:p>
            <a:pPr>
              <a:buNone/>
            </a:pPr>
            <a:r>
              <a:rPr lang="cs-CZ" dirty="0" smtClean="0"/>
              <a:t>je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parabola</a:t>
            </a:r>
            <a:endParaRPr lang="cs-CZ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 marL="514350" indent="-514350">
              <a:buNone/>
            </a:pPr>
            <a:endParaRPr lang="cs-CZ" dirty="0"/>
          </a:p>
        </p:txBody>
      </p:sp>
      <p:pic>
        <p:nvPicPr>
          <p:cNvPr id="4" name="Obrázek 3" descr="parabola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3212976"/>
            <a:ext cx="3133725" cy="307657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620689"/>
            <a:ext cx="8229600" cy="583264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cs-CZ" i="1" dirty="0" smtClean="0"/>
              <a:t>Příklad:</a:t>
            </a:r>
            <a:r>
              <a:rPr lang="cs-CZ" dirty="0" smtClean="0"/>
              <a:t>  Sestrojte graf funkce y = x</a:t>
            </a:r>
            <a:r>
              <a:rPr lang="cs-CZ" baseline="30000" dirty="0" smtClean="0"/>
              <a:t>2</a:t>
            </a:r>
          </a:p>
          <a:p>
            <a:r>
              <a:rPr lang="cs-CZ" sz="2000" dirty="0" smtClean="0"/>
              <a:t>Sestavíme tabulku a určíme hodnoty </a:t>
            </a:r>
            <a:r>
              <a:rPr lang="cs-CZ" sz="2000" u="sng" dirty="0" smtClean="0"/>
              <a:t>x</a:t>
            </a:r>
            <a:r>
              <a:rPr lang="cs-CZ" sz="2000" dirty="0" smtClean="0"/>
              <a:t> a </a:t>
            </a:r>
            <a:r>
              <a:rPr lang="cs-CZ" sz="2000" u="sng" dirty="0" smtClean="0"/>
              <a:t>y:</a:t>
            </a:r>
          </a:p>
          <a:p>
            <a:pPr>
              <a:buNone/>
            </a:pPr>
            <a:endParaRPr lang="cs-CZ" sz="2000" u="sng" dirty="0" smtClean="0"/>
          </a:p>
          <a:p>
            <a:pPr>
              <a:buNone/>
            </a:pPr>
            <a:endParaRPr lang="cs-CZ" sz="2000" u="sng" dirty="0" smtClean="0"/>
          </a:p>
          <a:p>
            <a:pPr>
              <a:buNone/>
            </a:pPr>
            <a:endParaRPr lang="cs-CZ" sz="2000" u="sng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r>
              <a:rPr lang="cs-CZ" sz="2000" dirty="0" smtClean="0"/>
              <a:t>Vyneseme body do grafu</a:t>
            </a:r>
          </a:p>
          <a:p>
            <a:endParaRPr lang="cs-CZ" sz="2000" dirty="0" smtClean="0"/>
          </a:p>
          <a:p>
            <a:r>
              <a:rPr lang="cs-CZ" sz="2000" dirty="0" smtClean="0"/>
              <a:t>a spojíme je plynulou křivkou.</a:t>
            </a:r>
            <a:endParaRPr lang="cs-CZ" sz="2000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1547664" y="1628800"/>
          <a:ext cx="614434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434"/>
                <a:gridCol w="614434"/>
                <a:gridCol w="614434"/>
                <a:gridCol w="614434"/>
                <a:gridCol w="614434"/>
                <a:gridCol w="614434"/>
                <a:gridCol w="614434"/>
                <a:gridCol w="614434"/>
                <a:gridCol w="614434"/>
                <a:gridCol w="614434"/>
              </a:tblGrid>
              <a:tr h="362952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-1,5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-0,5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  <a:tr h="362952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2,25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0,25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0,25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2,25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Obrázek 11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80000" y="2520000"/>
            <a:ext cx="3470130" cy="3600000"/>
          </a:xfrm>
          <a:prstGeom prst="rect">
            <a:avLst/>
          </a:prstGeom>
        </p:spPr>
      </p:pic>
      <p:pic>
        <p:nvPicPr>
          <p:cNvPr id="10" name="Obrázek 9" descr="par křiv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0000" y="2520000"/>
            <a:ext cx="3524475" cy="3600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cs-CZ" b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Význam parametru </a:t>
            </a:r>
            <a:r>
              <a:rPr lang="cs-CZ" b="1" i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cs-CZ" b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v grafu funkce </a:t>
            </a:r>
            <a:r>
              <a:rPr lang="cs-CZ" b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 = </a:t>
            </a:r>
            <a:r>
              <a:rPr lang="cs-CZ" b="1" i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cs-CZ" b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·x</a:t>
            </a:r>
            <a:r>
              <a:rPr lang="cs-CZ" b="1" u="sng" baseline="300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>
              <a:buNone/>
            </a:pPr>
            <a:endParaRPr lang="cs-CZ" sz="2800" baseline="30000" dirty="0" smtClean="0"/>
          </a:p>
          <a:p>
            <a:pPr>
              <a:buNone/>
            </a:pPr>
            <a:endParaRPr lang="cs-CZ" baseline="30000" dirty="0" smtClean="0"/>
          </a:p>
          <a:p>
            <a:pPr>
              <a:buNone/>
            </a:pPr>
            <a:r>
              <a:rPr lang="cs-CZ" sz="3900" baseline="30000" dirty="0" smtClean="0"/>
              <a:t>Parametr </a:t>
            </a:r>
            <a:r>
              <a:rPr lang="cs-CZ" sz="3900" i="1" u="sng" baseline="30000" dirty="0" smtClean="0"/>
              <a:t>a</a:t>
            </a:r>
            <a:r>
              <a:rPr lang="cs-CZ" sz="3900" baseline="30000" dirty="0" smtClean="0"/>
              <a:t> udává „šířku“ a orientaci paraboly.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param a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9" y="1188000"/>
            <a:ext cx="3886362" cy="4500000"/>
          </a:xfrm>
          <a:prstGeom prst="rect">
            <a:avLst/>
          </a:prstGeom>
        </p:spPr>
      </p:pic>
      <p:pic>
        <p:nvPicPr>
          <p:cNvPr id="5" name="Obrázek 4" descr="param a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40000" y="1188000"/>
            <a:ext cx="3895028" cy="4500000"/>
          </a:xfrm>
          <a:prstGeom prst="rect">
            <a:avLst/>
          </a:prstGeom>
        </p:spPr>
      </p:pic>
      <p:pic>
        <p:nvPicPr>
          <p:cNvPr id="6" name="Obrázek 5" descr="param a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40000" y="1188000"/>
            <a:ext cx="3903315" cy="4500000"/>
          </a:xfrm>
          <a:prstGeom prst="rect">
            <a:avLst/>
          </a:prstGeom>
        </p:spPr>
      </p:pic>
      <p:pic>
        <p:nvPicPr>
          <p:cNvPr id="7" name="Obrázek 6" descr="param a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40000" y="1188000"/>
            <a:ext cx="3910175" cy="4500000"/>
          </a:xfrm>
          <a:prstGeom prst="rect">
            <a:avLst/>
          </a:prstGeom>
        </p:spPr>
      </p:pic>
      <p:pic>
        <p:nvPicPr>
          <p:cNvPr id="8" name="Obrázek 7" descr="param a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40000" y="1188000"/>
            <a:ext cx="3948842" cy="4536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použité k vytvoření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sešitu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jsou součástí SW Smart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49542" y="548680"/>
            <a:ext cx="6946793" cy="160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ODVÁRKO, O.  </a:t>
            </a:r>
            <a:r>
              <a:rPr lang="cs-CZ" sz="1100" i="1" dirty="0" smtClean="0"/>
              <a:t>Matematika pro gymnázia – Funkce.</a:t>
            </a:r>
            <a:r>
              <a:rPr lang="cs-CZ" sz="1100" dirty="0" smtClean="0"/>
              <a:t> Praha: Prometheus, 1993</a:t>
            </a:r>
            <a:endParaRPr lang="cs-CZ" sz="1100" i="1" dirty="0" smtClean="0"/>
          </a:p>
          <a:p>
            <a:endParaRPr lang="cs-CZ" sz="1100" dirty="0" smtClean="0"/>
          </a:p>
          <a:p>
            <a:r>
              <a:rPr lang="cs-CZ" sz="1100" dirty="0" err="1" smtClean="0"/>
              <a:t>GeoGebra</a:t>
            </a:r>
            <a:r>
              <a:rPr lang="cs-CZ" sz="1100" dirty="0" smtClean="0"/>
              <a:t> 4.2 [volně šiřitelný matematický software pro studium a výuku]. Dostupné z:  </a:t>
            </a:r>
            <a:r>
              <a:rPr lang="cs-CZ" sz="1100" dirty="0" smtClean="0">
                <a:hlinkClick r:id="rId2"/>
              </a:rPr>
              <a:t>http://www.geogebra.org</a:t>
            </a:r>
            <a:endParaRPr lang="cs-CZ" sz="1100" dirty="0" smtClean="0"/>
          </a:p>
          <a:p>
            <a:endParaRPr lang="cs-CZ" sz="1100" dirty="0" smtClean="0"/>
          </a:p>
          <a:p>
            <a:r>
              <a:rPr lang="cs-CZ" sz="1100" dirty="0" smtClean="0"/>
              <a:t>Texas </a:t>
            </a:r>
            <a:r>
              <a:rPr lang="cs-CZ" sz="1100" dirty="0" err="1" smtClean="0"/>
              <a:t>Instrumentes</a:t>
            </a:r>
            <a:r>
              <a:rPr lang="cs-CZ" sz="1100" dirty="0" smtClean="0"/>
              <a:t>: </a:t>
            </a:r>
            <a:r>
              <a:rPr lang="cs-CZ" sz="1100" dirty="0" err="1" smtClean="0"/>
              <a:t>Derive</a:t>
            </a:r>
            <a:r>
              <a:rPr lang="cs-CZ" sz="1100" dirty="0" smtClean="0"/>
              <a:t> 6.1, 2004</a:t>
            </a:r>
          </a:p>
          <a:p>
            <a:endParaRPr lang="cs-CZ" sz="1100" dirty="0" smtClean="0"/>
          </a:p>
          <a:p>
            <a:r>
              <a:rPr lang="cs-CZ" sz="1100" dirty="0" smtClean="0"/>
              <a:t>CABRIOLOG S.A.S: </a:t>
            </a:r>
            <a:r>
              <a:rPr lang="cs-CZ" sz="1100" dirty="0" err="1" smtClean="0"/>
              <a:t>Cabri</a:t>
            </a:r>
            <a:r>
              <a:rPr lang="cs-CZ" sz="1100" dirty="0" smtClean="0"/>
              <a:t> Geometry II Plus, 2004 </a:t>
            </a:r>
          </a:p>
          <a:p>
            <a:endParaRPr lang="cs-CZ" sz="1100" dirty="0" smtClean="0"/>
          </a:p>
          <a:p>
            <a:endParaRPr lang="cs-CZ" sz="11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347</Words>
  <Application>Microsoft Office PowerPoint</Application>
  <PresentationFormat>Předvádění na obrazovce (4:3)</PresentationFormat>
  <Paragraphs>100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Prezentace aplikace PowerPoint</vt:lpstr>
      <vt:lpstr>K V A D R A T I C K Á    F U N K C E</vt:lpstr>
      <vt:lpstr> </vt:lpstr>
      <vt:lpstr> </vt:lpstr>
      <vt:lpstr> </vt:lpstr>
      <vt:lpstr>Prezentace aplikace PowerPoint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 I N E Á R N Í   F U N K C E</dc:title>
  <dc:creator>Václav Voráček</dc:creator>
  <cp:lastModifiedBy>hchotovinska</cp:lastModifiedBy>
  <cp:revision>78</cp:revision>
  <dcterms:created xsi:type="dcterms:W3CDTF">2012-10-27T14:17:12Z</dcterms:created>
  <dcterms:modified xsi:type="dcterms:W3CDTF">2012-12-20T09:55:27Z</dcterms:modified>
</cp:coreProperties>
</file>