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9" r:id="rId5"/>
    <p:sldId id="258" r:id="rId6"/>
    <p:sldId id="260" r:id="rId7"/>
    <p:sldId id="266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51" d="100"/>
          <a:sy n="51" d="100"/>
        </p:scale>
        <p:origin x="-1229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gebra.org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 Inovace vybavení        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96136" y="1916832"/>
            <a:ext cx="15841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matematika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96136" y="2204864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03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154763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Inverzní funkce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524328" y="1916832"/>
            <a:ext cx="10801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ročník:  druhý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_M_2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sexta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123728" y="2924944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>
                <a:latin typeface="Arial - 16"/>
              </a:rPr>
              <a:t>18.1.2013</a:t>
            </a:r>
            <a:endParaRPr lang="cs-CZ" sz="1100" dirty="0">
              <a:latin typeface="Arial - 16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I N V E R Z N Í    F U N K C E</a:t>
            </a:r>
            <a:endParaRPr lang="cs-CZ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merigo Md AT" pitchFamily="2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692696"/>
            <a:ext cx="8291264" cy="576064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36000" indent="0">
              <a:buNone/>
            </a:pPr>
            <a:r>
              <a:rPr lang="cs-CZ" sz="4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Inverzní funkce</a:t>
            </a: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cs-CZ" sz="3000" b="1" dirty="0" smtClean="0">
                <a:solidFill>
                  <a:srgbClr val="00B0F0"/>
                </a:solidFill>
              </a:rPr>
              <a:t>k prosté funkci  </a:t>
            </a:r>
            <a:r>
              <a:rPr lang="cs-CZ" sz="3000" b="1" i="1" dirty="0" smtClean="0">
                <a:solidFill>
                  <a:srgbClr val="00B0F0"/>
                </a:solidFill>
              </a:rPr>
              <a:t>f</a:t>
            </a:r>
            <a:r>
              <a:rPr lang="cs-CZ" sz="3000" b="1" dirty="0" smtClean="0">
                <a:solidFill>
                  <a:srgbClr val="00B0F0"/>
                </a:solidFill>
              </a:rPr>
              <a:t>  je funkce  </a:t>
            </a:r>
            <a:r>
              <a:rPr lang="cs-CZ" sz="3000" b="1" i="1" dirty="0" smtClean="0">
                <a:solidFill>
                  <a:srgbClr val="00B0F0"/>
                </a:solidFill>
              </a:rPr>
              <a:t>f </a:t>
            </a:r>
            <a:r>
              <a:rPr lang="cs-CZ" sz="3000" b="1" i="1" baseline="30000" dirty="0" smtClean="0">
                <a:solidFill>
                  <a:srgbClr val="00B0F0"/>
                </a:solidFill>
              </a:rPr>
              <a:t>-1</a:t>
            </a:r>
            <a:r>
              <a:rPr lang="cs-CZ" sz="3000" b="1" dirty="0" smtClean="0">
                <a:solidFill>
                  <a:srgbClr val="00B0F0"/>
                </a:solidFill>
              </a:rPr>
              <a:t>, pro kterou platí:</a:t>
            </a:r>
          </a:p>
          <a:p>
            <a:pPr marL="550350" indent="-514350">
              <a:buFont typeface="+mj-lt"/>
              <a:buAutoNum type="arabicPeriod"/>
            </a:pPr>
            <a:r>
              <a:rPr lang="cs-CZ" sz="3000" b="1" dirty="0" smtClean="0">
                <a:solidFill>
                  <a:srgbClr val="00B0F0"/>
                </a:solidFill>
              </a:rPr>
              <a:t>D(</a:t>
            </a:r>
            <a:r>
              <a:rPr lang="cs-CZ" sz="3000" b="1" i="1" dirty="0" smtClean="0">
                <a:solidFill>
                  <a:srgbClr val="00B0F0"/>
                </a:solidFill>
              </a:rPr>
              <a:t>f </a:t>
            </a:r>
            <a:r>
              <a:rPr lang="cs-CZ" sz="3000" b="1" baseline="30000" dirty="0" smtClean="0">
                <a:solidFill>
                  <a:srgbClr val="00B0F0"/>
                </a:solidFill>
              </a:rPr>
              <a:t>-1</a:t>
            </a:r>
            <a:r>
              <a:rPr lang="cs-CZ" sz="3000" b="1" dirty="0" smtClean="0">
                <a:solidFill>
                  <a:srgbClr val="00B0F0"/>
                </a:solidFill>
              </a:rPr>
              <a:t>) = H(</a:t>
            </a:r>
            <a:r>
              <a:rPr lang="cs-CZ" sz="3000" b="1" i="1" dirty="0" smtClean="0">
                <a:solidFill>
                  <a:srgbClr val="00B0F0"/>
                </a:solidFill>
              </a:rPr>
              <a:t>f</a:t>
            </a:r>
            <a:r>
              <a:rPr lang="cs-CZ" sz="3000" b="1" dirty="0" smtClean="0">
                <a:solidFill>
                  <a:srgbClr val="00B0F0"/>
                </a:solidFill>
              </a:rPr>
              <a:t>)</a:t>
            </a:r>
          </a:p>
          <a:p>
            <a:pPr marL="550350" indent="-514350">
              <a:buFont typeface="+mj-lt"/>
              <a:buAutoNum type="arabicPeriod"/>
            </a:pPr>
            <a:r>
              <a:rPr lang="cs-CZ" sz="3000" b="1" dirty="0" smtClean="0">
                <a:solidFill>
                  <a:srgbClr val="00B0F0"/>
                </a:solidFill>
              </a:rPr>
              <a:t>Každému </a:t>
            </a:r>
            <a:r>
              <a:rPr lang="cs-CZ" sz="3000" b="1" i="1" dirty="0" smtClean="0">
                <a:solidFill>
                  <a:srgbClr val="00B0F0"/>
                </a:solidFill>
              </a:rPr>
              <a:t>y</a:t>
            </a:r>
            <a:r>
              <a:rPr lang="cs-CZ" sz="3000" b="1" dirty="0" smtClean="0">
                <a:solidFill>
                  <a:srgbClr val="00B0F0"/>
                </a:solidFill>
              </a:rPr>
              <a:t> </a:t>
            </a:r>
            <a:r>
              <a:rPr lang="cs-CZ" sz="3000" b="1" dirty="0" smtClean="0">
                <a:solidFill>
                  <a:srgbClr val="00B0F0"/>
                </a:solidFill>
                <a:sym typeface="Symbol"/>
              </a:rPr>
              <a:t> </a:t>
            </a:r>
            <a:r>
              <a:rPr lang="cs-CZ" sz="3000" b="1" dirty="0" smtClean="0">
                <a:solidFill>
                  <a:srgbClr val="00B0F0"/>
                </a:solidFill>
              </a:rPr>
              <a:t>D(</a:t>
            </a:r>
            <a:r>
              <a:rPr lang="cs-CZ" sz="3000" b="1" i="1" dirty="0" smtClean="0">
                <a:solidFill>
                  <a:srgbClr val="00B0F0"/>
                </a:solidFill>
              </a:rPr>
              <a:t>f </a:t>
            </a:r>
            <a:r>
              <a:rPr lang="cs-CZ" sz="3000" b="1" baseline="30000" dirty="0" smtClean="0">
                <a:solidFill>
                  <a:srgbClr val="00B0F0"/>
                </a:solidFill>
              </a:rPr>
              <a:t>-1</a:t>
            </a:r>
            <a:r>
              <a:rPr lang="cs-CZ" sz="3000" b="1" dirty="0" smtClean="0">
                <a:solidFill>
                  <a:srgbClr val="00B0F0"/>
                </a:solidFill>
              </a:rPr>
              <a:t>) je přiřazeno právě to </a:t>
            </a:r>
            <a:r>
              <a:rPr lang="cs-CZ" sz="3000" b="1" i="1" dirty="0" smtClean="0">
                <a:solidFill>
                  <a:srgbClr val="00B0F0"/>
                </a:solidFill>
              </a:rPr>
              <a:t>x</a:t>
            </a:r>
            <a:r>
              <a:rPr lang="cs-CZ" sz="3000" b="1" dirty="0" smtClean="0">
                <a:solidFill>
                  <a:srgbClr val="00B0F0"/>
                </a:solidFill>
              </a:rPr>
              <a:t> </a:t>
            </a:r>
            <a:r>
              <a:rPr lang="cs-CZ" sz="3000" b="1" dirty="0" smtClean="0">
                <a:solidFill>
                  <a:srgbClr val="00B0F0"/>
                </a:solidFill>
                <a:sym typeface="Symbol"/>
              </a:rPr>
              <a:t> </a:t>
            </a:r>
            <a:r>
              <a:rPr lang="cs-CZ" sz="3000" b="1" dirty="0" smtClean="0">
                <a:solidFill>
                  <a:srgbClr val="00B0F0"/>
                </a:solidFill>
              </a:rPr>
              <a:t>D(</a:t>
            </a:r>
            <a:r>
              <a:rPr lang="cs-CZ" sz="3000" b="1" i="1" dirty="0" smtClean="0">
                <a:solidFill>
                  <a:srgbClr val="00B0F0"/>
                </a:solidFill>
              </a:rPr>
              <a:t>f </a:t>
            </a:r>
            <a:r>
              <a:rPr lang="cs-CZ" sz="3000" b="1" dirty="0" smtClean="0">
                <a:solidFill>
                  <a:srgbClr val="00B0F0"/>
                </a:solidFill>
              </a:rPr>
              <a:t>), pro které je </a:t>
            </a:r>
            <a:r>
              <a:rPr lang="cs-CZ" sz="3000" b="1" i="1" dirty="0" smtClean="0">
                <a:solidFill>
                  <a:srgbClr val="00B0F0"/>
                </a:solidFill>
              </a:rPr>
              <a:t>f</a:t>
            </a:r>
            <a:r>
              <a:rPr lang="cs-CZ" sz="3000" b="1" dirty="0" smtClean="0">
                <a:solidFill>
                  <a:srgbClr val="00B0F0"/>
                </a:solidFill>
              </a:rPr>
              <a:t>(</a:t>
            </a:r>
            <a:r>
              <a:rPr lang="cs-CZ" sz="3000" b="1" i="1" dirty="0" smtClean="0">
                <a:solidFill>
                  <a:srgbClr val="00B0F0"/>
                </a:solidFill>
              </a:rPr>
              <a:t>x</a:t>
            </a:r>
            <a:r>
              <a:rPr lang="cs-CZ" sz="3000" b="1" dirty="0" smtClean="0">
                <a:solidFill>
                  <a:srgbClr val="00B0F0"/>
                </a:solidFill>
              </a:rPr>
              <a:t>) = </a:t>
            </a:r>
            <a:r>
              <a:rPr lang="cs-CZ" sz="3000" b="1" i="1" dirty="0" err="1" smtClean="0">
                <a:solidFill>
                  <a:srgbClr val="00B0F0"/>
                </a:solidFill>
              </a:rPr>
              <a:t>y</a:t>
            </a:r>
            <a:r>
              <a:rPr lang="cs-CZ" sz="3000" b="1" dirty="0" smtClean="0">
                <a:solidFill>
                  <a:srgbClr val="00B0F0"/>
                </a:solidFill>
              </a:rPr>
              <a:t>. </a:t>
            </a:r>
          </a:p>
          <a:p>
            <a:pPr>
              <a:buNone/>
            </a:pPr>
            <a:endParaRPr lang="cs-CZ" sz="1600" dirty="0" smtClean="0"/>
          </a:p>
          <a:p>
            <a:pPr>
              <a:buNone/>
            </a:pPr>
            <a:endParaRPr lang="cs-CZ" sz="1600" dirty="0" smtClean="0"/>
          </a:p>
          <a:p>
            <a:pPr marL="72000" indent="0">
              <a:buNone/>
            </a:pPr>
            <a:r>
              <a:rPr lang="cs-CZ" sz="2600" b="1" dirty="0" smtClean="0">
                <a:solidFill>
                  <a:srgbClr val="FF0000"/>
                </a:solidFill>
                <a:sym typeface="Symbol"/>
              </a:rPr>
              <a:t>Důležité!</a:t>
            </a:r>
          </a:p>
          <a:p>
            <a:pPr marL="72000" indent="0">
              <a:buFont typeface="Wingdings" pitchFamily="2" charset="2"/>
              <a:buChar char="v"/>
            </a:pPr>
            <a:r>
              <a:rPr lang="cs-CZ" sz="2600" dirty="0" smtClean="0">
                <a:sym typeface="Symbol"/>
              </a:rPr>
              <a:t>  Inverzní funkce existuje pouze k </a:t>
            </a:r>
            <a:r>
              <a:rPr lang="cs-CZ" sz="2600" b="1" u="sng" dirty="0" smtClean="0">
                <a:sym typeface="Symbol"/>
              </a:rPr>
              <a:t>prosté</a:t>
            </a:r>
            <a:r>
              <a:rPr lang="cs-CZ" sz="2600" dirty="0" smtClean="0">
                <a:sym typeface="Symbol"/>
              </a:rPr>
              <a:t> funkci.</a:t>
            </a:r>
          </a:p>
          <a:p>
            <a:pPr marL="72000" indent="0">
              <a:buNone/>
            </a:pPr>
            <a:endParaRPr lang="cs-CZ" sz="2200" dirty="0" smtClean="0">
              <a:sym typeface="Symbol"/>
            </a:endParaRPr>
          </a:p>
          <a:p>
            <a:pPr marL="72000" indent="0">
              <a:buFont typeface="Wingdings" pitchFamily="2" charset="2"/>
              <a:buChar char="v"/>
            </a:pPr>
            <a:r>
              <a:rPr lang="cs-CZ" sz="2600" dirty="0" smtClean="0">
                <a:sym typeface="Symbol"/>
              </a:rPr>
              <a:t>  Definiční obor inverzní funkce je roven oboru hodnot </a:t>
            </a:r>
          </a:p>
          <a:p>
            <a:pPr marL="72000" indent="0">
              <a:buNone/>
            </a:pPr>
            <a:r>
              <a:rPr lang="cs-CZ" sz="2600" dirty="0" smtClean="0">
                <a:sym typeface="Symbol"/>
              </a:rPr>
              <a:t>      původní funkce.        </a:t>
            </a:r>
            <a:r>
              <a:rPr lang="cs-CZ" sz="2600" dirty="0" smtClean="0"/>
              <a:t>D(</a:t>
            </a:r>
            <a:r>
              <a:rPr lang="cs-CZ" sz="2600" i="1" dirty="0" smtClean="0"/>
              <a:t>f </a:t>
            </a:r>
            <a:r>
              <a:rPr lang="cs-CZ" sz="2600" baseline="30000" dirty="0" smtClean="0"/>
              <a:t>-1</a:t>
            </a:r>
            <a:r>
              <a:rPr lang="cs-CZ" sz="2600" dirty="0" smtClean="0"/>
              <a:t>) = H(</a:t>
            </a:r>
            <a:r>
              <a:rPr lang="cs-CZ" sz="2600" i="1" dirty="0" smtClean="0"/>
              <a:t>f</a:t>
            </a:r>
            <a:r>
              <a:rPr lang="cs-CZ" sz="2600" dirty="0" smtClean="0"/>
              <a:t>)</a:t>
            </a:r>
            <a:r>
              <a:rPr lang="cs-CZ" sz="2600" dirty="0" smtClean="0">
                <a:sym typeface="Symbol"/>
              </a:rPr>
              <a:t>     </a:t>
            </a:r>
            <a:endParaRPr lang="cs-CZ" sz="2600" dirty="0" smtClean="0"/>
          </a:p>
          <a:p>
            <a:pPr marL="72000" indent="0">
              <a:spcBef>
                <a:spcPts val="1600"/>
              </a:spcBef>
              <a:buFont typeface="Wingdings" pitchFamily="2" charset="2"/>
              <a:buChar char="v"/>
            </a:pPr>
            <a:r>
              <a:rPr lang="cs-CZ" sz="2600" dirty="0" smtClean="0">
                <a:sym typeface="Symbol"/>
              </a:rPr>
              <a:t>  Obor hodnot inverzní funkce je roven definičnímu oboru </a:t>
            </a:r>
          </a:p>
          <a:p>
            <a:pPr marL="72000" indent="0">
              <a:spcBef>
                <a:spcPts val="1000"/>
              </a:spcBef>
              <a:buNone/>
            </a:pPr>
            <a:r>
              <a:rPr lang="cs-CZ" sz="2600" dirty="0" smtClean="0">
                <a:sym typeface="Symbol"/>
              </a:rPr>
              <a:t>      původní funkce.        </a:t>
            </a:r>
            <a:r>
              <a:rPr lang="cs-CZ" sz="2600" dirty="0" smtClean="0"/>
              <a:t>H(</a:t>
            </a:r>
            <a:r>
              <a:rPr lang="cs-CZ" sz="2600" i="1" dirty="0" smtClean="0"/>
              <a:t>f </a:t>
            </a:r>
            <a:r>
              <a:rPr lang="cs-CZ" sz="2600" baseline="30000" dirty="0" smtClean="0"/>
              <a:t>-1</a:t>
            </a:r>
            <a:r>
              <a:rPr lang="cs-CZ" sz="2600" dirty="0" smtClean="0"/>
              <a:t>) = D(</a:t>
            </a:r>
            <a:r>
              <a:rPr lang="cs-CZ" sz="2600" i="1" dirty="0" smtClean="0"/>
              <a:t>f</a:t>
            </a:r>
            <a:r>
              <a:rPr lang="cs-CZ" sz="2600" dirty="0" smtClean="0"/>
              <a:t>)</a:t>
            </a:r>
          </a:p>
          <a:p>
            <a:pPr marL="72000" indent="0">
              <a:buNone/>
            </a:pPr>
            <a:endParaRPr lang="cs-CZ" sz="2400" dirty="0" smtClean="0">
              <a:sym typeface="Symbol"/>
            </a:endParaRPr>
          </a:p>
          <a:p>
            <a:pPr marL="514350" indent="-514350">
              <a:buNone/>
            </a:pP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83264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cs-CZ" b="1" u="sng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Postup při vytváření inverzní funkce:</a:t>
            </a:r>
          </a:p>
          <a:p>
            <a:pPr algn="ctr">
              <a:buNone/>
            </a:pPr>
            <a:endParaRPr lang="cs-CZ" sz="1000" b="1" u="sng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cs-CZ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Ověříme, zda je funkce </a:t>
            </a:r>
            <a:r>
              <a:rPr lang="cs-CZ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f</a:t>
            </a:r>
            <a:r>
              <a:rPr lang="cs-CZ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 prostá.</a:t>
            </a:r>
          </a:p>
          <a:p>
            <a:pPr marL="514350" indent="-514350">
              <a:buFont typeface="+mj-lt"/>
              <a:buAutoNum type="arabicParenR"/>
            </a:pPr>
            <a:r>
              <a:rPr lang="cs-CZ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V předpisu funkce </a:t>
            </a:r>
            <a:r>
              <a:rPr lang="cs-CZ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f</a:t>
            </a:r>
            <a:r>
              <a:rPr lang="cs-CZ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 navzájem zaměníme proměnné </a:t>
            </a:r>
            <a:r>
              <a:rPr lang="cs-CZ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x</a:t>
            </a:r>
            <a:r>
              <a:rPr lang="cs-CZ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 a </a:t>
            </a:r>
            <a:r>
              <a:rPr lang="cs-CZ" b="1" i="1" dirty="0" err="1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y</a:t>
            </a:r>
            <a:r>
              <a:rPr lang="cs-CZ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.</a:t>
            </a:r>
          </a:p>
          <a:p>
            <a:pPr marL="514350" indent="-514350">
              <a:buFont typeface="+mj-lt"/>
              <a:buAutoNum type="arabicParenR"/>
            </a:pPr>
            <a:r>
              <a:rPr lang="cs-CZ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Vyjádříme proměnnou </a:t>
            </a:r>
            <a:r>
              <a:rPr lang="cs-CZ" b="1" i="1" dirty="0" err="1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y</a:t>
            </a:r>
            <a:r>
              <a:rPr lang="cs-CZ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. Tím získáme předpis inverzní funkce </a:t>
            </a:r>
            <a:r>
              <a:rPr lang="cs-CZ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f </a:t>
            </a:r>
            <a:r>
              <a:rPr lang="cs-CZ" b="1" baseline="30000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-1</a:t>
            </a:r>
            <a:r>
              <a:rPr lang="cs-CZ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. </a:t>
            </a:r>
          </a:p>
          <a:p>
            <a:pPr marL="514350" indent="-514350">
              <a:buFont typeface="+mj-lt"/>
              <a:buAutoNum type="arabicParenR"/>
            </a:pPr>
            <a:r>
              <a:rPr lang="cs-CZ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Určíme definiční obor D(</a:t>
            </a:r>
            <a:r>
              <a:rPr lang="cs-CZ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f</a:t>
            </a:r>
            <a:r>
              <a:rPr lang="cs-CZ" b="1" baseline="30000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 -1</a:t>
            </a:r>
            <a:r>
              <a:rPr lang="cs-CZ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) inverzní funkce. </a:t>
            </a:r>
          </a:p>
          <a:p>
            <a:pPr marL="514350" indent="-514350">
              <a:buFont typeface="+mj-lt"/>
              <a:buAutoNum type="arabicParenR"/>
            </a:pPr>
            <a:endParaRPr lang="cs-CZ" sz="2400" b="1" dirty="0" smtClean="0">
              <a:ln w="18000">
                <a:solidFill>
                  <a:srgbClr val="FFFF00"/>
                </a:solidFill>
                <a:prstDash val="solid"/>
                <a:miter lim="800000"/>
              </a:ln>
              <a:solidFill>
                <a:srgbClr val="C00000"/>
              </a:solidFill>
            </a:endParaRPr>
          </a:p>
          <a:p>
            <a:pPr marL="514350" indent="-514350">
              <a:buNone/>
            </a:pP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 inverzní funkci platí:</a:t>
            </a:r>
          </a:p>
          <a:p>
            <a:pPr marL="514350" indent="-514350">
              <a:buNone/>
            </a:pP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(</a:t>
            </a:r>
            <a:r>
              <a:rPr lang="cs-CZ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</a:t>
            </a:r>
            <a:r>
              <a:rPr lang="cs-CZ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-1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</a:t>
            </a:r>
            <a:r>
              <a:rPr lang="cs-CZ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-1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= </a:t>
            </a:r>
            <a:r>
              <a:rPr lang="cs-CZ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</a:t>
            </a:r>
            <a:endParaRPr lang="cs-CZ" b="1" i="1" dirty="0">
              <a:ln w="18000">
                <a:solidFill>
                  <a:srgbClr val="FFFF00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476672"/>
            <a:ext cx="8568952" cy="604867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-360000">
              <a:buNone/>
            </a:pPr>
            <a:r>
              <a:rPr lang="cs-CZ" sz="2400" i="1" u="sng" dirty="0" smtClean="0"/>
              <a:t>Příklad:</a:t>
            </a:r>
            <a:r>
              <a:rPr lang="cs-CZ" sz="2400" dirty="0" smtClean="0"/>
              <a:t>  Určete inverzní funkci (pokud existuje) k funkci </a:t>
            </a:r>
            <a:r>
              <a:rPr lang="cs-CZ" sz="2400" i="1" dirty="0" smtClean="0"/>
              <a:t>f</a:t>
            </a:r>
            <a:r>
              <a:rPr lang="cs-CZ" sz="2400" dirty="0" smtClean="0"/>
              <a:t>: y = 3x – 2, x</a:t>
            </a:r>
            <a:r>
              <a:rPr lang="cs-CZ" sz="2400" dirty="0" smtClean="0">
                <a:sym typeface="Symbol"/>
              </a:rPr>
              <a:t>(-1; 2 a sestrojte její graf.</a:t>
            </a:r>
          </a:p>
          <a:p>
            <a:pPr marL="72000" indent="-457200">
              <a:buNone/>
            </a:pPr>
            <a:endParaRPr lang="cs-CZ" sz="1600" i="1" u="sng" dirty="0" smtClean="0">
              <a:sym typeface="Symbol"/>
            </a:endParaRPr>
          </a:p>
          <a:p>
            <a:pPr marL="72000" indent="-457200">
              <a:buNone/>
            </a:pPr>
            <a:r>
              <a:rPr lang="cs-CZ" sz="2400" i="1" u="sng" dirty="0" smtClean="0">
                <a:sym typeface="Symbol"/>
              </a:rPr>
              <a:t>Řešení:</a:t>
            </a:r>
          </a:p>
          <a:p>
            <a:pPr marL="0" indent="-457200"/>
            <a:r>
              <a:rPr lang="cs-CZ" sz="2400" dirty="0" err="1" smtClean="0"/>
              <a:t>fce</a:t>
            </a:r>
            <a:r>
              <a:rPr lang="cs-CZ" sz="2400" dirty="0" smtClean="0"/>
              <a:t> </a:t>
            </a:r>
            <a:r>
              <a:rPr lang="cs-CZ" sz="2400" i="1" dirty="0" smtClean="0"/>
              <a:t>f</a:t>
            </a:r>
            <a:r>
              <a:rPr lang="cs-CZ" sz="2400" dirty="0" smtClean="0"/>
              <a:t> je rostoucí   </a:t>
            </a:r>
            <a:r>
              <a:rPr lang="cs-CZ" sz="2400" dirty="0" smtClean="0">
                <a:sym typeface="Symbol"/>
              </a:rPr>
              <a:t>   je prostá      existuje k ní inverzní </a:t>
            </a:r>
            <a:r>
              <a:rPr lang="cs-CZ" sz="2400" dirty="0" err="1" smtClean="0">
                <a:sym typeface="Symbol"/>
              </a:rPr>
              <a:t>fce</a:t>
            </a:r>
            <a:r>
              <a:rPr lang="cs-CZ" sz="2400" dirty="0" smtClean="0">
                <a:sym typeface="Symbol"/>
              </a:rPr>
              <a:t> </a:t>
            </a:r>
            <a:r>
              <a:rPr lang="cs-CZ" sz="2400" i="1" dirty="0" smtClean="0">
                <a:sym typeface="Symbol"/>
              </a:rPr>
              <a:t>f </a:t>
            </a:r>
            <a:r>
              <a:rPr lang="cs-CZ" sz="2400" baseline="30000" dirty="0" smtClean="0">
                <a:sym typeface="Symbol"/>
              </a:rPr>
              <a:t>-1</a:t>
            </a:r>
            <a:endParaRPr lang="cs-CZ" sz="2400" dirty="0" smtClean="0">
              <a:sym typeface="Symbol"/>
            </a:endParaRPr>
          </a:p>
          <a:p>
            <a:pPr marL="0" indent="-457200"/>
            <a:r>
              <a:rPr lang="cs-CZ" sz="2400" i="1" dirty="0" smtClean="0"/>
              <a:t>f</a:t>
            </a:r>
            <a:r>
              <a:rPr lang="cs-CZ" sz="2400" dirty="0" smtClean="0"/>
              <a:t>:        y = 3x – 2</a:t>
            </a:r>
          </a:p>
          <a:p>
            <a:pPr marL="0" indent="-457200"/>
            <a:endParaRPr lang="cs-CZ" sz="2400" dirty="0" smtClean="0"/>
          </a:p>
          <a:p>
            <a:pPr marL="0" indent="-457200">
              <a:buNone/>
            </a:pPr>
            <a:r>
              <a:rPr lang="cs-CZ" sz="2400" i="1" dirty="0" smtClean="0"/>
              <a:t>       f </a:t>
            </a:r>
            <a:r>
              <a:rPr lang="cs-CZ" sz="2400" baseline="30000" dirty="0" smtClean="0"/>
              <a:t>-1</a:t>
            </a:r>
            <a:r>
              <a:rPr lang="cs-CZ" sz="2400" dirty="0" smtClean="0"/>
              <a:t>:    x = 3y – 2</a:t>
            </a:r>
          </a:p>
          <a:p>
            <a:pPr marL="0" indent="-457200">
              <a:buNone/>
            </a:pPr>
            <a:r>
              <a:rPr lang="cs-CZ" sz="2400" i="1" dirty="0" smtClean="0"/>
              <a:t>       f </a:t>
            </a:r>
            <a:r>
              <a:rPr lang="cs-CZ" sz="2400" baseline="30000" dirty="0" smtClean="0"/>
              <a:t>-1</a:t>
            </a:r>
            <a:r>
              <a:rPr lang="cs-CZ" sz="2400" dirty="0" smtClean="0"/>
              <a:t>:    x + 2 = 3y</a:t>
            </a:r>
          </a:p>
          <a:p>
            <a:pPr marL="0" indent="-457200">
              <a:buNone/>
            </a:pPr>
            <a:endParaRPr lang="cs-CZ" sz="2400" dirty="0" smtClean="0"/>
          </a:p>
          <a:p>
            <a:pPr marL="0" indent="-457200">
              <a:buNone/>
            </a:pPr>
            <a:r>
              <a:rPr lang="cs-CZ" sz="2400" i="1" dirty="0" smtClean="0"/>
              <a:t>       </a:t>
            </a:r>
            <a:r>
              <a:rPr lang="cs-CZ" sz="2400" b="1" i="1" dirty="0" smtClean="0">
                <a:solidFill>
                  <a:srgbClr val="00B0F0"/>
                </a:solidFill>
              </a:rPr>
              <a:t>f </a:t>
            </a:r>
            <a:r>
              <a:rPr lang="cs-CZ" sz="2400" b="1" baseline="30000" dirty="0" smtClean="0">
                <a:solidFill>
                  <a:srgbClr val="00B0F0"/>
                </a:solidFill>
              </a:rPr>
              <a:t>-1</a:t>
            </a:r>
            <a:r>
              <a:rPr lang="cs-CZ" sz="2400" b="1" dirty="0" smtClean="0">
                <a:solidFill>
                  <a:srgbClr val="00B0F0"/>
                </a:solidFill>
              </a:rPr>
              <a:t>:    y =     x +</a:t>
            </a:r>
          </a:p>
          <a:p>
            <a:pPr marL="0" indent="-457200">
              <a:buNone/>
            </a:pPr>
            <a:endParaRPr lang="cs-CZ" sz="2400" b="1" dirty="0" smtClean="0">
              <a:solidFill>
                <a:srgbClr val="00B0F0"/>
              </a:solidFill>
            </a:endParaRPr>
          </a:p>
          <a:p>
            <a:pPr marL="0" indent="-457200"/>
            <a:r>
              <a:rPr lang="cs-CZ" sz="2400" b="1" dirty="0" smtClean="0">
                <a:solidFill>
                  <a:srgbClr val="00B0F0"/>
                </a:solidFill>
              </a:rPr>
              <a:t>D(</a:t>
            </a:r>
            <a:r>
              <a:rPr lang="cs-CZ" sz="2400" b="1" i="1" dirty="0" smtClean="0">
                <a:solidFill>
                  <a:srgbClr val="00B0F0"/>
                </a:solidFill>
              </a:rPr>
              <a:t>f </a:t>
            </a:r>
            <a:r>
              <a:rPr lang="cs-CZ" sz="2400" b="1" baseline="30000" dirty="0" smtClean="0">
                <a:solidFill>
                  <a:srgbClr val="00B0F0"/>
                </a:solidFill>
              </a:rPr>
              <a:t>-1</a:t>
            </a:r>
            <a:r>
              <a:rPr lang="cs-CZ" sz="2400" b="1" dirty="0" smtClean="0">
                <a:solidFill>
                  <a:srgbClr val="00B0F0"/>
                </a:solidFill>
              </a:rPr>
              <a:t>)</a:t>
            </a:r>
            <a:r>
              <a:rPr lang="cs-CZ" sz="2400" dirty="0" smtClean="0"/>
              <a:t> = H(</a:t>
            </a:r>
            <a:r>
              <a:rPr lang="cs-CZ" sz="2400" i="1" dirty="0" smtClean="0"/>
              <a:t>f</a:t>
            </a:r>
            <a:r>
              <a:rPr lang="cs-CZ" sz="2400" dirty="0" smtClean="0"/>
              <a:t>) </a:t>
            </a:r>
            <a:r>
              <a:rPr lang="cs-CZ" sz="2400" b="1" dirty="0" smtClean="0">
                <a:solidFill>
                  <a:srgbClr val="00B0F0"/>
                </a:solidFill>
              </a:rPr>
              <a:t>= </a:t>
            </a:r>
            <a:r>
              <a:rPr lang="cs-CZ" sz="2400" b="1" dirty="0" smtClean="0">
                <a:solidFill>
                  <a:srgbClr val="00B0F0"/>
                </a:solidFill>
                <a:sym typeface="Symbol"/>
              </a:rPr>
              <a:t>(-5; 4</a:t>
            </a:r>
          </a:p>
          <a:p>
            <a:pPr marL="0" indent="-457200">
              <a:buNone/>
            </a:pPr>
            <a:r>
              <a:rPr lang="cs-CZ" sz="2400" dirty="0" smtClean="0">
                <a:sym typeface="Symbol"/>
              </a:rPr>
              <a:t>       </a:t>
            </a:r>
            <a:r>
              <a:rPr lang="cs-CZ" sz="2400" b="1" dirty="0" smtClean="0">
                <a:solidFill>
                  <a:srgbClr val="00B0F0"/>
                </a:solidFill>
              </a:rPr>
              <a:t>H(</a:t>
            </a:r>
            <a:r>
              <a:rPr lang="cs-CZ" sz="2400" b="1" i="1" dirty="0" smtClean="0">
                <a:solidFill>
                  <a:srgbClr val="00B0F0"/>
                </a:solidFill>
              </a:rPr>
              <a:t>f </a:t>
            </a:r>
            <a:r>
              <a:rPr lang="cs-CZ" sz="2400" b="1" baseline="30000" dirty="0" smtClean="0">
                <a:solidFill>
                  <a:srgbClr val="00B0F0"/>
                </a:solidFill>
              </a:rPr>
              <a:t>-1</a:t>
            </a:r>
            <a:r>
              <a:rPr lang="cs-CZ" sz="2400" b="1" dirty="0" smtClean="0">
                <a:solidFill>
                  <a:srgbClr val="00B0F0"/>
                </a:solidFill>
              </a:rPr>
              <a:t>)</a:t>
            </a:r>
            <a:r>
              <a:rPr lang="cs-CZ" sz="2400" dirty="0" smtClean="0"/>
              <a:t> = D(</a:t>
            </a:r>
            <a:r>
              <a:rPr lang="cs-CZ" sz="2400" i="1" dirty="0" smtClean="0"/>
              <a:t>f</a:t>
            </a:r>
            <a:r>
              <a:rPr lang="cs-CZ" sz="2400" dirty="0" smtClean="0"/>
              <a:t>) </a:t>
            </a:r>
            <a:r>
              <a:rPr lang="cs-CZ" sz="2400" b="1" dirty="0" smtClean="0">
                <a:solidFill>
                  <a:srgbClr val="00B0F0"/>
                </a:solidFill>
              </a:rPr>
              <a:t>= </a:t>
            </a:r>
            <a:r>
              <a:rPr lang="cs-CZ" sz="2400" b="1" dirty="0" smtClean="0">
                <a:solidFill>
                  <a:srgbClr val="00B0F0"/>
                </a:solidFill>
                <a:sym typeface="Symbol"/>
              </a:rPr>
              <a:t>(-1; 2</a:t>
            </a:r>
          </a:p>
          <a:p>
            <a:pPr marL="0" indent="-457200">
              <a:buNone/>
            </a:pPr>
            <a:endParaRPr lang="cs-CZ" sz="2400" b="1" dirty="0" smtClean="0">
              <a:solidFill>
                <a:srgbClr val="00B0F0"/>
              </a:solidFill>
            </a:endParaRPr>
          </a:p>
          <a:p>
            <a:pPr marL="0" indent="-457200">
              <a:buNone/>
            </a:pPr>
            <a:endParaRPr lang="cs-CZ" sz="2400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4581128"/>
            <a:ext cx="133350" cy="561975"/>
          </a:xfrm>
          <a:prstGeom prst="rect">
            <a:avLst/>
          </a:prstGeom>
          <a:noFill/>
        </p:spPr>
      </p:pic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4581128"/>
            <a:ext cx="133350" cy="561975"/>
          </a:xfrm>
          <a:prstGeom prst="rect">
            <a:avLst/>
          </a:prstGeom>
          <a:noFill/>
        </p:spPr>
      </p:pic>
      <p:pic>
        <p:nvPicPr>
          <p:cNvPr id="12" name="Obrázek 11" descr="1-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2636912"/>
            <a:ext cx="2039876" cy="3672408"/>
          </a:xfrm>
          <a:prstGeom prst="rect">
            <a:avLst/>
          </a:prstGeom>
        </p:spPr>
      </p:pic>
      <p:pic>
        <p:nvPicPr>
          <p:cNvPr id="13" name="Obrázek 12" descr="2-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3573016"/>
            <a:ext cx="3495303" cy="2448272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4437112"/>
            <a:ext cx="1009650" cy="238125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4653136"/>
            <a:ext cx="1171575" cy="3238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76672"/>
            <a:ext cx="8085584" cy="6081539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72000" indent="0">
              <a:buNone/>
            </a:pPr>
            <a:r>
              <a:rPr lang="cs-CZ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Pokud oba grafy sestrojíme v jedné soustavě souřadnic, </a:t>
            </a:r>
          </a:p>
          <a:p>
            <a:pPr marL="72000" indent="0">
              <a:spcBef>
                <a:spcPts val="0"/>
              </a:spcBef>
              <a:buNone/>
            </a:pPr>
            <a:r>
              <a:rPr lang="cs-CZ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pak jsou navzájem </a:t>
            </a:r>
            <a:r>
              <a:rPr lang="cs-CZ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osově souměrné podle přímky  y = x</a:t>
            </a:r>
            <a:r>
              <a:rPr lang="cs-CZ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cs-CZ" sz="2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Obrázek 4" descr="3-1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12000" y="1476000"/>
            <a:ext cx="6120000" cy="5040000"/>
          </a:xfrm>
          <a:prstGeom prst="rect">
            <a:avLst/>
          </a:prstGeom>
        </p:spPr>
      </p:pic>
      <p:pic>
        <p:nvPicPr>
          <p:cNvPr id="7" name="Obrázek 6" descr="4-1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12000" y="1476000"/>
            <a:ext cx="6120000" cy="5040000"/>
          </a:xfrm>
          <a:prstGeom prst="rect">
            <a:avLst/>
          </a:prstGeom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466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2295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1628800"/>
            <a:ext cx="485775" cy="276225"/>
          </a:xfrm>
          <a:prstGeom prst="rect">
            <a:avLst/>
          </a:prstGeom>
          <a:noFill/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1476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3140968"/>
            <a:ext cx="314325" cy="28575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3933056"/>
            <a:ext cx="114300" cy="2762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voracek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říjen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pl-PL" sz="1400" b="1" dirty="0" smtClean="0">
              <a:solidFill>
                <a:srgbClr val="000000"/>
              </a:solidFill>
              <a:latin typeface="Arial - 20"/>
            </a:endParaRPr>
          </a:p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 </a:t>
            </a:r>
            <a:r>
              <a:rPr lang="pl-PL" sz="1400" b="1" dirty="0" smtClean="0">
                <a:solidFill>
                  <a:srgbClr val="000000"/>
                </a:solidFill>
                <a:latin typeface="Arial - 20"/>
              </a:rPr>
              <a:t>      Seznam 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836712"/>
            <a:ext cx="7831782" cy="126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/>
              <a:t>ODVÁRKO, O.  </a:t>
            </a:r>
            <a:r>
              <a:rPr lang="cs-CZ" sz="1100" i="1" dirty="0"/>
              <a:t>Matematika pro gymnázia – Funkce.</a:t>
            </a:r>
            <a:r>
              <a:rPr lang="cs-CZ" sz="1100" dirty="0"/>
              <a:t> Praha: Prometheus, 1993</a:t>
            </a:r>
            <a:endParaRPr lang="cs-CZ" sz="1100" i="1" dirty="0"/>
          </a:p>
          <a:p>
            <a:endParaRPr lang="cs-CZ" sz="1100" dirty="0"/>
          </a:p>
          <a:p>
            <a:r>
              <a:rPr lang="cs-CZ" sz="1100" dirty="0" err="1"/>
              <a:t>GeoGebra</a:t>
            </a:r>
            <a:r>
              <a:rPr lang="cs-CZ" sz="1100" dirty="0"/>
              <a:t> 4.2 [volně šiřitelný matematický software pro studium a výuku]. Dostupné z:  </a:t>
            </a:r>
            <a:r>
              <a:rPr lang="cs-CZ" sz="1100" dirty="0">
                <a:hlinkClick r:id="rId2"/>
              </a:rPr>
              <a:t>http://www.geogebra.org</a:t>
            </a:r>
            <a:endParaRPr lang="cs-CZ" sz="1100" dirty="0"/>
          </a:p>
          <a:p>
            <a:endParaRPr lang="cs-CZ" sz="1100" dirty="0"/>
          </a:p>
          <a:p>
            <a:r>
              <a:rPr lang="cs-CZ" sz="1100" dirty="0"/>
              <a:t>Texas </a:t>
            </a:r>
            <a:r>
              <a:rPr lang="cs-CZ" sz="1100" dirty="0" err="1"/>
              <a:t>Instrumentes</a:t>
            </a:r>
            <a:r>
              <a:rPr lang="cs-CZ" sz="1100" dirty="0"/>
              <a:t>: </a:t>
            </a:r>
            <a:r>
              <a:rPr lang="cs-CZ" sz="1100" dirty="0" err="1"/>
              <a:t>Derive</a:t>
            </a:r>
            <a:r>
              <a:rPr lang="cs-CZ" sz="1100" dirty="0"/>
              <a:t> 6.1, 2004</a:t>
            </a:r>
          </a:p>
          <a:p>
            <a:endParaRPr lang="cs-CZ" sz="1100" dirty="0"/>
          </a:p>
          <a:p>
            <a:r>
              <a:rPr lang="cs-CZ" sz="1100" dirty="0"/>
              <a:t>CABRIOLOG S.A.S: </a:t>
            </a:r>
            <a:r>
              <a:rPr lang="cs-CZ" sz="1100" dirty="0" err="1"/>
              <a:t>Cabri</a:t>
            </a:r>
            <a:r>
              <a:rPr lang="cs-CZ" sz="1100" dirty="0"/>
              <a:t> Geometry II Plus, 2004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506</Words>
  <Application>Microsoft Office PowerPoint</Application>
  <PresentationFormat>Předvádění na obrazovce (4:3)</PresentationFormat>
  <Paragraphs>80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Prezentace aplikace PowerPoint</vt:lpstr>
      <vt:lpstr>I N V E R Z N Í    F U N K C E</vt:lpstr>
      <vt:lpstr> </vt:lpstr>
      <vt:lpstr> </vt:lpstr>
      <vt:lpstr>  </vt:lpstr>
      <vt:lpstr> </vt:lpstr>
      <vt:lpstr>Prezentace aplikace PowerPoint</vt:lpstr>
    </vt:vector>
  </TitlesOfParts>
  <Company>Doma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 I N E Á R N Í   F U N K C E</dc:title>
  <dc:creator>Václav Voráček</dc:creator>
  <cp:lastModifiedBy>hchotovinska</cp:lastModifiedBy>
  <cp:revision>79</cp:revision>
  <dcterms:created xsi:type="dcterms:W3CDTF">2012-10-27T14:17:12Z</dcterms:created>
  <dcterms:modified xsi:type="dcterms:W3CDTF">2014-06-09T10:01:44Z</dcterms:modified>
</cp:coreProperties>
</file>