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</p:sldIdLst>
  <p:sldSz cx="10080625" cy="7559675"/>
  <p:notesSz cx="7559675" cy="10691813"/>
  <p:defaultTextStyle>
    <a:defPPr>
      <a:defRPr lang="cs-CZ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2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7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" y="-58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4489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312863" y="1027113"/>
            <a:ext cx="4933950" cy="3700462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1169640" y="5086800"/>
            <a:ext cx="5226120" cy="410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1520810"/>
      </p:ext>
    </p:extLst>
  </p:cSld>
  <p:clrMap bg1="lt1" tx1="dk1" bg2="lt2" tx2="dk2" accent1="accent1" accent2="accent2" accent3="accent3" accent4="accent4" accent5="accent5" accent6="accent6" hlink="hlink" folHlink="folHlink"/>
  <p:notesStyle>
    <a:lvl1pPr rtl="0" hangingPunct="0">
      <a:tabLst/>
      <a:defRPr lang="cs-CZ" sz="2400" b="0" i="0" u="none" strike="noStrike">
        <a:ln>
          <a:noFill/>
        </a:ln>
        <a:solidFill>
          <a:srgbClr val="000000"/>
        </a:solidFill>
        <a:latin typeface="Thorndale" pitchFamily="18"/>
        <a:cs typeface="Arial Unicode MS" pitchFamily="2"/>
      </a:defRPr>
    </a:lvl1pPr>
    <a:lvl2pPr marL="457152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7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pPr marL="216000" indent="-216000"/>
            <a:endParaRPr lang="cs-CZ" sz="2000" kern="1200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5280" y="5078520"/>
            <a:ext cx="6044400" cy="472104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940182" y="0"/>
            <a:ext cx="7140443" cy="7559675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83" tIns="50392" rIns="100783" bIns="50392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839654" y="3779838"/>
            <a:ext cx="7559675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00783" tIns="50392" rIns="100783" bIns="50392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711738" y="587975"/>
            <a:ext cx="5628349" cy="3161624"/>
          </a:xfrm>
        </p:spPr>
        <p:txBody>
          <a:bodyPr lIns="50392" tIns="0" rIns="50392">
            <a:noAutofit/>
          </a:bodyPr>
          <a:lstStyle>
            <a:lvl1pPr algn="r">
              <a:defRPr sz="46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698039" y="3902045"/>
            <a:ext cx="5638688" cy="1213922"/>
          </a:xfrm>
        </p:spPr>
        <p:txBody>
          <a:bodyPr lIns="50392" tIns="0" rIns="50392" bIns="0"/>
          <a:lstStyle>
            <a:lvl1pPr marL="0" indent="0" algn="r">
              <a:buNone/>
              <a:defRPr sz="2400">
                <a:solidFill>
                  <a:srgbClr val="FFFFFF"/>
                </a:solidFill>
                <a:effectLst/>
              </a:defRPr>
            </a:lvl1pPr>
            <a:lvl2pPr marL="503920" indent="0" algn="ctr">
              <a:buNone/>
            </a:lvl2pPr>
            <a:lvl3pPr marL="1007838" indent="0" algn="ctr">
              <a:buNone/>
            </a:lvl3pPr>
            <a:lvl4pPr marL="1511758" indent="0" algn="ctr">
              <a:buNone/>
            </a:lvl4pPr>
            <a:lvl5pPr marL="2015677" indent="0" algn="ctr">
              <a:buNone/>
            </a:lvl5pPr>
            <a:lvl6pPr marL="2519597" indent="0" algn="ctr">
              <a:buNone/>
            </a:lvl6pPr>
            <a:lvl7pPr marL="3023515" indent="0" algn="ctr">
              <a:buNone/>
            </a:lvl7pPr>
            <a:lvl8pPr marL="3527435" indent="0" algn="ctr">
              <a:buNone/>
            </a:lvl8pPr>
            <a:lvl9pPr marL="4031354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6472616" y="7228921"/>
            <a:ext cx="2207578" cy="250117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lvl="0"/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3108193" y="7228921"/>
            <a:ext cx="3227610" cy="251989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 lvl="0"/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688127" y="7227049"/>
            <a:ext cx="648600" cy="251989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lvl="0"/>
            <a:fld id="{5B189CA5-6B3A-43F4-B142-F873A3C2A05D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39DE7750-A448-495F-84D5-96DE0B4C1597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224448" y="303088"/>
            <a:ext cx="1680104" cy="6450223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4031" y="302743"/>
            <a:ext cx="6636411" cy="645022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677410" y="7228921"/>
            <a:ext cx="2207578" cy="250117"/>
          </a:xfrm>
        </p:spPr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04031" y="7227049"/>
            <a:ext cx="4032250" cy="251989"/>
          </a:xfrm>
        </p:spPr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895147" y="7223691"/>
            <a:ext cx="648600" cy="25198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fld id="{597EBB9C-4BA1-428C-93CA-70BC61A19B57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940182" y="0"/>
            <a:ext cx="7140443" cy="7559675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839655" y="3779838"/>
            <a:ext cx="7559675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711738" y="587975"/>
            <a:ext cx="5628349" cy="3161624"/>
          </a:xfrm>
        </p:spPr>
        <p:txBody>
          <a:bodyPr lIns="50397" tIns="0" rIns="50397">
            <a:noAutofit/>
          </a:bodyPr>
          <a:lstStyle>
            <a:lvl1pPr algn="r">
              <a:defRPr sz="46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698039" y="3902045"/>
            <a:ext cx="5638688" cy="1213922"/>
          </a:xfrm>
        </p:spPr>
        <p:txBody>
          <a:bodyPr lIns="50397" tIns="0" rIns="50397" bIns="0"/>
          <a:lstStyle>
            <a:lvl1pPr marL="0" indent="0" algn="r">
              <a:buNone/>
              <a:defRPr sz="2400">
                <a:solidFill>
                  <a:srgbClr val="FFFFFF"/>
                </a:solidFill>
                <a:effectLst/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6472616" y="7228921"/>
            <a:ext cx="2207578" cy="250117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3108193" y="7228921"/>
            <a:ext cx="3227610" cy="251989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688127" y="7227049"/>
            <a:ext cx="648600" cy="251989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76073" y="3110554"/>
            <a:ext cx="6896241" cy="1501435"/>
          </a:xfrm>
        </p:spPr>
        <p:txBody>
          <a:bodyPr tIns="0" anchor="t"/>
          <a:lstStyle>
            <a:lvl1pPr algn="r">
              <a:buNone/>
              <a:defRPr sz="46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176073" y="2099910"/>
            <a:ext cx="6896241" cy="819579"/>
          </a:xfrm>
        </p:spPr>
        <p:txBody>
          <a:bodyPr anchor="b"/>
          <a:lstStyle>
            <a:lvl1pPr marL="0" indent="0" algn="r">
              <a:buNone/>
              <a:defRPr sz="2200">
                <a:solidFill>
                  <a:schemeClr val="tx1"/>
                </a:solidFill>
                <a:effectLst/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5208144" y="7227669"/>
            <a:ext cx="2207578" cy="250117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913112" y="7227669"/>
            <a:ext cx="3192198" cy="251989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7423714" y="7225797"/>
            <a:ext cx="648600" cy="251989"/>
          </a:xfrm>
        </p:spPr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4031" y="1763925"/>
            <a:ext cx="3881041" cy="4989036"/>
          </a:xfrm>
        </p:spPr>
        <p:txBody>
          <a:bodyPr anchor="t"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6845" y="1763925"/>
            <a:ext cx="3881041" cy="4989036"/>
          </a:xfrm>
        </p:spPr>
        <p:txBody>
          <a:bodyPr anchor="t"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031" y="6467722"/>
            <a:ext cx="3881041" cy="50397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06845" y="6467722"/>
            <a:ext cx="3881041" cy="50397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4031" y="1886987"/>
            <a:ext cx="3881041" cy="45358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06845" y="1886987"/>
            <a:ext cx="3881041" cy="45358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1" y="251989"/>
            <a:ext cx="6502003" cy="1293544"/>
          </a:xfrm>
        </p:spPr>
        <p:txBody>
          <a:bodyPr wrap="square" anchor="b"/>
          <a:lstStyle>
            <a:lvl1pPr algn="l">
              <a:buNone/>
              <a:defRPr lang="en-US" sz="2600" baseline="0" smtClean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04031" y="1650624"/>
            <a:ext cx="6502003" cy="664158"/>
          </a:xfrm>
        </p:spPr>
        <p:txBody>
          <a:bodyPr rot="0" spcFirstLastPara="0" vertOverflow="overflow" horzOverflow="overflow" vert="horz" wrap="square" lIns="50397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504031" y="2351899"/>
            <a:ext cx="7980495" cy="4819047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F4B9FCF3-9743-489C-BAB3-DD2D40841D01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659219" y="1107461"/>
            <a:ext cx="4761979" cy="475381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657827" y="1101010"/>
            <a:ext cx="4761979" cy="475381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941106" y="1259946"/>
            <a:ext cx="3780234" cy="2267903"/>
          </a:xfrm>
        </p:spPr>
        <p:txBody>
          <a:bodyPr vert="horz" anchor="b"/>
          <a:lstStyle>
            <a:lvl1pPr algn="l">
              <a:buNone/>
              <a:defRPr sz="33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941106" y="3619598"/>
            <a:ext cx="3780234" cy="2116709"/>
          </a:xfrm>
        </p:spPr>
        <p:txBody>
          <a:bodyPr rot="0" spcFirstLastPara="0" vertOverflow="overflow" horzOverflow="overflow" vert="horz" wrap="square" lIns="90715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500" baseline="0">
                <a:solidFill>
                  <a:schemeClr val="tx1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731663" y="1147512"/>
            <a:ext cx="4637088" cy="4636601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5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224448" y="303087"/>
            <a:ext cx="1680104" cy="6450223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4031" y="302742"/>
            <a:ext cx="6636411" cy="645022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677410" y="7228921"/>
            <a:ext cx="2207578" cy="250117"/>
          </a:xfrm>
        </p:spPr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04031" y="7227049"/>
            <a:ext cx="4032250" cy="251989"/>
          </a:xfrm>
        </p:spPr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895147" y="7223690"/>
            <a:ext cx="648600" cy="25198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76073" y="3110555"/>
            <a:ext cx="6896241" cy="1501435"/>
          </a:xfrm>
        </p:spPr>
        <p:txBody>
          <a:bodyPr tIns="0" anchor="t"/>
          <a:lstStyle>
            <a:lvl1pPr algn="r">
              <a:buNone/>
              <a:defRPr sz="46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176073" y="2099911"/>
            <a:ext cx="6896241" cy="819579"/>
          </a:xfrm>
        </p:spPr>
        <p:txBody>
          <a:bodyPr anchor="b"/>
          <a:lstStyle>
            <a:lvl1pPr marL="0" indent="0" algn="r">
              <a:buNone/>
              <a:defRPr sz="2200">
                <a:solidFill>
                  <a:schemeClr val="tx1"/>
                </a:solidFill>
                <a:effectLst/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5208144" y="7227669"/>
            <a:ext cx="2207578" cy="250117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913112" y="7227670"/>
            <a:ext cx="3192198" cy="251989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7423714" y="7225797"/>
            <a:ext cx="648600" cy="251989"/>
          </a:xfrm>
        </p:spPr>
        <p:txBody>
          <a:bodyPr/>
          <a:lstStyle>
            <a:extLst/>
          </a:lstStyle>
          <a:p>
            <a:pPr lvl="0"/>
            <a:fld id="{103F44D0-8AE5-403E-A3E4-CEB6C2B47DE1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4031" y="1763926"/>
            <a:ext cx="3881041" cy="4989036"/>
          </a:xfrm>
        </p:spPr>
        <p:txBody>
          <a:bodyPr anchor="t"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6845" y="1763926"/>
            <a:ext cx="3881041" cy="4989036"/>
          </a:xfrm>
        </p:spPr>
        <p:txBody>
          <a:bodyPr anchor="t"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BEB45715-61B3-4AC1-8AEB-C5460194D505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031" y="6467722"/>
            <a:ext cx="3881041" cy="50397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06845" y="6467722"/>
            <a:ext cx="3881041" cy="50397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4031" y="1886988"/>
            <a:ext cx="3881041" cy="45358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06845" y="1886988"/>
            <a:ext cx="3881041" cy="45358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9F5FA443-41C4-4257-A617-7C64CCDB86D8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6DEAB795-31F7-4118-AB1D-B10B7B5DD625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AF759A91-06D7-46BA-A819-6CCD84736B9A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1" y="251989"/>
            <a:ext cx="6502003" cy="1293544"/>
          </a:xfrm>
        </p:spPr>
        <p:txBody>
          <a:bodyPr wrap="square" anchor="b"/>
          <a:lstStyle>
            <a:lvl1pPr algn="l">
              <a:buNone/>
              <a:defRPr lang="en-US" sz="2600" baseline="0" smtClean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04031" y="1650624"/>
            <a:ext cx="6502003" cy="664158"/>
          </a:xfrm>
        </p:spPr>
        <p:txBody>
          <a:bodyPr rot="0" spcFirstLastPara="0" vertOverflow="overflow" horzOverflow="overflow" vert="horz" wrap="square" lIns="50392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504031" y="2351900"/>
            <a:ext cx="7980495" cy="4819047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495D7BA5-C230-4527-8B2D-5934898A1C61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659220" y="1107462"/>
            <a:ext cx="4761979" cy="475381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83" tIns="50392" rIns="100783" bIns="50392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657828" y="1101011"/>
            <a:ext cx="4761979" cy="475381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83" tIns="50392" rIns="100783" bIns="50392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941106" y="1259947"/>
            <a:ext cx="3780234" cy="2267903"/>
          </a:xfrm>
        </p:spPr>
        <p:txBody>
          <a:bodyPr vert="horz" anchor="b"/>
          <a:lstStyle>
            <a:lvl1pPr algn="l">
              <a:buNone/>
              <a:defRPr sz="33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941106" y="3619598"/>
            <a:ext cx="3780234" cy="2116709"/>
          </a:xfrm>
        </p:spPr>
        <p:txBody>
          <a:bodyPr rot="0" spcFirstLastPara="0" vertOverflow="overflow" horzOverflow="overflow" vert="horz" wrap="square" lIns="9070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500" baseline="0">
                <a:solidFill>
                  <a:schemeClr val="tx1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dirty="0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2BE81BD5-3466-485C-982E-B6C5694A7699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731663" y="1147513"/>
            <a:ext cx="4637088" cy="4636601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5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988557" y="0"/>
            <a:ext cx="1092068" cy="7559675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83" tIns="50392" rIns="100783" bIns="50392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0495" cy="1259946"/>
          </a:xfrm>
          <a:prstGeom prst="rect">
            <a:avLst/>
          </a:prstGeom>
        </p:spPr>
        <p:txBody>
          <a:bodyPr vert="horz" lIns="50392" tIns="0" rIns="50392" bIns="0" anchor="b" anchorCtr="0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504031" y="1774083"/>
            <a:ext cx="7980495" cy="5342170"/>
          </a:xfrm>
          <a:prstGeom prst="rect">
            <a:avLst/>
          </a:prstGeom>
        </p:spPr>
        <p:txBody>
          <a:bodyPr vert="horz" lIns="100783" tIns="50392" rIns="100783" bIns="50392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680849" y="7228921"/>
            <a:ext cx="2207578" cy="250117"/>
          </a:xfrm>
          <a:prstGeom prst="rect">
            <a:avLst/>
          </a:prstGeom>
        </p:spPr>
        <p:txBody>
          <a:bodyPr vert="horz" lIns="100783" tIns="0" rIns="100783" bIns="0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504031" y="7228921"/>
            <a:ext cx="4032250" cy="251989"/>
          </a:xfrm>
          <a:prstGeom prst="rect">
            <a:avLst/>
          </a:prstGeom>
        </p:spPr>
        <p:txBody>
          <a:bodyPr vert="horz" lIns="100783" tIns="0" rIns="100783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891787" y="7227049"/>
            <a:ext cx="648600" cy="251989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‹#›</a:t>
            </a:fld>
            <a:endParaRPr kumimoji="0" lang="en-US" sz="12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2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302352" indent="-302352" algn="l" rtl="0" eaLnBrk="1" latinLnBrk="0" hangingPunct="1">
        <a:spcBef>
          <a:spcPts val="661"/>
        </a:spcBef>
        <a:buClr>
          <a:schemeClr val="tx2"/>
        </a:buClr>
        <a:buSzPct val="73000"/>
        <a:buFont typeface="Wingdings 2"/>
        <a:buChar char=""/>
        <a:defRPr kumimoji="0" sz="29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74468" indent="-251960" algn="l" rtl="0" eaLnBrk="1" latinLnBrk="0" hangingPunct="1">
        <a:spcBef>
          <a:spcPts val="551"/>
        </a:spcBef>
        <a:buClr>
          <a:schemeClr val="accent4"/>
        </a:buClr>
        <a:buSzPct val="80000"/>
        <a:buFont typeface="Wingdings 2"/>
        <a:buChar char=""/>
        <a:defRPr kumimoji="0" sz="25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836507" indent="-251960" algn="l" rtl="0" eaLnBrk="1" latinLnBrk="0" hangingPunct="1">
        <a:spcBef>
          <a:spcPts val="441"/>
        </a:spcBef>
        <a:buClr>
          <a:schemeClr val="accent4"/>
        </a:buClr>
        <a:buSzPct val="60000"/>
        <a:buFont typeface="Wingdings"/>
        <a:buChar char="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08622" indent="-25196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2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410974" indent="-251960" algn="l" rtl="0" eaLnBrk="1" latinLnBrk="0" hangingPunct="1">
        <a:spcBef>
          <a:spcPts val="441"/>
        </a:spcBef>
        <a:buClr>
          <a:schemeClr val="accent4"/>
        </a:buClr>
        <a:buSzPct val="70000"/>
        <a:buFont typeface="Wingdings"/>
        <a:buChar char="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2620" indent="-201568" algn="l" rtl="0" eaLnBrk="1" latinLnBrk="0" hangingPunct="1">
        <a:spcBef>
          <a:spcPts val="441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844345" indent="-201568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035833" indent="-201568" algn="l" rtl="0" eaLnBrk="1" latinLnBrk="0" hangingPunct="1">
        <a:spcBef>
          <a:spcPts val="331"/>
        </a:spcBef>
        <a:buClr>
          <a:schemeClr val="accent4"/>
        </a:buClr>
        <a:buSzPct val="100000"/>
        <a:buChar char="•"/>
        <a:defRPr kumimoji="0" sz="18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267637" indent="-201568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8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7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6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5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5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4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3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988557" y="0"/>
            <a:ext cx="1092068" cy="7559675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0495" cy="1259946"/>
          </a:xfrm>
          <a:prstGeom prst="rect">
            <a:avLst/>
          </a:prstGeom>
        </p:spPr>
        <p:txBody>
          <a:bodyPr vert="horz" lIns="50397" tIns="0" rIns="50397" bIns="0" anchor="b" anchorCtr="0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504031" y="1774083"/>
            <a:ext cx="7980495" cy="5342170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680849" y="7228921"/>
            <a:ext cx="2207578" cy="250117"/>
          </a:xfrm>
          <a:prstGeom prst="rect">
            <a:avLst/>
          </a:prstGeom>
        </p:spPr>
        <p:txBody>
          <a:bodyPr vert="horz" lIns="100794" tIns="0" rIns="100794" bIns="0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6/9/2014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504031" y="7228921"/>
            <a:ext cx="4032250" cy="251989"/>
          </a:xfrm>
          <a:prstGeom prst="rect">
            <a:avLst/>
          </a:prstGeom>
        </p:spPr>
        <p:txBody>
          <a:bodyPr vert="horz" lIns="100794" tIns="0" rIns="100794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891787" y="7227049"/>
            <a:ext cx="648600" cy="251989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‹#›</a:t>
            </a:fld>
            <a:endParaRPr kumimoji="0" lang="en-US" sz="12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2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302383" indent="-302383" algn="l" rtl="0" eaLnBrk="1" latinLnBrk="0" hangingPunct="1">
        <a:spcBef>
          <a:spcPts val="661"/>
        </a:spcBef>
        <a:buClr>
          <a:schemeClr val="tx2"/>
        </a:buClr>
        <a:buSzPct val="73000"/>
        <a:buFont typeface="Wingdings 2"/>
        <a:buChar char=""/>
        <a:defRPr kumimoji="0" sz="29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74528" indent="-251986" algn="l" rtl="0" eaLnBrk="1" latinLnBrk="0" hangingPunct="1">
        <a:spcBef>
          <a:spcPts val="551"/>
        </a:spcBef>
        <a:buClr>
          <a:schemeClr val="accent4"/>
        </a:buClr>
        <a:buSzPct val="80000"/>
        <a:buFont typeface="Wingdings 2"/>
        <a:buChar char=""/>
        <a:defRPr kumimoji="0" sz="25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836593" indent="-251986" algn="l" rtl="0" eaLnBrk="1" latinLnBrk="0" hangingPunct="1">
        <a:spcBef>
          <a:spcPts val="441"/>
        </a:spcBef>
        <a:buClr>
          <a:schemeClr val="accent4"/>
        </a:buClr>
        <a:buSzPct val="60000"/>
        <a:buFont typeface="Wingdings"/>
        <a:buChar char="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08737" indent="-251986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2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411120" indent="-251986" algn="l" rtl="0" eaLnBrk="1" latinLnBrk="0" hangingPunct="1">
        <a:spcBef>
          <a:spcPts val="441"/>
        </a:spcBef>
        <a:buClr>
          <a:schemeClr val="accent4"/>
        </a:buClr>
        <a:buSzPct val="70000"/>
        <a:buFont typeface="Wingdings"/>
        <a:buChar char="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2788" indent="-201589" algn="l" rtl="0" eaLnBrk="1" latinLnBrk="0" hangingPunct="1">
        <a:spcBef>
          <a:spcPts val="441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844536" indent="-201589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036045" indent="-201589" algn="l" rtl="0" eaLnBrk="1" latinLnBrk="0" hangingPunct="1">
        <a:spcBef>
          <a:spcPts val="331"/>
        </a:spcBef>
        <a:buClr>
          <a:schemeClr val="accent4"/>
        </a:buClr>
        <a:buSzPct val="100000"/>
        <a:buChar char="•"/>
        <a:defRPr kumimoji="0" sz="18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267872" indent="-201589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_01_20_papp2.ggb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_01_20_papp3.ggb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gebra.org/" TargetMode="External"/><Relationship Id="rId2" Type="http://schemas.openxmlformats.org/officeDocument/2006/relationships/hyperlink" Target="http://www.britanica.com/EBchecked/topic/442170/Pappus-of-Alexandriaj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_01_20_papp1.ggb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727944" y="190441"/>
            <a:ext cx="6602817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 smtClean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Projekt: Inovace </a:t>
            </a:r>
            <a:r>
              <a:rPr lang="cs-CZ" sz="1200" dirty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vybavení  </a:t>
            </a:r>
            <a:r>
              <a:rPr lang="cs-CZ" sz="1200" dirty="0" smtClean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   Registrační </a:t>
            </a:r>
            <a:r>
              <a:rPr lang="cs-CZ" sz="1200" dirty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číslo </a:t>
            </a:r>
            <a:r>
              <a:rPr lang="cs-CZ" sz="1200" dirty="0" smtClean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projektu: </a:t>
            </a:r>
            <a:r>
              <a:rPr lang="cs-CZ" sz="1200" dirty="0" smtClean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CZ.1.07/1.5.00/34.0325</a:t>
            </a:r>
            <a:endParaRPr lang="cs-CZ" sz="1200" dirty="0">
              <a:solidFill>
                <a:srgbClr val="000000"/>
              </a:solidFill>
              <a:latin typeface="Times New Roman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87320" y="482760"/>
            <a:ext cx="858492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algn="ctr">
              <a:buNone/>
            </a:pPr>
            <a:r>
              <a:rPr lang="cs-CZ" sz="1200" dirty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Příjemce: Gymnázium </a:t>
            </a:r>
            <a:r>
              <a:rPr lang="cs-CZ" sz="1200" dirty="0" err="1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Pierra</a:t>
            </a:r>
            <a:r>
              <a:rPr lang="cs-CZ" sz="1200" dirty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 </a:t>
            </a:r>
            <a:r>
              <a:rPr lang="cs-CZ" sz="1200" dirty="0"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de</a:t>
            </a:r>
            <a:r>
              <a:rPr lang="cs-CZ" sz="1200" dirty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Coubertina</a:t>
            </a:r>
            <a:r>
              <a:rPr lang="cs-CZ" sz="1200" dirty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595520" y="5880240"/>
            <a:ext cx="6968880" cy="1342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40" y="5410080"/>
            <a:ext cx="8407080" cy="289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algn="ctr">
              <a:buNone/>
            </a:pPr>
            <a:r>
              <a:rPr lang="cs-CZ" sz="1000" b="1" dirty="0">
                <a:solidFill>
                  <a:srgbClr val="000000"/>
                </a:solidFill>
                <a:latin typeface="Times New Roman - 14" pitchFamily="34"/>
                <a:ea typeface="HG Mincho Light J" pitchFamily="2"/>
                <a:cs typeface="Arial Unicode MS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838760"/>
            <a:ext cx="10337400" cy="43343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algn="ctr">
              <a:buNone/>
            </a:pPr>
            <a:r>
              <a:rPr lang="cs-CZ" sz="1000" b="1" dirty="0">
                <a:latin typeface="Times New Roman - 14" pitchFamily="34"/>
                <a:ea typeface="HG Mincho Light J" pitchFamily="2"/>
                <a:cs typeface="Arial Unicode MS" pitchFamily="2"/>
              </a:rPr>
              <a:t>Materiál je určen k bezplatnému používání pro potřeby výuky a vzdělávání na všech typech škol a školských zařízení.</a:t>
            </a:r>
          </a:p>
          <a:p>
            <a:pPr algn="ctr">
              <a:buNone/>
            </a:pPr>
            <a:r>
              <a:rPr lang="cs-CZ" sz="1000" b="1" dirty="0">
                <a:latin typeface="Times New Roman - 14" pitchFamily="34"/>
                <a:ea typeface="HG Mincho Light J" pitchFamily="2"/>
                <a:cs typeface="Arial Unicode MS" pitchFamily="2"/>
              </a:rPr>
              <a:t>Jakékoliv další používání podléhá autorskému zákonu</a:t>
            </a:r>
            <a:r>
              <a:rPr lang="cs-CZ" sz="1000" b="1" dirty="0">
                <a:solidFill>
                  <a:srgbClr val="FF0000"/>
                </a:solidFill>
                <a:latin typeface="Times New Roman - 14" pitchFamily="34"/>
                <a:ea typeface="HG Mincho Light J" pitchFamily="2"/>
                <a:cs typeface="Arial Unicode MS" pitchFamily="2"/>
              </a:rPr>
              <a:t>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355680" y="1295281"/>
            <a:ext cx="190476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b="1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Autor 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80" y="1003321"/>
            <a:ext cx="215856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b="1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Název 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355681" y="2413081"/>
            <a:ext cx="863279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Sada:</a:t>
            </a:r>
          </a:p>
        </p:txBody>
      </p:sp>
      <p:sp>
        <p:nvSpPr>
          <p:cNvPr id="10" name="TextovéPole 9"/>
          <p:cNvSpPr/>
          <p:nvPr/>
        </p:nvSpPr>
        <p:spPr>
          <a:xfrm>
            <a:off x="6120432" y="2120760"/>
            <a:ext cx="116820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Předmět:</a:t>
            </a:r>
          </a:p>
        </p:txBody>
      </p:sp>
      <p:sp>
        <p:nvSpPr>
          <p:cNvPr id="11" name="TextovéPole 10"/>
          <p:cNvSpPr/>
          <p:nvPr/>
        </p:nvSpPr>
        <p:spPr>
          <a:xfrm>
            <a:off x="355680" y="1828800"/>
            <a:ext cx="220932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b="1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Zařazení 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355681" y="2120760"/>
            <a:ext cx="114264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Šablona: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6120432" y="2440799"/>
            <a:ext cx="137124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Číslo DUM:</a:t>
            </a:r>
          </a:p>
        </p:txBody>
      </p:sp>
      <p:sp>
        <p:nvSpPr>
          <p:cNvPr id="14" name="TextovéPole 13"/>
          <p:cNvSpPr/>
          <p:nvPr/>
        </p:nvSpPr>
        <p:spPr>
          <a:xfrm>
            <a:off x="355681" y="2946240"/>
            <a:ext cx="307296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b="1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Ověření 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355680" y="3238560"/>
            <a:ext cx="172692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355681" y="3809880"/>
            <a:ext cx="863279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Třída: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355681" y="3530521"/>
            <a:ext cx="1752119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Ověřující 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2400479" y="1003321"/>
            <a:ext cx="425952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Vybrané </a:t>
            </a:r>
            <a:r>
              <a:rPr lang="cs-CZ" sz="1200" dirty="0" err="1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Pappovy</a:t>
            </a: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 úlohy</a:t>
            </a:r>
          </a:p>
        </p:txBody>
      </p:sp>
      <p:sp>
        <p:nvSpPr>
          <p:cNvPr id="19" name="TextovéPole 18"/>
          <p:cNvSpPr/>
          <p:nvPr/>
        </p:nvSpPr>
        <p:spPr>
          <a:xfrm>
            <a:off x="2400479" y="1295281"/>
            <a:ext cx="177768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Mgr. Jana </a:t>
            </a:r>
            <a:r>
              <a:rPr lang="cs-CZ" sz="1200" dirty="0" err="1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Vítečková</a:t>
            </a:r>
            <a:endParaRPr lang="cs-CZ" sz="1200" dirty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0" name="TextovéPole 19"/>
          <p:cNvSpPr/>
          <p:nvPr/>
        </p:nvSpPr>
        <p:spPr>
          <a:xfrm>
            <a:off x="1244520" y="2120760"/>
            <a:ext cx="518112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Inovace a zkvalitnění výuky prostřednictvím ICT (III/2)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6768504" y="2130779"/>
            <a:ext cx="2016224" cy="31552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</a:t>
            </a:r>
            <a:r>
              <a:rPr lang="cs-CZ" sz="1200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atematika  ročník: druhý </a:t>
            </a:r>
            <a:endParaRPr lang="cs-CZ" sz="1200" dirty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2" name="TextovéPole 21"/>
          <p:cNvSpPr/>
          <p:nvPr/>
        </p:nvSpPr>
        <p:spPr>
          <a:xfrm>
            <a:off x="1244520" y="2413081"/>
            <a:ext cx="268308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32_M_1</a:t>
            </a:r>
            <a:endParaRPr lang="cs-CZ" sz="1200" dirty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6984528" y="2451686"/>
            <a:ext cx="1452239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20</a:t>
            </a:r>
            <a:endParaRPr lang="cs-CZ" sz="1200" dirty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2362320" y="3532321"/>
            <a:ext cx="177768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Mgr. Jana </a:t>
            </a: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Vítečková</a:t>
            </a:r>
          </a:p>
        </p:txBody>
      </p:sp>
      <p:sp>
        <p:nvSpPr>
          <p:cNvPr id="25" name="TextovéPole 24"/>
          <p:cNvSpPr/>
          <p:nvPr/>
        </p:nvSpPr>
        <p:spPr>
          <a:xfrm>
            <a:off x="2400479" y="3809880"/>
            <a:ext cx="73620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2.B</a:t>
            </a:r>
          </a:p>
        </p:txBody>
      </p:sp>
      <p:sp>
        <p:nvSpPr>
          <p:cNvPr id="26" name="TextovéPole 25"/>
          <p:cNvSpPr/>
          <p:nvPr/>
        </p:nvSpPr>
        <p:spPr>
          <a:xfrm>
            <a:off x="2400480" y="3238560"/>
            <a:ext cx="1199519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20.11.2012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3808" y="899517"/>
            <a:ext cx="8609013" cy="554037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3" algn="l" rtl="0" hangingPunct="0">
              <a:buNone/>
            </a:pPr>
            <a:r>
              <a:rPr lang="cs-CZ" b="1" i="1" u="sng" dirty="0">
                <a:solidFill>
                  <a:srgbClr val="99284C"/>
                </a:solidFill>
                <a:latin typeface="Albany" pitchFamily="34"/>
                <a:cs typeface="Arial Unicode MS" pitchFamily="2"/>
              </a:rPr>
              <a:t>Příklad 2</a:t>
            </a:r>
            <a:r>
              <a:rPr lang="cs-CZ" b="1" i="1" u="sng" dirty="0" smtClean="0">
                <a:solidFill>
                  <a:srgbClr val="99284C"/>
                </a:solidFill>
                <a:latin typeface="Albany" pitchFamily="34"/>
                <a:cs typeface="Arial Unicode MS" pitchFamily="2"/>
              </a:rPr>
              <a:t>.</a:t>
            </a:r>
            <a:r>
              <a:rPr lang="cs-CZ" b="1" i="1" dirty="0" smtClean="0">
                <a:solidFill>
                  <a:srgbClr val="99284C"/>
                </a:solidFill>
                <a:latin typeface="Albany" pitchFamily="34"/>
                <a:cs typeface="Arial Unicode MS" pitchFamily="2"/>
              </a:rPr>
              <a:t>: Je </a:t>
            </a:r>
            <a:r>
              <a:rPr lang="cs-CZ" b="1" i="1" dirty="0">
                <a:solidFill>
                  <a:srgbClr val="99284C"/>
                </a:solidFill>
                <a:latin typeface="Albany" pitchFamily="34"/>
                <a:cs typeface="Arial Unicode MS" pitchFamily="2"/>
              </a:rPr>
              <a:t>dána kružnice k, na ní bod T a vnější bod </a:t>
            </a:r>
            <a:r>
              <a:rPr lang="cs-CZ" b="1" i="1" dirty="0" err="1">
                <a:solidFill>
                  <a:srgbClr val="99284C"/>
                </a:solidFill>
                <a:latin typeface="Albany" pitchFamily="34"/>
                <a:cs typeface="Arial Unicode MS" pitchFamily="2"/>
              </a:rPr>
              <a:t>A.Sestrojte</a:t>
            </a:r>
            <a:r>
              <a:rPr lang="cs-CZ" b="1" i="1" dirty="0">
                <a:solidFill>
                  <a:srgbClr val="99284C"/>
                </a:solidFill>
                <a:latin typeface="Albany" pitchFamily="34"/>
                <a:cs typeface="Arial Unicode MS" pitchFamily="2"/>
              </a:rPr>
              <a:t> kružnici, která prochází bodem A </a:t>
            </a:r>
            <a:r>
              <a:rPr lang="cs-CZ" b="1" i="1" dirty="0" err="1">
                <a:solidFill>
                  <a:srgbClr val="99284C"/>
                </a:solidFill>
                <a:latin typeface="Albany" pitchFamily="34"/>
                <a:cs typeface="Arial Unicode MS" pitchFamily="2"/>
              </a:rPr>
              <a:t>a</a:t>
            </a:r>
            <a:r>
              <a:rPr lang="cs-CZ" b="1" i="1" dirty="0">
                <a:solidFill>
                  <a:srgbClr val="99284C"/>
                </a:solidFill>
                <a:latin typeface="Albany" pitchFamily="34"/>
                <a:cs typeface="Arial Unicode MS" pitchFamily="2"/>
              </a:rPr>
              <a:t> dotýká se kružnice k v jejím bodě T.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900001" y="2190240"/>
            <a:ext cx="7769160" cy="4289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306388"/>
            <a:ext cx="8607425" cy="1135062"/>
          </a:xfrm>
        </p:spPr>
        <p:txBody>
          <a:bodyPr>
            <a:norm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sz="3600" dirty="0"/>
              <a:t>Rozbor: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1583928" y="2267669"/>
            <a:ext cx="6658207" cy="41266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1) Kde leží středy kružnic, které se dotýkají</a:t>
            </a:r>
          </a:p>
          <a:p>
            <a:pPr hangingPunct="0">
              <a:buNone/>
            </a:pP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   kružnice 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k</a:t>
            </a: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v bodě 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T</a:t>
            </a: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??  =&gt; 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M</a:t>
            </a:r>
            <a:r>
              <a:rPr lang="cs-CZ" sz="2400" i="1" baseline="-250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1</a:t>
            </a:r>
          </a:p>
          <a:p>
            <a:pPr hangingPunct="0">
              <a:buNone/>
            </a:pPr>
            <a:endParaRPr lang="cs-CZ" sz="2400" dirty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</a:endParaRPr>
          </a:p>
          <a:p>
            <a:pPr hangingPunct="0">
              <a:buNone/>
            </a:pP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2) Kde leží středy kružnic, které prochází   </a:t>
            </a:r>
          </a:p>
          <a:p>
            <a:pPr hangingPunct="0">
              <a:buNone/>
            </a:pP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   dvěma body 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A, T</a:t>
            </a: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??   =&gt; 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M</a:t>
            </a:r>
            <a:r>
              <a:rPr lang="cs-CZ" sz="2400" i="1" baseline="-250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2</a:t>
            </a:r>
          </a:p>
          <a:p>
            <a:pPr hangingPunct="0">
              <a:buNone/>
            </a:pP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------------------------------------------------------</a:t>
            </a:r>
          </a:p>
          <a:p>
            <a:pPr hangingPunct="0">
              <a:buNone/>
            </a:pPr>
            <a:endParaRPr lang="cs-CZ" sz="2400" dirty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</a:endParaRPr>
          </a:p>
          <a:p>
            <a:pPr hangingPunct="0">
              <a:buNone/>
            </a:pP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                 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S </a:t>
            </a:r>
            <a:r>
              <a:rPr lang="cs-CZ" sz="2400" i="1" dirty="0">
                <a:solidFill>
                  <a:srgbClr val="000000"/>
                </a:solidFill>
                <a:latin typeface="Segoe UI" pitchFamily="34"/>
                <a:ea typeface="Segoe UI" pitchFamily="2"/>
                <a:cs typeface="Segoe UI" pitchFamily="2"/>
              </a:rPr>
              <a:t>⋲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M</a:t>
            </a:r>
            <a:r>
              <a:rPr lang="cs-CZ" sz="2400" i="1" baseline="-250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1 </a:t>
            </a:r>
            <a:r>
              <a:rPr lang="cs-CZ" sz="2400" i="1" dirty="0">
                <a:solidFill>
                  <a:srgbClr val="000000"/>
                </a:solidFill>
                <a:latin typeface="Segoe UI" pitchFamily="34"/>
                <a:ea typeface="Segoe UI" pitchFamily="2"/>
                <a:cs typeface="Segoe UI" pitchFamily="2"/>
              </a:rPr>
              <a:t>∩ M</a:t>
            </a:r>
            <a:r>
              <a:rPr lang="cs-CZ" sz="2400" i="1" baseline="-25000" dirty="0">
                <a:solidFill>
                  <a:srgbClr val="000000"/>
                </a:solidFill>
                <a:latin typeface="Segoe UI" pitchFamily="34"/>
                <a:ea typeface="Segoe UI" pitchFamily="2"/>
                <a:cs typeface="Segoe UI" pitchFamily="2"/>
              </a:rPr>
              <a:t>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687388"/>
            <a:ext cx="8607425" cy="373062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sz="2400" dirty="0"/>
              <a:t>Rozbor: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260000" y="1295640"/>
            <a:ext cx="7380000" cy="57243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568325"/>
            <a:ext cx="8607425" cy="611188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dirty="0"/>
              <a:t>Popis konstrukce: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1439912" y="2411685"/>
            <a:ext cx="8418512" cy="4764088"/>
          </a:xfrm>
        </p:spPr>
        <p:txBody>
          <a:bodyPr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lvl="0">
              <a:buSzPct val="100000"/>
              <a:buAutoNum type="arabicParenR"/>
            </a:pPr>
            <a:r>
              <a:rPr lang="cs-CZ" sz="2400" dirty="0">
                <a:latin typeface="Cambria Math" pitchFamily="18" charset="0"/>
                <a:ea typeface="Cambria Math" pitchFamily="18" charset="0"/>
              </a:rPr>
              <a:t>(</a:t>
            </a:r>
            <a:r>
              <a:rPr lang="cs-CZ" sz="2400" dirty="0" err="1">
                <a:latin typeface="Cambria Math" pitchFamily="18" charset="0"/>
                <a:ea typeface="Cambria Math" pitchFamily="18" charset="0"/>
              </a:rPr>
              <a:t>kT</a:t>
            </a:r>
            <a:r>
              <a:rPr lang="cs-CZ" sz="2400" dirty="0">
                <a:latin typeface="Cambria Math" pitchFamily="18" charset="0"/>
                <a:ea typeface="Cambria Math" pitchFamily="18" charset="0"/>
              </a:rPr>
              <a:t>)A</a:t>
            </a:r>
          </a:p>
          <a:p>
            <a:pPr lvl="0">
              <a:buSzPct val="100000"/>
              <a:buAutoNum type="arabicParenR"/>
            </a:pPr>
            <a:r>
              <a:rPr lang="cs-CZ" sz="2400" dirty="0">
                <a:latin typeface="Cambria Math" pitchFamily="18" charset="0"/>
                <a:ea typeface="Cambria Math" pitchFamily="18" charset="0"/>
              </a:rPr>
              <a:t>r, </a:t>
            </a:r>
            <a:r>
              <a:rPr lang="cs-CZ" sz="2400" dirty="0" err="1">
                <a:latin typeface="Cambria Math" pitchFamily="18" charset="0"/>
                <a:ea typeface="Cambria Math" pitchFamily="18" charset="0"/>
              </a:rPr>
              <a:t>r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=⟷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OT</a:t>
            </a:r>
            <a:endParaRPr lang="cs-CZ" sz="2400" dirty="0">
              <a:latin typeface="Cambria Math" pitchFamily="18" charset="0"/>
              <a:ea typeface="Cambria Math" pitchFamily="18" charset="0"/>
            </a:endParaRPr>
          </a:p>
          <a:p>
            <a:pPr lvl="0">
              <a:buSzPct val="100000"/>
              <a:buAutoNum type="arabicParenR"/>
            </a:pPr>
            <a:r>
              <a:rPr lang="cs-CZ" sz="2400" dirty="0" err="1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sz="2400" baseline="-25000" dirty="0" err="1" smtClean="0">
                <a:latin typeface="Cambria Math" pitchFamily="18" charset="0"/>
                <a:ea typeface="Cambria Math" pitchFamily="18" charset="0"/>
              </a:rPr>
              <a:t>AT</a:t>
            </a:r>
            <a:r>
              <a:rPr lang="cs-CZ" sz="2400" baseline="-25000" dirty="0" smtClean="0">
                <a:latin typeface="Cambria Math" pitchFamily="18" charset="0"/>
                <a:ea typeface="Cambria Math" pitchFamily="18" charset="0"/>
              </a:rPr>
              <a:t> , </a:t>
            </a:r>
            <a:r>
              <a:rPr lang="cs-CZ" sz="2400" dirty="0" err="1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sz="2400" baseline="-25000" dirty="0" err="1" smtClean="0">
                <a:latin typeface="Cambria Math" pitchFamily="18" charset="0"/>
                <a:ea typeface="Cambria Math" pitchFamily="18" charset="0"/>
              </a:rPr>
              <a:t>AT</a:t>
            </a:r>
            <a:r>
              <a:rPr lang="en-US" sz="2400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{X⋲</a:t>
            </a:r>
            <a:r>
              <a:rPr lang="el-GR" sz="2400" dirty="0" smtClean="0">
                <a:latin typeface="Cambria Math" pitchFamily="18" charset="0"/>
                <a:ea typeface="Cambria Math" pitchFamily="18" charset="0"/>
              </a:rPr>
              <a:t>ρ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, |AX|=|TX|}</a:t>
            </a:r>
            <a:endParaRPr lang="cs-CZ" sz="2400" dirty="0" smtClean="0">
              <a:latin typeface="Cambria Math" pitchFamily="18" charset="0"/>
              <a:ea typeface="Cambria Math" pitchFamily="18" charset="0"/>
            </a:endParaRPr>
          </a:p>
          <a:p>
            <a:pPr lvl="0">
              <a:buSzPct val="100000"/>
              <a:buAutoNum type="arabicParenR"/>
            </a:pP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, S ⋲ r ⋂ </a:t>
            </a:r>
            <a:r>
              <a:rPr lang="cs-CZ" sz="2400" dirty="0" err="1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sz="2400" baseline="-25000" dirty="0" err="1" smtClean="0">
                <a:latin typeface="Cambria Math" pitchFamily="18" charset="0"/>
                <a:ea typeface="Cambria Math" pitchFamily="18" charset="0"/>
              </a:rPr>
              <a:t>AT</a:t>
            </a:r>
            <a:endParaRPr lang="cs-CZ" sz="2400" dirty="0" smtClean="0">
              <a:latin typeface="Cambria Math" pitchFamily="18" charset="0"/>
              <a:ea typeface="Cambria Math" pitchFamily="18" charset="0"/>
            </a:endParaRPr>
          </a:p>
          <a:p>
            <a:pPr lvl="0">
              <a:buSzPct val="100000"/>
              <a:buAutoNum type="arabicParenR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k, k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(S,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|SA|)</a:t>
            </a:r>
          </a:p>
          <a:p>
            <a:pPr lvl="0">
              <a:buSzPct val="100000"/>
              <a:buNone/>
            </a:pPr>
            <a:endParaRPr lang="en-US" sz="2400" dirty="0" smtClean="0">
              <a:latin typeface="Cambria Math" pitchFamily="18" charset="0"/>
              <a:ea typeface="Cambria Math" pitchFamily="18" charset="0"/>
            </a:endParaRPr>
          </a:p>
          <a:p>
            <a:pPr lvl="0">
              <a:buSzPct val="100000"/>
              <a:buAutoNum type="arabicParenR"/>
            </a:pPr>
            <a:endParaRPr lang="en-US" sz="2400" dirty="0" smtClean="0">
              <a:latin typeface="Cambria Math" pitchFamily="18" charset="0"/>
              <a:ea typeface="Cambria Math" pitchFamily="18" charset="0"/>
            </a:endParaRPr>
          </a:p>
          <a:p>
            <a:pPr lvl="0">
              <a:buSzPct val="100000"/>
              <a:buNone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  <a:hlinkClick r:id="rId3" action="ppaction://hlinkfile"/>
              </a:rPr>
              <a:t>M_01_20_papp2.ggb</a:t>
            </a:r>
            <a:endParaRPr lang="en-US" sz="24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149480" y="5057280"/>
            <a:ext cx="830520" cy="3427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cs-CZ" sz="2400" dirty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  <a:hlinkClick r:id="rId3" action="ppaction://hlinkfil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215776" y="611485"/>
            <a:ext cx="8607425" cy="615553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sz="2000" u="sng" dirty="0"/>
              <a:t>Příklad 3.</a:t>
            </a:r>
            <a:r>
              <a:rPr lang="cs-CZ" sz="2000" dirty="0"/>
              <a:t>: Je dána kružnice </a:t>
            </a:r>
            <a:r>
              <a:rPr lang="cs-CZ" sz="2000" cap="none" dirty="0"/>
              <a:t>k</a:t>
            </a:r>
            <a:r>
              <a:rPr lang="cs-CZ" sz="2000" dirty="0"/>
              <a:t>, na ní bod T a </a:t>
            </a:r>
            <a:r>
              <a:rPr lang="cs-CZ" sz="2000" dirty="0" smtClean="0"/>
              <a:t>přímka </a:t>
            </a:r>
            <a:r>
              <a:rPr lang="cs-CZ" sz="2000" cap="none" dirty="0"/>
              <a:t>p</a:t>
            </a:r>
            <a:r>
              <a:rPr lang="cs-CZ" sz="2000" dirty="0"/>
              <a:t>. Sestrojte kružnici, která se dotýká kružnice </a:t>
            </a:r>
            <a:r>
              <a:rPr lang="cs-CZ" sz="2000" cap="none" dirty="0"/>
              <a:t>k</a:t>
            </a:r>
            <a:r>
              <a:rPr lang="cs-CZ" sz="2000" dirty="0"/>
              <a:t> v bodě T a přímky </a:t>
            </a:r>
            <a:r>
              <a:rPr lang="cs-CZ" sz="2000" cap="none" dirty="0"/>
              <a:t>p</a:t>
            </a:r>
            <a:r>
              <a:rPr lang="cs-CZ" sz="2000" dirty="0"/>
              <a:t>.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151880" y="1973195"/>
            <a:ext cx="7198560" cy="5586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625515"/>
            <a:ext cx="8607425" cy="553998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sz="3600" dirty="0"/>
              <a:t>Rozbor: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1262425" y="2411685"/>
            <a:ext cx="8818200" cy="4716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1) Kde leží středy kružnic, které se dotýkají          </a:t>
            </a:r>
          </a:p>
          <a:p>
            <a:pPr hangingPunct="0">
              <a:buNone/>
            </a:pP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   kružnice 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k</a:t>
            </a: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v bodě 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T</a:t>
            </a: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??  =&gt;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M</a:t>
            </a:r>
            <a:r>
              <a:rPr lang="cs-CZ" sz="2400" i="1" baseline="-250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1</a:t>
            </a:r>
          </a:p>
          <a:p>
            <a:pPr hangingPunct="0">
              <a:buNone/>
            </a:pPr>
            <a:endParaRPr lang="cs-CZ" sz="2400" dirty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</a:endParaRPr>
          </a:p>
          <a:p>
            <a:pPr hangingPunct="0">
              <a:buNone/>
            </a:pP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2) Kde leží středy kružnic, které se dotýkají     </a:t>
            </a:r>
          </a:p>
          <a:p>
            <a:pPr hangingPunct="0">
              <a:buNone/>
            </a:pP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   dvou přímek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t </a:t>
            </a: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(co je to za přímku), 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p</a:t>
            </a: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??  =&gt;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M</a:t>
            </a:r>
            <a:r>
              <a:rPr lang="cs-CZ" sz="2400" i="1" baseline="-250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2</a:t>
            </a:r>
          </a:p>
          <a:p>
            <a:pPr hangingPunct="0">
              <a:buNone/>
            </a:pPr>
            <a:r>
              <a:rPr lang="cs-CZ" sz="2400" baseline="-250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       </a:t>
            </a:r>
          </a:p>
          <a:p>
            <a:pPr hangingPunct="0">
              <a:buNone/>
            </a:pP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------------------------------------------------------</a:t>
            </a:r>
          </a:p>
          <a:p>
            <a:pPr hangingPunct="0">
              <a:buNone/>
            </a:pPr>
            <a:endParaRPr lang="cs-CZ" sz="2400" dirty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</a:endParaRPr>
          </a:p>
          <a:p>
            <a:pPr hangingPunct="0">
              <a:buNone/>
            </a:pPr>
            <a:r>
              <a:rPr lang="cs-CZ" sz="24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                 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S </a:t>
            </a:r>
            <a:r>
              <a:rPr lang="cs-CZ" sz="2400" i="1" dirty="0">
                <a:solidFill>
                  <a:srgbClr val="000000"/>
                </a:solidFill>
                <a:latin typeface="Segoe UI" pitchFamily="34"/>
                <a:ea typeface="Segoe UI" pitchFamily="2"/>
                <a:cs typeface="Segoe UI" pitchFamily="2"/>
              </a:rPr>
              <a:t>⋲</a:t>
            </a:r>
            <a:r>
              <a:rPr lang="cs-CZ" sz="2400" i="1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 M</a:t>
            </a:r>
            <a:r>
              <a:rPr lang="cs-CZ" sz="2400" i="1" baseline="-25000" dirty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rPr>
              <a:t>1 </a:t>
            </a:r>
            <a:r>
              <a:rPr lang="cs-CZ" sz="2400" i="1" dirty="0">
                <a:solidFill>
                  <a:srgbClr val="000000"/>
                </a:solidFill>
                <a:latin typeface="Segoe UI" pitchFamily="34"/>
                <a:ea typeface="Segoe UI" pitchFamily="2"/>
                <a:cs typeface="Segoe UI" pitchFamily="2"/>
              </a:rPr>
              <a:t>∩ M</a:t>
            </a:r>
            <a:r>
              <a:rPr lang="cs-CZ" sz="2400" i="1" baseline="-25000" dirty="0">
                <a:solidFill>
                  <a:srgbClr val="000000"/>
                </a:solidFill>
                <a:latin typeface="Segoe UI" pitchFamily="34"/>
                <a:ea typeface="Segoe UI" pitchFamily="2"/>
                <a:cs typeface="Segoe UI" pitchFamily="2"/>
              </a:rPr>
              <a:t>2</a:t>
            </a:r>
          </a:p>
          <a:p>
            <a:pPr hangingPunct="0">
              <a:buNone/>
            </a:pPr>
            <a:endParaRPr lang="cs-CZ" sz="2400" i="1" baseline="-25000" dirty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306388"/>
            <a:ext cx="8607425" cy="1135062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/>
              <a:t>Rozbor: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080000" y="1440001"/>
            <a:ext cx="7740000" cy="5666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306388"/>
            <a:ext cx="8607425" cy="1135062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/>
              <a:t>Popis konstrukce: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92040" y="2699717"/>
            <a:ext cx="5040560" cy="21387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457200" indent="-457200" hangingPunct="0">
              <a:buClrTx/>
              <a:buSzPct val="100000"/>
              <a:buFont typeface="+mj-lt"/>
              <a:buAutoNum type="arabicPeriod"/>
            </a:pPr>
            <a:r>
              <a:rPr lang="cs-CZ" sz="2400" dirty="0">
                <a:solidFill>
                  <a:srgbClr val="000000"/>
                </a:solidFill>
                <a:latin typeface="Cambria Math" pitchFamily="18" charset="0"/>
                <a:ea typeface="Cambria Math" pitchFamily="18" charset="0"/>
                <a:cs typeface="Arial Unicode MS" pitchFamily="2"/>
              </a:rPr>
              <a:t>(</a:t>
            </a:r>
            <a:r>
              <a:rPr lang="cs-CZ" sz="2400" dirty="0" err="1">
                <a:solidFill>
                  <a:srgbClr val="000000"/>
                </a:solidFill>
                <a:latin typeface="Cambria Math" pitchFamily="18" charset="0"/>
                <a:ea typeface="Cambria Math" pitchFamily="18" charset="0"/>
                <a:cs typeface="Arial Unicode MS" pitchFamily="2"/>
              </a:rPr>
              <a:t>kT</a:t>
            </a:r>
            <a:r>
              <a:rPr lang="cs-CZ" sz="2400" dirty="0">
                <a:solidFill>
                  <a:srgbClr val="000000"/>
                </a:solidFill>
                <a:latin typeface="Cambria Math" pitchFamily="18" charset="0"/>
                <a:ea typeface="Cambria Math" pitchFamily="18" charset="0"/>
                <a:cs typeface="Arial Unicode MS" pitchFamily="2"/>
              </a:rPr>
              <a:t>)p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r, </a:t>
            </a:r>
            <a:r>
              <a:rPr lang="cs-CZ" sz="2400" dirty="0" err="1" smtClean="0">
                <a:latin typeface="Cambria Math" pitchFamily="18" charset="0"/>
                <a:ea typeface="Cambria Math" pitchFamily="18" charset="0"/>
              </a:rPr>
              <a:t>r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=⟷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OT</a:t>
            </a:r>
            <a:endParaRPr lang="cs-CZ" sz="2400" dirty="0" smtClean="0">
              <a:latin typeface="Cambria Math" pitchFamily="18" charset="0"/>
              <a:ea typeface="Cambria Math" pitchFamily="18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t , T ⋲ t ⊥ r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en-US" sz="2400" baseline="-25000" dirty="0" smtClean="0">
                <a:latin typeface="Cambria Math" pitchFamily="18" charset="0"/>
                <a:ea typeface="Cambria Math" pitchFamily="18" charset="0"/>
              </a:rPr>
              <a:t>pt</a:t>
            </a:r>
            <a:r>
              <a:rPr lang="cs-CZ" sz="2400" baseline="-25000" dirty="0" smtClean="0">
                <a:latin typeface="Cambria Math" pitchFamily="18" charset="0"/>
                <a:ea typeface="Cambria Math" pitchFamily="18" charset="0"/>
              </a:rPr>
              <a:t> , 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en-US" sz="2400" baseline="-25000" dirty="0" smtClean="0">
                <a:latin typeface="Cambria Math" pitchFamily="18" charset="0"/>
                <a:ea typeface="Cambria Math" pitchFamily="18" charset="0"/>
              </a:rPr>
              <a:t>pt 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{X⋲</a:t>
            </a:r>
            <a:r>
              <a:rPr lang="el-GR" sz="2400" dirty="0" smtClean="0">
                <a:latin typeface="Cambria Math" pitchFamily="18" charset="0"/>
                <a:ea typeface="Cambria Math" pitchFamily="18" charset="0"/>
              </a:rPr>
              <a:t>ρ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, |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</a:rPr>
              <a:t>Xp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|=|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</a:rPr>
              <a:t>Xt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|}</a:t>
            </a:r>
            <a:endParaRPr lang="cs-CZ" sz="2400" dirty="0" smtClean="0">
              <a:latin typeface="Cambria Math" pitchFamily="18" charset="0"/>
              <a:ea typeface="Cambria Math" pitchFamily="18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, S ⋲ r ⋂ 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en-US" sz="2400" baseline="-25000" dirty="0" smtClean="0">
                <a:latin typeface="Cambria Math" pitchFamily="18" charset="0"/>
                <a:ea typeface="Cambria Math" pitchFamily="18" charset="0"/>
              </a:rPr>
              <a:t>pt</a:t>
            </a:r>
            <a:endParaRPr lang="cs-CZ" sz="2400" dirty="0" smtClean="0">
              <a:latin typeface="Cambria Math" pitchFamily="18" charset="0"/>
              <a:ea typeface="Cambria Math" pitchFamily="18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k, k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(S,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|ST|)</a:t>
            </a:r>
          </a:p>
          <a:p>
            <a:pPr hangingPunct="0">
              <a:buClr>
                <a:srgbClr val="99284C"/>
              </a:buClr>
              <a:buSzPct val="100000"/>
              <a:buAutoNum type="arabicParenR"/>
            </a:pPr>
            <a:endParaRPr lang="en-US" sz="2400" dirty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</a:endParaRPr>
          </a:p>
          <a:p>
            <a:pPr hangingPunct="0">
              <a:buClr>
                <a:srgbClr val="99284C"/>
              </a:buClr>
              <a:buSzPct val="100000"/>
              <a:buAutoNum type="arabicParenR"/>
            </a:pPr>
            <a:endParaRPr lang="en-US" sz="2400" dirty="0" smtClean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</a:endParaRPr>
          </a:p>
          <a:p>
            <a:pPr hangingPunct="0">
              <a:buClr>
                <a:srgbClr val="99284C"/>
              </a:buClr>
              <a:buSzPct val="100000"/>
              <a:buNone/>
            </a:pPr>
            <a:r>
              <a:rPr lang="cs-CZ" sz="2400" dirty="0" smtClean="0"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  <a:hlinkClick r:id="rId3" action="ppaction://hlinkfile"/>
              </a:rPr>
              <a:t>M_01_20_papp3.ggb</a:t>
            </a:r>
            <a:endParaRPr lang="cs-CZ" sz="2400" dirty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260000" y="4697279"/>
            <a:ext cx="830520" cy="3427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cs-CZ" sz="2400" dirty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  <a:hlinkClick r:id="rId3" action="ppaction://hlinkfil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885579" y="3942056"/>
            <a:ext cx="4309467" cy="1549733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18" tIns="45359" rIns="90718" bIns="45359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099792" y="4094824"/>
            <a:ext cx="3931444" cy="100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18" tIns="45359" rIns="90718" bIns="45359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en-US" sz="1200" dirty="0" smtClean="0">
                <a:solidFill>
                  <a:srgbClr val="000000"/>
                </a:solidFill>
                <a:latin typeface="Arial - 16"/>
              </a:rPr>
              <a:t>Jana V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ítečková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en-US" sz="1200" dirty="0" err="1" smtClean="0">
                <a:solidFill>
                  <a:srgbClr val="000000"/>
                </a:solidFill>
                <a:latin typeface="Arial - 16"/>
              </a:rPr>
              <a:t>jviteckova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en-US" sz="1200" dirty="0" err="1" smtClean="0">
                <a:solidFill>
                  <a:srgbClr val="000000"/>
                </a:solidFill>
                <a:latin typeface="Arial - 16"/>
              </a:rPr>
              <a:t>listopad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2012</a:t>
            </a: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444552" y="2771881"/>
            <a:ext cx="5191522" cy="276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18" tIns="45359" rIns="90718" bIns="45359">
            <a:spAutoFit/>
          </a:bodyPr>
          <a:lstStyle/>
          <a:p>
            <a:pPr algn="ctr"/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87784" y="201591"/>
            <a:ext cx="5256584" cy="55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718" tIns="45359" rIns="90718" bIns="45359">
            <a:spAutoFit/>
          </a:bodyPr>
          <a:lstStyle/>
          <a:p>
            <a:endParaRPr lang="pl-PL" sz="1500" b="1" dirty="0">
              <a:solidFill>
                <a:srgbClr val="000000"/>
              </a:solidFill>
              <a:latin typeface="Arial - 20"/>
            </a:endParaRPr>
          </a:p>
          <a:p>
            <a:r>
              <a:rPr lang="pl-PL" sz="1500" b="1" dirty="0" smtClean="0">
                <a:solidFill>
                  <a:srgbClr val="000000"/>
                </a:solidFill>
                <a:latin typeface="Arial - 20"/>
              </a:rPr>
              <a:t>Seznam </a:t>
            </a:r>
            <a:r>
              <a:rPr lang="pl-PL" sz="1500" b="1" dirty="0">
                <a:solidFill>
                  <a:srgbClr val="000000"/>
                </a:solidFill>
                <a:latin typeface="Arial - 20"/>
              </a:rPr>
              <a:t>použité literatury a pramenů:</a:t>
            </a:r>
            <a:endParaRPr lang="cs-CZ" sz="15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247682" y="676097"/>
            <a:ext cx="7227589" cy="156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718" tIns="45359" rIns="90718" bIns="45359">
            <a:spAutoFit/>
          </a:bodyPr>
          <a:lstStyle/>
          <a:p>
            <a:r>
              <a:rPr lang="cs-CZ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- 16"/>
                <a:hlinkClick r:id="rId2"/>
              </a:rPr>
              <a:t>http://www.britanica.com/EBchecked/topic/442170/Pappus-of-Alexandriaj</a:t>
            </a:r>
            <a:endParaRPr lang="cs-CZ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 - 16"/>
            </a:endParaRPr>
          </a:p>
          <a:p>
            <a:endParaRPr lang="cs-CZ" sz="1200" dirty="0"/>
          </a:p>
          <a:p>
            <a:r>
              <a:rPr lang="cs-CZ" sz="1200" dirty="0" err="1"/>
              <a:t>GeoGebra</a:t>
            </a:r>
            <a:r>
              <a:rPr lang="cs-CZ" sz="1200" dirty="0"/>
              <a:t> 4.2 [volně šiřitelný matematický software pro studium a výuku]. Dostupné z:  </a:t>
            </a:r>
            <a:r>
              <a:rPr lang="cs-CZ" sz="1200" dirty="0">
                <a:hlinkClick r:id="rId3"/>
              </a:rPr>
              <a:t>http://www.geogebra.org</a:t>
            </a:r>
            <a:endParaRPr lang="cs-CZ" sz="1200" dirty="0"/>
          </a:p>
          <a:p>
            <a:endParaRPr lang="cs-CZ" sz="1200" dirty="0"/>
          </a:p>
          <a:p>
            <a:endParaRPr lang="cs-CZ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 - 16"/>
            </a:endParaRPr>
          </a:p>
          <a:p>
            <a:endParaRPr lang="cs-CZ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cs-CZ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ul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431800" y="3419797"/>
            <a:ext cx="8607425" cy="609600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431955" indent="-215978" algn="ctr">
              <a:buNone/>
            </a:pPr>
            <a:r>
              <a:rPr lang="cs-CZ" sz="4000" b="1" dirty="0" err="1">
                <a:solidFill>
                  <a:srgbClr val="99284C"/>
                </a:solidFill>
              </a:rPr>
              <a:t>Pappovy</a:t>
            </a:r>
            <a:r>
              <a:rPr lang="cs-CZ" sz="4000" b="1" dirty="0">
                <a:solidFill>
                  <a:srgbClr val="99284C"/>
                </a:solidFill>
              </a:rPr>
              <a:t> úlohy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louhodobý cí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568325"/>
            <a:ext cx="8607425" cy="611188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5978" indent="-359963">
              <a:buNone/>
            </a:pPr>
            <a:r>
              <a:rPr lang="cs-CZ" dirty="0" err="1"/>
              <a:t>Pappos</a:t>
            </a:r>
            <a:r>
              <a:rPr lang="cs-CZ" dirty="0"/>
              <a:t> Alexandrijský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287784" y="2195661"/>
            <a:ext cx="8418513" cy="4491698"/>
          </a:xfrm>
        </p:spPr>
        <p:txBody>
          <a:bodyPr>
            <a:spAutoFit/>
          </a:bodyPr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marL="0" indent="0"/>
            <a:r>
              <a:rPr lang="cs-CZ" sz="2400" dirty="0" smtClean="0"/>
              <a:t>  řecký </a:t>
            </a:r>
            <a:r>
              <a:rPr lang="cs-CZ" sz="2400" dirty="0"/>
              <a:t>matematik, Alexandrie</a:t>
            </a:r>
          </a:p>
          <a:p>
            <a:pPr marL="0" indent="0"/>
            <a:r>
              <a:rPr lang="cs-CZ" sz="2400" dirty="0" smtClean="0"/>
              <a:t>  3</a:t>
            </a:r>
            <a:r>
              <a:rPr lang="cs-CZ" sz="2400" dirty="0"/>
              <a:t>. stol. n. l.</a:t>
            </a:r>
          </a:p>
          <a:p>
            <a:pPr marL="0" indent="0"/>
            <a:r>
              <a:rPr lang="cs-CZ" sz="2400" b="1" dirty="0" smtClean="0"/>
              <a:t>  </a:t>
            </a:r>
            <a:r>
              <a:rPr lang="cs-CZ" sz="2400" b="1" dirty="0" err="1" smtClean="0"/>
              <a:t>Mathematikai</a:t>
            </a:r>
            <a:r>
              <a:rPr lang="cs-CZ" sz="2400" b="1" dirty="0" smtClean="0"/>
              <a:t> </a:t>
            </a:r>
            <a:r>
              <a:rPr lang="cs-CZ" sz="2400" b="1" dirty="0" err="1"/>
              <a:t>synagogai</a:t>
            </a:r>
            <a:r>
              <a:rPr lang="cs-CZ" sz="2400" b="1" dirty="0"/>
              <a:t> …</a:t>
            </a:r>
            <a:r>
              <a:rPr lang="cs-CZ" sz="2400" dirty="0"/>
              <a:t> zabýval se tzv. </a:t>
            </a:r>
            <a:r>
              <a:rPr lang="cs-CZ" sz="2400" dirty="0" smtClean="0"/>
              <a:t>   	</a:t>
            </a:r>
            <a:r>
              <a:rPr lang="cs-CZ" sz="2400" u="sng" dirty="0" err="1" smtClean="0"/>
              <a:t>Apolloniovými</a:t>
            </a:r>
            <a:r>
              <a:rPr lang="cs-CZ" sz="2400" u="sng" dirty="0" smtClean="0"/>
              <a:t> </a:t>
            </a:r>
            <a:r>
              <a:rPr lang="cs-CZ" sz="2400" u="sng" dirty="0"/>
              <a:t>úlohami</a:t>
            </a:r>
            <a:r>
              <a:rPr lang="cs-CZ" sz="2400" dirty="0"/>
              <a:t> (sestrojit kružnici z daných </a:t>
            </a:r>
            <a:r>
              <a:rPr lang="cs-CZ" sz="2400" dirty="0" smtClean="0"/>
              <a:t>	podmínek </a:t>
            </a:r>
            <a:r>
              <a:rPr lang="cs-CZ" sz="2400" dirty="0"/>
              <a:t>Bod, Kružnice, Přímka)...Např. :</a:t>
            </a:r>
          </a:p>
          <a:p>
            <a:pPr lvl="3" rtl="0" hangingPunct="0"/>
            <a:r>
              <a:rPr lang="cs-CZ" sz="2400" dirty="0"/>
              <a:t>Jsou dány tři přímky a, b, c, které jsou navzájem různoběžné. Sestrojte kružnici, která se dotýká přímek a, b, </a:t>
            </a:r>
            <a:r>
              <a:rPr lang="cs-CZ" sz="2400" dirty="0" err="1"/>
              <a:t>c</a:t>
            </a:r>
            <a:r>
              <a:rPr lang="cs-CZ" sz="2400" dirty="0"/>
              <a:t>.</a:t>
            </a:r>
          </a:p>
          <a:p>
            <a:pPr lvl="3" rtl="0" hangingPunct="0"/>
            <a:r>
              <a:rPr lang="cs-CZ" sz="2400" dirty="0"/>
              <a:t>Jsou dány body </a:t>
            </a:r>
            <a:r>
              <a:rPr lang="cs-CZ" sz="2400" i="1" dirty="0"/>
              <a:t>A</a:t>
            </a:r>
            <a:r>
              <a:rPr lang="cs-CZ" sz="2400" dirty="0"/>
              <a:t>, </a:t>
            </a:r>
            <a:r>
              <a:rPr lang="cs-CZ" sz="2400" i="1" dirty="0"/>
              <a:t>B</a:t>
            </a:r>
            <a:r>
              <a:rPr lang="cs-CZ" sz="2400" dirty="0"/>
              <a:t>, </a:t>
            </a:r>
            <a:r>
              <a:rPr lang="cs-CZ" sz="2400" i="1" dirty="0"/>
              <a:t>C</a:t>
            </a:r>
            <a:r>
              <a:rPr lang="cs-CZ" sz="2400" dirty="0"/>
              <a:t>, které neleží na jedné přímce. Sestrojte kružnici, která prochází těmito body.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řání zákazník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568325"/>
            <a:ext cx="8607425" cy="611188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5978" indent="-359963">
              <a:buNone/>
            </a:pPr>
            <a:r>
              <a:rPr lang="cs-CZ" dirty="0" err="1"/>
              <a:t>Pappovy</a:t>
            </a:r>
            <a:r>
              <a:rPr lang="cs-CZ" dirty="0"/>
              <a:t> úlohy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359792" y="1835621"/>
            <a:ext cx="8418512" cy="4762500"/>
          </a:xfrm>
        </p:spPr>
        <p:txBody>
          <a:bodyPr>
            <a:normAutofit fontScale="85000" lnSpcReduction="10000"/>
          </a:bodyPr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marL="0" indent="0"/>
            <a:r>
              <a:rPr lang="cs-CZ" sz="2400" dirty="0" smtClean="0"/>
              <a:t>   Sestrojit </a:t>
            </a:r>
            <a:r>
              <a:rPr lang="cs-CZ" sz="2400" dirty="0"/>
              <a:t>kružnici z daných podmínek</a:t>
            </a:r>
          </a:p>
          <a:p>
            <a:pPr lvl="3" rtl="0" hangingPunct="0"/>
            <a:r>
              <a:rPr lang="cs-CZ" sz="2400" dirty="0"/>
              <a:t>B...bod, k...kružnice, p...přímka</a:t>
            </a:r>
          </a:p>
          <a:p>
            <a:pPr lvl="3" rtl="0" hangingPunct="0"/>
            <a:endParaRPr lang="cs-CZ" sz="2400" dirty="0"/>
          </a:p>
          <a:p>
            <a:pPr lvl="3" rtl="0" hangingPunct="0"/>
            <a:r>
              <a:rPr lang="cs-CZ" sz="2400" dirty="0"/>
              <a:t>(</a:t>
            </a:r>
            <a:r>
              <a:rPr lang="cs-CZ" sz="2400" dirty="0" err="1"/>
              <a:t>pB</a:t>
            </a:r>
            <a:r>
              <a:rPr lang="cs-CZ" sz="2400" dirty="0"/>
              <a:t>)</a:t>
            </a:r>
            <a:r>
              <a:rPr lang="cs-CZ" sz="2400" dirty="0" err="1"/>
              <a:t>B...Je</a:t>
            </a:r>
            <a:r>
              <a:rPr lang="cs-CZ" sz="2400" dirty="0"/>
              <a:t> dána přímka </a:t>
            </a:r>
            <a:r>
              <a:rPr lang="cs-CZ" sz="2400" i="1" dirty="0"/>
              <a:t>t</a:t>
            </a:r>
            <a:r>
              <a:rPr lang="cs-CZ" sz="2400" dirty="0"/>
              <a:t>, na ní bod </a:t>
            </a:r>
            <a:r>
              <a:rPr lang="cs-CZ" sz="2400" i="1" dirty="0"/>
              <a:t>T</a:t>
            </a:r>
            <a:r>
              <a:rPr lang="cs-CZ" sz="2400" dirty="0"/>
              <a:t> a další bod </a:t>
            </a:r>
            <a:r>
              <a:rPr lang="cs-CZ" sz="2400" i="1" dirty="0"/>
              <a:t>A, </a:t>
            </a:r>
            <a:r>
              <a:rPr lang="cs-CZ" sz="2400" dirty="0"/>
              <a:t>který na                přímce </a:t>
            </a:r>
            <a:r>
              <a:rPr lang="cs-CZ" sz="2400" i="1" dirty="0"/>
              <a:t>t</a:t>
            </a:r>
            <a:r>
              <a:rPr lang="cs-CZ" sz="2400" dirty="0"/>
              <a:t> neleží. Sestrojte kružnici, která prochází                       bodem </a:t>
            </a:r>
            <a:r>
              <a:rPr lang="cs-CZ" sz="2400" i="1" dirty="0"/>
              <a:t>A</a:t>
            </a:r>
            <a:r>
              <a:rPr lang="cs-CZ" sz="2400" dirty="0"/>
              <a:t> </a:t>
            </a:r>
            <a:r>
              <a:rPr lang="cs-CZ" sz="2400" dirty="0" err="1"/>
              <a:t>a</a:t>
            </a:r>
            <a:r>
              <a:rPr lang="cs-CZ" sz="2400" dirty="0"/>
              <a:t> dotýká se přímky </a:t>
            </a:r>
            <a:r>
              <a:rPr lang="cs-CZ" sz="2400" i="1" dirty="0"/>
              <a:t>t </a:t>
            </a:r>
            <a:r>
              <a:rPr lang="cs-CZ" sz="2400" dirty="0"/>
              <a:t>v jejím bodě </a:t>
            </a:r>
            <a:r>
              <a:rPr lang="cs-CZ" sz="2400" i="1" dirty="0"/>
              <a:t>T</a:t>
            </a:r>
            <a:r>
              <a:rPr lang="cs-CZ" sz="2400" dirty="0"/>
              <a:t>.</a:t>
            </a:r>
          </a:p>
          <a:p>
            <a:pPr lvl="3" rtl="0" hangingPunct="0"/>
            <a:r>
              <a:rPr lang="cs-CZ" sz="2400" dirty="0"/>
              <a:t>(kB)</a:t>
            </a:r>
            <a:r>
              <a:rPr lang="cs-CZ" sz="2400" dirty="0" err="1"/>
              <a:t>B...Je</a:t>
            </a:r>
            <a:r>
              <a:rPr lang="cs-CZ" sz="2400" dirty="0"/>
              <a:t> dána kružnice </a:t>
            </a:r>
            <a:r>
              <a:rPr lang="cs-CZ" sz="2400" i="1" dirty="0"/>
              <a:t>k</a:t>
            </a:r>
            <a:r>
              <a:rPr lang="cs-CZ" sz="2400" dirty="0"/>
              <a:t>, na ní bod </a:t>
            </a:r>
            <a:r>
              <a:rPr lang="cs-CZ" sz="2400" i="1" dirty="0"/>
              <a:t>T</a:t>
            </a:r>
            <a:r>
              <a:rPr lang="cs-CZ" sz="2400" dirty="0"/>
              <a:t> a další bod </a:t>
            </a:r>
            <a:r>
              <a:rPr lang="cs-CZ" sz="2400" i="1" dirty="0"/>
              <a:t>A</a:t>
            </a:r>
            <a:r>
              <a:rPr lang="cs-CZ" sz="2400" dirty="0"/>
              <a:t>. </a:t>
            </a:r>
            <a:r>
              <a:rPr lang="cs-CZ" sz="2400" dirty="0" smtClean="0"/>
              <a:t>Sestrojte kružnici</a:t>
            </a:r>
            <a:r>
              <a:rPr lang="cs-CZ" sz="2400" dirty="0"/>
              <a:t>, která prochází bodem </a:t>
            </a:r>
            <a:r>
              <a:rPr lang="cs-CZ" sz="2400" i="1" dirty="0"/>
              <a:t>A</a:t>
            </a:r>
            <a:r>
              <a:rPr lang="cs-CZ" sz="2400" dirty="0"/>
              <a:t> </a:t>
            </a:r>
            <a:r>
              <a:rPr lang="cs-CZ" sz="2400" dirty="0" err="1"/>
              <a:t>a</a:t>
            </a:r>
            <a:r>
              <a:rPr lang="cs-CZ" sz="2400" dirty="0"/>
              <a:t> dotýká se kružnice </a:t>
            </a:r>
            <a:r>
              <a:rPr lang="cs-CZ" sz="2400" i="1" dirty="0" smtClean="0"/>
              <a:t>k </a:t>
            </a:r>
            <a:r>
              <a:rPr lang="cs-CZ" sz="2400" dirty="0" smtClean="0"/>
              <a:t>v </a:t>
            </a:r>
            <a:r>
              <a:rPr lang="cs-CZ" sz="2400" dirty="0"/>
              <a:t>jejím bodě </a:t>
            </a:r>
            <a:r>
              <a:rPr lang="cs-CZ" sz="2400" i="1" dirty="0"/>
              <a:t>T</a:t>
            </a:r>
            <a:r>
              <a:rPr lang="cs-CZ" sz="2400" dirty="0"/>
              <a:t>.</a:t>
            </a:r>
          </a:p>
          <a:p>
            <a:pPr lvl="3" rtl="0" hangingPunct="0"/>
            <a:r>
              <a:rPr lang="cs-CZ" sz="2400" dirty="0"/>
              <a:t>(</a:t>
            </a:r>
            <a:r>
              <a:rPr lang="cs-CZ" sz="2400" dirty="0" err="1"/>
              <a:t>pB</a:t>
            </a:r>
            <a:r>
              <a:rPr lang="cs-CZ" sz="2400" dirty="0"/>
              <a:t>)p...Je dána přímka </a:t>
            </a:r>
            <a:r>
              <a:rPr lang="cs-CZ" sz="2400" i="1" dirty="0"/>
              <a:t>t</a:t>
            </a:r>
            <a:r>
              <a:rPr lang="cs-CZ" sz="2400" dirty="0"/>
              <a:t>, na ní bod </a:t>
            </a:r>
            <a:r>
              <a:rPr lang="cs-CZ" sz="2400" i="1" dirty="0"/>
              <a:t>T</a:t>
            </a:r>
            <a:r>
              <a:rPr lang="cs-CZ" sz="2400" dirty="0"/>
              <a:t> a další přímka </a:t>
            </a:r>
            <a:r>
              <a:rPr lang="cs-CZ" sz="2400" i="1" dirty="0"/>
              <a:t>p</a:t>
            </a:r>
            <a:r>
              <a:rPr lang="cs-CZ" sz="2400" dirty="0"/>
              <a:t>. </a:t>
            </a:r>
            <a:r>
              <a:rPr lang="cs-CZ" sz="2400" dirty="0" smtClean="0"/>
              <a:t>Sestrojte kružnici</a:t>
            </a:r>
            <a:r>
              <a:rPr lang="cs-CZ" sz="2400" dirty="0"/>
              <a:t>, která se dotýká přímky </a:t>
            </a:r>
            <a:r>
              <a:rPr lang="cs-CZ" sz="2400" i="1" dirty="0"/>
              <a:t>t</a:t>
            </a:r>
            <a:r>
              <a:rPr lang="cs-CZ" sz="2400" dirty="0"/>
              <a:t> v bodě </a:t>
            </a:r>
            <a:r>
              <a:rPr lang="cs-CZ" sz="2400" i="1" dirty="0"/>
              <a:t>T</a:t>
            </a:r>
            <a:r>
              <a:rPr lang="cs-CZ" sz="2400" dirty="0"/>
              <a:t> a přímky </a:t>
            </a:r>
            <a:r>
              <a:rPr lang="cs-CZ" sz="2400" i="1" dirty="0"/>
              <a:t>p</a:t>
            </a:r>
            <a:r>
              <a:rPr lang="cs-CZ" sz="2400" dirty="0"/>
              <a:t>.</a:t>
            </a:r>
          </a:p>
          <a:p>
            <a:pPr lvl="3" rtl="0" hangingPunct="0"/>
            <a:r>
              <a:rPr lang="cs-CZ" sz="2400" dirty="0"/>
              <a:t>(kB)p...</a:t>
            </a:r>
          </a:p>
          <a:p>
            <a:pPr lvl="3" rtl="0" hangingPunct="0"/>
            <a:r>
              <a:rPr lang="cs-CZ" sz="2400" dirty="0"/>
              <a:t>(</a:t>
            </a:r>
            <a:r>
              <a:rPr lang="cs-CZ" sz="2400" dirty="0" err="1"/>
              <a:t>pB</a:t>
            </a:r>
            <a:r>
              <a:rPr lang="cs-CZ" sz="2400" dirty="0"/>
              <a:t>)k...</a:t>
            </a:r>
          </a:p>
          <a:p>
            <a:pPr lvl="3" rtl="0" hangingPunct="0"/>
            <a:r>
              <a:rPr lang="cs-CZ" sz="2400" dirty="0"/>
              <a:t>(kB)k...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plnění potřeb zákazní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287784" y="1907629"/>
            <a:ext cx="8607425" cy="861774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5978" indent="-359963">
              <a:buNone/>
            </a:pPr>
            <a:r>
              <a:rPr lang="cs-CZ" sz="2800" dirty="0"/>
              <a:t>Neznámým bodem je střed S </a:t>
            </a:r>
            <a:r>
              <a:rPr lang="cs-CZ" sz="2800" dirty="0" err="1"/>
              <a:t>hledáné</a:t>
            </a:r>
            <a:r>
              <a:rPr lang="cs-CZ" sz="2800" dirty="0"/>
              <a:t> kružnice (hledaných kružnic)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1662113" y="2976563"/>
            <a:ext cx="8418512" cy="4764087"/>
          </a:xfrm>
        </p:spPr>
        <p:txBody>
          <a:bodyPr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marL="0" indent="0">
              <a:buNone/>
            </a:pPr>
            <a:endParaRPr lang="cs-CZ" sz="2400" dirty="0"/>
          </a:p>
          <a:p>
            <a:pPr marL="0" indent="0"/>
            <a:r>
              <a:rPr lang="cs-CZ" sz="2400" dirty="0" smtClean="0"/>
              <a:t>  Budeme </a:t>
            </a:r>
            <a:r>
              <a:rPr lang="cs-CZ" sz="2400" dirty="0"/>
              <a:t>hledat množiny bodů, na kterých</a:t>
            </a:r>
          </a:p>
          <a:p>
            <a:pPr marL="0" indent="0">
              <a:buNone/>
            </a:pPr>
            <a:r>
              <a:rPr lang="cs-CZ" sz="2400" dirty="0" smtClean="0"/>
              <a:t>    leží </a:t>
            </a:r>
            <a:r>
              <a:rPr lang="cs-CZ" sz="2400" dirty="0"/>
              <a:t>střed S hledané kružnice</a:t>
            </a:r>
          </a:p>
          <a:p>
            <a:pPr lvl="3" rtl="0" hangingPunct="0">
              <a:buNone/>
            </a:pPr>
            <a:r>
              <a:rPr lang="cs-CZ" sz="2400" dirty="0" smtClean="0"/>
              <a:t>M</a:t>
            </a:r>
            <a:r>
              <a:rPr lang="cs-CZ" sz="2400" baseline="-25000" dirty="0" smtClean="0"/>
              <a:t>1 </a:t>
            </a:r>
            <a:r>
              <a:rPr lang="cs-CZ" sz="2400" dirty="0" smtClean="0"/>
              <a:t>= množina </a:t>
            </a:r>
            <a:r>
              <a:rPr lang="cs-CZ" sz="2400" dirty="0"/>
              <a:t>bodů </a:t>
            </a:r>
            <a:r>
              <a:rPr lang="cs-CZ" sz="2400" dirty="0" smtClean="0"/>
              <a:t>(nějaké) </a:t>
            </a:r>
            <a:r>
              <a:rPr lang="cs-CZ" sz="2400" dirty="0"/>
              <a:t>vlastnosti v</a:t>
            </a:r>
            <a:r>
              <a:rPr lang="cs-CZ" sz="2400" baseline="-25000" dirty="0"/>
              <a:t>1</a:t>
            </a:r>
          </a:p>
          <a:p>
            <a:pPr lvl="3" rtl="0" hangingPunct="0">
              <a:buNone/>
            </a:pPr>
            <a:r>
              <a:rPr lang="cs-CZ" sz="2400" dirty="0" smtClean="0"/>
              <a:t>M</a:t>
            </a:r>
            <a:r>
              <a:rPr lang="cs-CZ" sz="2400" baseline="-25000" dirty="0" smtClean="0"/>
              <a:t>2 </a:t>
            </a:r>
            <a:r>
              <a:rPr lang="cs-CZ" sz="2400" dirty="0" smtClean="0"/>
              <a:t>= množina </a:t>
            </a:r>
            <a:r>
              <a:rPr lang="cs-CZ" sz="2400" dirty="0"/>
              <a:t>bodů </a:t>
            </a:r>
            <a:r>
              <a:rPr lang="cs-CZ" sz="2400" dirty="0" smtClean="0"/>
              <a:t>(nějaké) </a:t>
            </a:r>
            <a:r>
              <a:rPr lang="cs-CZ" sz="2400" dirty="0"/>
              <a:t>vlastnosti v</a:t>
            </a:r>
            <a:r>
              <a:rPr lang="cs-CZ" sz="2400" baseline="-25000" dirty="0"/>
              <a:t>2</a:t>
            </a:r>
          </a:p>
          <a:p>
            <a:pPr lvl="3" rtl="0" hangingPunct="0">
              <a:buNone/>
            </a:pPr>
            <a:r>
              <a:rPr lang="cs-CZ" sz="2400" dirty="0"/>
              <a:t>---------------------------------------------------</a:t>
            </a:r>
          </a:p>
          <a:p>
            <a:pPr lvl="3" rtl="0" hangingPunct="0">
              <a:buNone/>
            </a:pPr>
            <a:r>
              <a:rPr lang="cs-CZ" sz="2400" dirty="0" smtClean="0"/>
              <a:t>                  S </a:t>
            </a:r>
            <a:r>
              <a:rPr lang="cs-CZ" sz="2400" dirty="0">
                <a:latin typeface="Segoe UI"/>
                <a:cs typeface="Segoe UI" pitchFamily="2"/>
              </a:rPr>
              <a:t>⋲</a:t>
            </a:r>
            <a:r>
              <a:rPr lang="cs-CZ" sz="2400" dirty="0"/>
              <a:t> M</a:t>
            </a:r>
            <a:r>
              <a:rPr lang="cs-CZ" sz="2400" baseline="-25000" dirty="0"/>
              <a:t>1 </a:t>
            </a:r>
            <a:r>
              <a:rPr lang="cs-CZ" sz="2400" dirty="0">
                <a:latin typeface="Segoe UI"/>
                <a:cs typeface="Segoe UI" pitchFamily="2"/>
              </a:rPr>
              <a:t>∩ M</a:t>
            </a:r>
            <a:r>
              <a:rPr lang="cs-CZ" sz="2400" baseline="-25000" dirty="0">
                <a:latin typeface="Segoe UI"/>
                <a:cs typeface="Segoe UI" pitchFamily="2"/>
              </a:rPr>
              <a:t>2</a:t>
            </a:r>
          </a:p>
          <a:p>
            <a:pPr lvl="3" rtl="0" hangingPunct="0">
              <a:buNone/>
            </a:pPr>
            <a:r>
              <a:rPr lang="cs-CZ" sz="2400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nalýza náklad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431800" y="539477"/>
            <a:ext cx="8607425" cy="923925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5978" indent="-359963" algn="l">
              <a:buNone/>
            </a:pPr>
            <a:r>
              <a:rPr lang="cs-CZ" sz="2000" u="sng" dirty="0"/>
              <a:t>Příklad 1.</a:t>
            </a:r>
            <a:r>
              <a:rPr lang="cs-CZ" sz="2000" dirty="0"/>
              <a:t>: Je dána přímka </a:t>
            </a:r>
            <a:r>
              <a:rPr lang="cs-CZ" sz="2000" cap="none" dirty="0"/>
              <a:t>t</a:t>
            </a:r>
            <a:r>
              <a:rPr lang="cs-CZ" sz="2000" dirty="0"/>
              <a:t>, na ní bod T a další bod A, který na přímce </a:t>
            </a:r>
            <a:r>
              <a:rPr lang="cs-CZ" sz="2000" cap="none" dirty="0"/>
              <a:t>t</a:t>
            </a:r>
            <a:r>
              <a:rPr lang="cs-CZ" sz="2000" dirty="0"/>
              <a:t> neleží. Sestrojte kružnici, která prochází bodem </a:t>
            </a:r>
            <a:r>
              <a:rPr lang="cs-CZ" sz="2000" dirty="0" smtClean="0"/>
              <a:t>A    </a:t>
            </a:r>
            <a:r>
              <a:rPr lang="cs-CZ" sz="2000" dirty="0" err="1" smtClean="0"/>
              <a:t>a</a:t>
            </a:r>
            <a:r>
              <a:rPr lang="cs-CZ" sz="2000" dirty="0" smtClean="0"/>
              <a:t> </a:t>
            </a:r>
            <a:r>
              <a:rPr lang="cs-CZ" sz="2000" dirty="0"/>
              <a:t>dotýká se přímky </a:t>
            </a:r>
            <a:r>
              <a:rPr lang="cs-CZ" sz="2000" cap="none" dirty="0"/>
              <a:t>t</a:t>
            </a:r>
            <a:r>
              <a:rPr lang="cs-CZ" sz="2000" dirty="0"/>
              <a:t> v jejím bodě T.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151880" y="2411685"/>
            <a:ext cx="6851520" cy="4486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řednosti a výh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935856" y="899517"/>
            <a:ext cx="8607425" cy="430212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5978" indent="-359963">
              <a:buNone/>
            </a:pPr>
            <a:r>
              <a:rPr lang="cs-CZ" sz="2800" dirty="0"/>
              <a:t>Rozbor: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1662113" y="2195661"/>
            <a:ext cx="8418512" cy="4764088"/>
          </a:xfrm>
        </p:spPr>
        <p:txBody>
          <a:bodyPr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marL="0" indent="0">
              <a:buNone/>
            </a:pPr>
            <a:r>
              <a:rPr lang="cs-CZ" sz="2400" dirty="0" smtClean="0"/>
              <a:t>1) Kde </a:t>
            </a:r>
            <a:r>
              <a:rPr lang="cs-CZ" sz="2400" dirty="0"/>
              <a:t>leží středy kružnic, které se dotýkají 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	přímky </a:t>
            </a:r>
            <a:r>
              <a:rPr lang="cs-CZ" sz="2400" dirty="0"/>
              <a:t>t v bodě T??  =&gt; M</a:t>
            </a:r>
            <a:r>
              <a:rPr lang="cs-CZ" sz="2400" baseline="-25000" dirty="0"/>
              <a:t>1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/>
              <a:t>2) Kde leží středy kružnic, které prochází       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	dvěma </a:t>
            </a:r>
            <a:r>
              <a:rPr lang="cs-CZ" sz="2400" dirty="0"/>
              <a:t>body </a:t>
            </a:r>
            <a:r>
              <a:rPr lang="cs-CZ" sz="2400" dirty="0" smtClean="0"/>
              <a:t>	A</a:t>
            </a:r>
            <a:r>
              <a:rPr lang="cs-CZ" sz="2400" dirty="0"/>
              <a:t>, T??   =&gt; M</a:t>
            </a:r>
            <a:r>
              <a:rPr lang="cs-CZ" sz="2400" baseline="-25000" dirty="0"/>
              <a:t>2</a:t>
            </a:r>
          </a:p>
          <a:p>
            <a:pPr marL="0" indent="0">
              <a:buNone/>
            </a:pPr>
            <a:r>
              <a:rPr lang="cs-CZ" sz="2400" dirty="0"/>
              <a:t>------------------------------------------------------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/>
              <a:t>                   S </a:t>
            </a:r>
            <a:r>
              <a:rPr lang="cs-CZ" sz="2400" dirty="0">
                <a:latin typeface="Segoe UI"/>
                <a:cs typeface="Segoe UI" pitchFamily="2"/>
              </a:rPr>
              <a:t>⋲</a:t>
            </a:r>
            <a:r>
              <a:rPr lang="cs-CZ" sz="2400" dirty="0"/>
              <a:t> M</a:t>
            </a:r>
            <a:r>
              <a:rPr lang="cs-CZ" sz="2400" baseline="-25000" dirty="0"/>
              <a:t>1 </a:t>
            </a:r>
            <a:r>
              <a:rPr lang="cs-CZ" sz="2400" dirty="0">
                <a:latin typeface="Segoe UI"/>
                <a:cs typeface="Segoe UI" pitchFamily="2"/>
              </a:rPr>
              <a:t>∩ M</a:t>
            </a:r>
            <a:r>
              <a:rPr lang="cs-CZ" sz="2400" baseline="-25000" dirty="0">
                <a:latin typeface="Segoe UI"/>
                <a:cs typeface="Segoe UI" pitchFamily="2"/>
              </a:rPr>
              <a:t>2</a:t>
            </a:r>
          </a:p>
          <a:p>
            <a:pPr marL="0" indent="0">
              <a:buNone/>
            </a:pPr>
            <a:endParaRPr lang="cs-CZ" sz="2400" baseline="-25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alší kro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533601" y="1080001"/>
            <a:ext cx="6566399" cy="579995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431800" y="-180603"/>
            <a:ext cx="8607425" cy="1135062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sz="2800" dirty="0"/>
              <a:t>Rozbor: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935856" y="1187549"/>
            <a:ext cx="8607425" cy="430212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sz="2800" dirty="0"/>
              <a:t>Popis konstrukce: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1662113" y="2339677"/>
            <a:ext cx="8418512" cy="4762500"/>
          </a:xfrm>
        </p:spPr>
        <p:txBody>
          <a:bodyPr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cs-CZ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lvl="0">
              <a:buSzPct val="100000"/>
              <a:buAutoNum type="arabicParenR"/>
            </a:pPr>
            <a:r>
              <a:rPr lang="cs-CZ" sz="2400" dirty="0">
                <a:latin typeface="Cambria Math" pitchFamily="18" charset="0"/>
                <a:ea typeface="Cambria Math" pitchFamily="18" charset="0"/>
              </a:rPr>
              <a:t>(</a:t>
            </a:r>
            <a:r>
              <a:rPr lang="cs-CZ" sz="2400" dirty="0" err="1">
                <a:latin typeface="Cambria Math" pitchFamily="18" charset="0"/>
                <a:ea typeface="Cambria Math" pitchFamily="18" charset="0"/>
              </a:rPr>
              <a:t>tT</a:t>
            </a:r>
            <a:r>
              <a:rPr lang="cs-CZ" sz="2400" dirty="0">
                <a:latin typeface="Cambria Math" pitchFamily="18" charset="0"/>
                <a:ea typeface="Cambria Math" pitchFamily="18" charset="0"/>
              </a:rPr>
              <a:t>)A</a:t>
            </a:r>
          </a:p>
          <a:p>
            <a:pPr lvl="0">
              <a:buSzPct val="100000"/>
              <a:buAutoNum type="arabicParenR"/>
            </a:pPr>
            <a:r>
              <a:rPr lang="cs-CZ" sz="2400" dirty="0">
                <a:latin typeface="Cambria Math" pitchFamily="18" charset="0"/>
                <a:ea typeface="Cambria Math" pitchFamily="18" charset="0"/>
              </a:rPr>
              <a:t>r, 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T ⋲ r ⊥ t</a:t>
            </a:r>
            <a:endParaRPr lang="cs-CZ" sz="2400" dirty="0">
              <a:latin typeface="Cambria Math" pitchFamily="18" charset="0"/>
              <a:ea typeface="Cambria Math" pitchFamily="18" charset="0"/>
            </a:endParaRPr>
          </a:p>
          <a:p>
            <a:pPr lvl="0">
              <a:buSzPct val="100000"/>
              <a:buAutoNum type="arabicParenR"/>
            </a:pPr>
            <a:r>
              <a:rPr lang="cs-CZ" sz="2400" dirty="0" err="1"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sz="2400" baseline="-25000" dirty="0" err="1">
                <a:latin typeface="Cambria Math" pitchFamily="18" charset="0"/>
                <a:ea typeface="Cambria Math" pitchFamily="18" charset="0"/>
              </a:rPr>
              <a:t>AT</a:t>
            </a:r>
            <a:r>
              <a:rPr lang="cs-CZ" sz="2400" baseline="-25000" dirty="0">
                <a:latin typeface="Cambria Math" pitchFamily="18" charset="0"/>
                <a:ea typeface="Cambria Math" pitchFamily="18" charset="0"/>
              </a:rPr>
              <a:t> , </a:t>
            </a:r>
            <a:r>
              <a:rPr lang="cs-CZ" sz="2400" dirty="0" err="1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sz="2400" baseline="-25000" dirty="0" err="1" smtClean="0">
                <a:latin typeface="Cambria Math" pitchFamily="18" charset="0"/>
                <a:ea typeface="Cambria Math" pitchFamily="18" charset="0"/>
              </a:rPr>
              <a:t>AT</a:t>
            </a:r>
            <a:r>
              <a:rPr lang="en-US" sz="2400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{X⋲</a:t>
            </a:r>
            <a:r>
              <a:rPr lang="el-GR" sz="2400" dirty="0" smtClean="0">
                <a:latin typeface="Cambria Math" pitchFamily="18" charset="0"/>
                <a:ea typeface="Cambria Math" pitchFamily="18" charset="0"/>
              </a:rPr>
              <a:t>ρ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, |AX|=|TX|}</a:t>
            </a:r>
            <a:endParaRPr lang="cs-CZ" sz="2400" dirty="0">
              <a:latin typeface="Cambria Math" pitchFamily="18" charset="0"/>
              <a:ea typeface="Cambria Math" pitchFamily="18" charset="0"/>
            </a:endParaRPr>
          </a:p>
          <a:p>
            <a:pPr lvl="0">
              <a:buSzPct val="100000"/>
              <a:buAutoNum type="arabicParenR"/>
            </a:pP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, S ⋲ r ⋂ </a:t>
            </a:r>
            <a:r>
              <a:rPr lang="cs-CZ" sz="2400" dirty="0" err="1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sz="2400" baseline="-25000" dirty="0" err="1" smtClean="0">
                <a:latin typeface="Cambria Math" pitchFamily="18" charset="0"/>
                <a:ea typeface="Cambria Math" pitchFamily="18" charset="0"/>
              </a:rPr>
              <a:t>AT</a:t>
            </a:r>
            <a:endParaRPr lang="cs-CZ" sz="2400" dirty="0">
              <a:latin typeface="Cambria Math" pitchFamily="18" charset="0"/>
              <a:ea typeface="Cambria Math" pitchFamily="18" charset="0"/>
            </a:endParaRPr>
          </a:p>
          <a:p>
            <a:pPr lvl="0">
              <a:buSzPct val="100000"/>
              <a:buAutoNum type="arabicParenR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k, k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(S,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|SA|)</a:t>
            </a:r>
          </a:p>
          <a:p>
            <a:pPr lvl="0">
              <a:buSzPct val="100000"/>
              <a:buAutoNum type="arabicParenR"/>
            </a:pPr>
            <a:endParaRPr lang="en-US" sz="2400" dirty="0" smtClean="0"/>
          </a:p>
          <a:p>
            <a:pPr lvl="0">
              <a:buSzPct val="100000"/>
              <a:buNone/>
            </a:pPr>
            <a:r>
              <a:rPr lang="cs-CZ" sz="2400" dirty="0" smtClean="0">
                <a:hlinkClick r:id="rId3" action="ppaction://hlinkfile"/>
              </a:rPr>
              <a:t>M_01_20_papp1.ggb</a:t>
            </a:r>
            <a:endParaRPr lang="cs-CZ" sz="2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149480" y="4860001"/>
            <a:ext cx="830520" cy="3427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cs-CZ" sz="2400" dirty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  <a:hlinkClick r:id="rId3" action="ppaction://hlinkfil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../../../../../Program%20Files%20(x86)/OpenOffice.org%203/Basis/share/template/cs/presnt/prs-novelty.otp</Template>
  <TotalTime>208</TotalTime>
  <Words>733</Words>
  <Application>Microsoft Office PowerPoint</Application>
  <PresentationFormat>Vlastní</PresentationFormat>
  <Paragraphs>124</Paragraphs>
  <Slides>18</Slides>
  <Notes>17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18</vt:i4>
      </vt:variant>
    </vt:vector>
  </HeadingPairs>
  <TitlesOfParts>
    <vt:vector size="20" baseType="lpstr">
      <vt:lpstr>Bohatý</vt:lpstr>
      <vt:lpstr>1_Bohatý</vt:lpstr>
      <vt:lpstr>Prezentace aplikace PowerPoint</vt:lpstr>
      <vt:lpstr>Prezentace aplikace PowerPoint</vt:lpstr>
      <vt:lpstr>Pappos Alexandrijský</vt:lpstr>
      <vt:lpstr>Pappovy úlohy</vt:lpstr>
      <vt:lpstr>Neznámým bodem je střed S hledáné kružnice (hledaných kružnic)</vt:lpstr>
      <vt:lpstr>Příklad 1.: Je dána přímka t, na ní bod T a další bod A, který na přímce t neleží. Sestrojte kružnici, která prochází bodem A    a dotýká se přímky t v jejím bodě T.</vt:lpstr>
      <vt:lpstr>Rozbor:</vt:lpstr>
      <vt:lpstr>Rozbor:</vt:lpstr>
      <vt:lpstr>Popis konstrukce:</vt:lpstr>
      <vt:lpstr>Příklad 2.: Je dána kružnice k, na ní bod T a vnější bod A.Sestrojte kružnici, která prochází bodem A a dotýká se kružnice k v jejím bodě T.</vt:lpstr>
      <vt:lpstr>Rozbor:</vt:lpstr>
      <vt:lpstr>Rozbor:</vt:lpstr>
      <vt:lpstr>Popis konstrukce:</vt:lpstr>
      <vt:lpstr>Příklad 3.: Je dána kružnice k, na ní bod T a přímka p. Sestrojte kružnici, která se dotýká kružnice k v bodě T a přímky p.</vt:lpstr>
      <vt:lpstr>Rozbor:</vt:lpstr>
      <vt:lpstr>Rozbor:</vt:lpstr>
      <vt:lpstr>Popis konstrukce: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Představení nového produktu</dc:title>
  <dc:creator>Jana </dc:creator>
  <dc:description>Obecné představení nového produktu, který splňuje požadavky zákazníků</dc:description>
  <cp:lastModifiedBy>hchotovinska</cp:lastModifiedBy>
  <cp:revision>30</cp:revision>
  <dcterms:created xsi:type="dcterms:W3CDTF">2012-11-19T17:47:15Z</dcterms:created>
  <dcterms:modified xsi:type="dcterms:W3CDTF">2014-06-09T10:00:05Z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0">
    <vt:lpwstr/>
  </property>
  <property fmtid="{D5CDD505-2E9C-101B-9397-08002B2CF9AE}" pid="3" name="Info 1">
    <vt:lpwstr/>
  </property>
  <property fmtid="{D5CDD505-2E9C-101B-9397-08002B2CF9AE}" pid="4" name="Info 2">
    <vt:lpwstr/>
  </property>
  <property fmtid="{D5CDD505-2E9C-101B-9397-08002B2CF9AE}" pid="5" name="Info 3">
    <vt:lpwstr/>
  </property>
</Properties>
</file>