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</p:sldMasterIdLst>
  <p:sldIdLst>
    <p:sldId id="260" r:id="rId4"/>
    <p:sldId id="256" r:id="rId5"/>
    <p:sldId id="257" r:id="rId6"/>
    <p:sldId id="258" r:id="rId7"/>
    <p:sldId id="259" r:id="rId8"/>
    <p:sldId id="262" r:id="rId9"/>
    <p:sldId id="263" r:id="rId10"/>
    <p:sldId id="264" r:id="rId11"/>
    <p:sldId id="265" r:id="rId12"/>
    <p:sldId id="266" r:id="rId13"/>
    <p:sldId id="267" r:id="rId14"/>
    <p:sldId id="261" r:id="rId15"/>
  </p:sldIdLst>
  <p:sldSz cx="9144000" cy="6858000" type="screen4x3"/>
  <p:notesSz cx="6858000" cy="9144000"/>
  <p:defaultTextStyle>
    <a:defPPr>
      <a:defRPr lang="cs-CZ"/>
    </a:defPPr>
    <a:lvl1pPr marL="0" algn="l" defTabSz="91439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96" algn="l" defTabSz="91439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91" algn="l" defTabSz="91439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587" algn="l" defTabSz="91439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782" algn="l" defTabSz="91439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978" algn="l" defTabSz="91439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173" algn="l" defTabSz="91439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368" algn="l" defTabSz="91439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563" algn="l" defTabSz="91439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35" autoAdjust="0"/>
    <p:restoredTop sz="94660"/>
  </p:normalViewPr>
  <p:slideViewPr>
    <p:cSldViewPr>
      <p:cViewPr varScale="1">
        <p:scale>
          <a:sx n="50" d="100"/>
          <a:sy n="50" d="100"/>
        </p:scale>
        <p:origin x="-1248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61A8E-D6FB-4B21-9ECC-BF63963A6D04}" type="datetimeFigureOut">
              <a:rPr lang="cs-CZ" smtClean="0"/>
              <a:t>9.6.2014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6A808-E419-44A7-9795-95DAD946533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186256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61A8E-D6FB-4B21-9ECC-BF63963A6D04}" type="datetimeFigureOut">
              <a:rPr lang="cs-CZ" smtClean="0"/>
              <a:t>9.6.2014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6A808-E419-44A7-9795-95DAD946533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022899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1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61A8E-D6FB-4B21-9ECC-BF63963A6D04}" type="datetimeFigureOut">
              <a:rPr lang="cs-CZ" smtClean="0"/>
              <a:t>9.6.2014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6A808-E419-44A7-9795-95DAD946533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080205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9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114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229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2344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6458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0573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4688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8803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2917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FC05DB-E69C-4432-A328-949440079D4E}" type="datetimeFigureOut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9.6.2014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38A5FB-1B59-4790-BB03-E43690518404}" type="slidenum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37106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97980D-7303-444F-AE4B-C598946F5D30}" type="datetimeFigureOut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9.6.2014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07C5AD-22CC-4A71-ADD4-32597061329F}" type="slidenum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184672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4"/>
            <a:ext cx="7772400" cy="1362075"/>
          </a:xfrm>
        </p:spPr>
        <p:txBody>
          <a:bodyPr anchor="t"/>
          <a:lstStyle>
            <a:lvl1pPr algn="l">
              <a:defRPr sz="36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5"/>
            <a:ext cx="7772400" cy="1500187"/>
          </a:xfrm>
        </p:spPr>
        <p:txBody>
          <a:bodyPr anchor="b"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1147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82294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234415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4pPr>
            <a:lvl5pPr marL="1645888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5pPr>
            <a:lvl6pPr marL="2057359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6pPr>
            <a:lvl7pPr marL="2468831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7pPr>
            <a:lvl8pPr marL="2880302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8pPr>
            <a:lvl9pPr marL="3291774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917C10-7AED-4630-861D-8EDD2F7FEFFE}" type="datetimeFigureOut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9.6.2014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028EAD-9834-4EDC-8856-1A606E554D17}" type="slidenum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08332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4"/>
            <a:ext cx="4038600" cy="4525963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2" y="1600204"/>
            <a:ext cx="4038600" cy="4525963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C611B3-5704-43E7-B310-8E356D3E592E}" type="datetimeFigureOut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9.6.2014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CE316C-C442-4EB7-8C4B-10EEBA3EE5E5}" type="slidenum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746854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11472" indent="0">
              <a:buNone/>
              <a:defRPr sz="1800" b="1"/>
            </a:lvl2pPr>
            <a:lvl3pPr marL="822944" indent="0">
              <a:buNone/>
              <a:defRPr sz="1600" b="1"/>
            </a:lvl3pPr>
            <a:lvl4pPr marL="1234415" indent="0">
              <a:buNone/>
              <a:defRPr sz="1400" b="1"/>
            </a:lvl4pPr>
            <a:lvl5pPr marL="1645888" indent="0">
              <a:buNone/>
              <a:defRPr sz="1400" b="1"/>
            </a:lvl5pPr>
            <a:lvl6pPr marL="2057359" indent="0">
              <a:buNone/>
              <a:defRPr sz="1400" b="1"/>
            </a:lvl6pPr>
            <a:lvl7pPr marL="2468831" indent="0">
              <a:buNone/>
              <a:defRPr sz="1400" b="1"/>
            </a:lvl7pPr>
            <a:lvl8pPr marL="2880302" indent="0">
              <a:buNone/>
              <a:defRPr sz="1400" b="1"/>
            </a:lvl8pPr>
            <a:lvl9pPr marL="3291774" indent="0">
              <a:buNone/>
              <a:defRPr sz="14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11472" indent="0">
              <a:buNone/>
              <a:defRPr sz="1800" b="1"/>
            </a:lvl2pPr>
            <a:lvl3pPr marL="822944" indent="0">
              <a:buNone/>
              <a:defRPr sz="1600" b="1"/>
            </a:lvl3pPr>
            <a:lvl4pPr marL="1234415" indent="0">
              <a:buNone/>
              <a:defRPr sz="1400" b="1"/>
            </a:lvl4pPr>
            <a:lvl5pPr marL="1645888" indent="0">
              <a:buNone/>
              <a:defRPr sz="1400" b="1"/>
            </a:lvl5pPr>
            <a:lvl6pPr marL="2057359" indent="0">
              <a:buNone/>
              <a:defRPr sz="1400" b="1"/>
            </a:lvl6pPr>
            <a:lvl7pPr marL="2468831" indent="0">
              <a:buNone/>
              <a:defRPr sz="1400" b="1"/>
            </a:lvl7pPr>
            <a:lvl8pPr marL="2880302" indent="0">
              <a:buNone/>
              <a:defRPr sz="1400" b="1"/>
            </a:lvl8pPr>
            <a:lvl9pPr marL="3291774" indent="0">
              <a:buNone/>
              <a:defRPr sz="14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51BCF3-A0F7-4620-BF8B-FB1938D1C196}" type="datetimeFigureOut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9.6.2014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DB1399-1CC7-482F-8647-E94541CC821E}" type="slidenum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893179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CE6CBF-2C4D-4408-A280-7F47D76F736E}" type="datetimeFigureOut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9.6.2014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A6C940-9859-4B50-A10A-5E5F5C049B92}" type="slidenum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798315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452637-34D9-420F-8D43-331023CAB71C}" type="datetimeFigureOut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9.6.2014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5A6B43-FB7A-4E3E-80AD-F558FA4A3C1B}" type="slidenum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433169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3" y="273053"/>
            <a:ext cx="3008313" cy="1162050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4"/>
            <a:ext cx="5111750" cy="5853113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2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3" y="1435101"/>
            <a:ext cx="3008313" cy="4691063"/>
          </a:xfrm>
        </p:spPr>
        <p:txBody>
          <a:bodyPr/>
          <a:lstStyle>
            <a:lvl1pPr marL="0" indent="0">
              <a:buNone/>
              <a:defRPr sz="1300"/>
            </a:lvl1pPr>
            <a:lvl2pPr marL="411472" indent="0">
              <a:buNone/>
              <a:defRPr sz="1100"/>
            </a:lvl2pPr>
            <a:lvl3pPr marL="822944" indent="0">
              <a:buNone/>
              <a:defRPr sz="900"/>
            </a:lvl3pPr>
            <a:lvl4pPr marL="1234415" indent="0">
              <a:buNone/>
              <a:defRPr sz="800"/>
            </a:lvl4pPr>
            <a:lvl5pPr marL="1645888" indent="0">
              <a:buNone/>
              <a:defRPr sz="800"/>
            </a:lvl5pPr>
            <a:lvl6pPr marL="2057359" indent="0">
              <a:buNone/>
              <a:defRPr sz="800"/>
            </a:lvl6pPr>
            <a:lvl7pPr marL="2468831" indent="0">
              <a:buNone/>
              <a:defRPr sz="800"/>
            </a:lvl7pPr>
            <a:lvl8pPr marL="2880302" indent="0">
              <a:buNone/>
              <a:defRPr sz="800"/>
            </a:lvl8pPr>
            <a:lvl9pPr marL="3291774" indent="0">
              <a:buNone/>
              <a:defRPr sz="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E2528A-D660-4037-92C3-3370F0EDA5AE}" type="datetimeFigureOut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9.6.2014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5A1FE9-E533-47F4-982F-8881ADDA1C64}" type="slidenum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16435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61A8E-D6FB-4B21-9ECC-BF63963A6D04}" type="datetimeFigureOut">
              <a:rPr lang="cs-CZ" smtClean="0"/>
              <a:t>9.6.2014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6A808-E419-44A7-9795-95DAD946533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3632084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2900"/>
            </a:lvl1pPr>
            <a:lvl2pPr marL="411472" indent="0">
              <a:buNone/>
              <a:defRPr sz="2500"/>
            </a:lvl2pPr>
            <a:lvl3pPr marL="822944" indent="0">
              <a:buNone/>
              <a:defRPr sz="2200"/>
            </a:lvl3pPr>
            <a:lvl4pPr marL="1234415" indent="0">
              <a:buNone/>
              <a:defRPr sz="1800"/>
            </a:lvl4pPr>
            <a:lvl5pPr marL="1645888" indent="0">
              <a:buNone/>
              <a:defRPr sz="1800"/>
            </a:lvl5pPr>
            <a:lvl6pPr marL="2057359" indent="0">
              <a:buNone/>
              <a:defRPr sz="1800"/>
            </a:lvl6pPr>
            <a:lvl7pPr marL="2468831" indent="0">
              <a:buNone/>
              <a:defRPr sz="1800"/>
            </a:lvl7pPr>
            <a:lvl8pPr marL="2880302" indent="0">
              <a:buNone/>
              <a:defRPr sz="1800"/>
            </a:lvl8pPr>
            <a:lvl9pPr marL="3291774" indent="0">
              <a:buNone/>
              <a:defRPr sz="1800"/>
            </a:lvl9pPr>
          </a:lstStyle>
          <a:p>
            <a:pPr lvl="0"/>
            <a:r>
              <a:rPr lang="cs-CZ" noProof="0" smtClean="0"/>
              <a:t>Klepnutím na ikonu přidáte obrázek.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300"/>
            </a:lvl1pPr>
            <a:lvl2pPr marL="411472" indent="0">
              <a:buNone/>
              <a:defRPr sz="1100"/>
            </a:lvl2pPr>
            <a:lvl3pPr marL="822944" indent="0">
              <a:buNone/>
              <a:defRPr sz="900"/>
            </a:lvl3pPr>
            <a:lvl4pPr marL="1234415" indent="0">
              <a:buNone/>
              <a:defRPr sz="800"/>
            </a:lvl4pPr>
            <a:lvl5pPr marL="1645888" indent="0">
              <a:buNone/>
              <a:defRPr sz="800"/>
            </a:lvl5pPr>
            <a:lvl6pPr marL="2057359" indent="0">
              <a:buNone/>
              <a:defRPr sz="800"/>
            </a:lvl6pPr>
            <a:lvl7pPr marL="2468831" indent="0">
              <a:buNone/>
              <a:defRPr sz="800"/>
            </a:lvl7pPr>
            <a:lvl8pPr marL="2880302" indent="0">
              <a:buNone/>
              <a:defRPr sz="800"/>
            </a:lvl8pPr>
            <a:lvl9pPr marL="3291774" indent="0">
              <a:buNone/>
              <a:defRPr sz="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B943DC-1798-45DE-85D5-0A0908BB50BD}" type="datetimeFigureOut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9.6.2014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276599-9C9E-45D4-B544-F941E5894526}" type="slidenum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370907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106046-9B01-4C0D-B18D-DABDBA34F893}" type="datetimeFigureOut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9.6.2014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E44103-8786-4675-BA3F-8391C4848580}" type="slidenum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113720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2" y="274639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920046-AB1B-4764-A954-A0A015582830}" type="datetimeFigureOut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9.6.2014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204636-A8BF-4780-8E0F-FF557EEAA2C1}" type="slidenum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425231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11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22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2344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6459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4688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2918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FC05DB-E69C-4432-A328-949440079D4E}" type="datetimeFigureOut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9.6.2014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38A5FB-1B59-4790-BB03-E43690518404}" type="slidenum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459285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97980D-7303-444F-AE4B-C598946F5D30}" type="datetimeFigureOut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9.6.2014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07C5AD-22CC-4A71-ADD4-32597061329F}" type="slidenum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763373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36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1148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82296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234440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4pPr>
            <a:lvl5pPr marL="1645920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5pPr>
            <a:lvl6pPr marL="2057400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6pPr>
            <a:lvl7pPr marL="2468880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7pPr>
            <a:lvl8pPr marL="2880360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8pPr>
            <a:lvl9pPr marL="3291840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917C10-7AED-4630-861D-8EDD2F7FEFFE}" type="datetimeFigureOut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9.6.2014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028EAD-9834-4EDC-8856-1A606E554D17}" type="slidenum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90990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1" y="1600202"/>
            <a:ext cx="4038600" cy="4525963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C611B3-5704-43E7-B310-8E356D3E592E}" type="datetimeFigureOut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9.6.2014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CE316C-C442-4EB7-8C4B-10EEBA3EE5E5}" type="slidenum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54769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11480" indent="0">
              <a:buNone/>
              <a:defRPr sz="1800" b="1"/>
            </a:lvl2pPr>
            <a:lvl3pPr marL="822960" indent="0">
              <a:buNone/>
              <a:defRPr sz="1600" b="1"/>
            </a:lvl3pPr>
            <a:lvl4pPr marL="1234440" indent="0">
              <a:buNone/>
              <a:defRPr sz="1400" b="1"/>
            </a:lvl4pPr>
            <a:lvl5pPr marL="1645920" indent="0">
              <a:buNone/>
              <a:defRPr sz="1400" b="1"/>
            </a:lvl5pPr>
            <a:lvl6pPr marL="2057400" indent="0">
              <a:buNone/>
              <a:defRPr sz="1400" b="1"/>
            </a:lvl6pPr>
            <a:lvl7pPr marL="2468880" indent="0">
              <a:buNone/>
              <a:defRPr sz="1400" b="1"/>
            </a:lvl7pPr>
            <a:lvl8pPr marL="2880360" indent="0">
              <a:buNone/>
              <a:defRPr sz="1400" b="1"/>
            </a:lvl8pPr>
            <a:lvl9pPr marL="3291840" indent="0">
              <a:buNone/>
              <a:defRPr sz="14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2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11480" indent="0">
              <a:buNone/>
              <a:defRPr sz="1800" b="1"/>
            </a:lvl2pPr>
            <a:lvl3pPr marL="822960" indent="0">
              <a:buNone/>
              <a:defRPr sz="1600" b="1"/>
            </a:lvl3pPr>
            <a:lvl4pPr marL="1234440" indent="0">
              <a:buNone/>
              <a:defRPr sz="1400" b="1"/>
            </a:lvl4pPr>
            <a:lvl5pPr marL="1645920" indent="0">
              <a:buNone/>
              <a:defRPr sz="1400" b="1"/>
            </a:lvl5pPr>
            <a:lvl6pPr marL="2057400" indent="0">
              <a:buNone/>
              <a:defRPr sz="1400" b="1"/>
            </a:lvl6pPr>
            <a:lvl7pPr marL="2468880" indent="0">
              <a:buNone/>
              <a:defRPr sz="1400" b="1"/>
            </a:lvl7pPr>
            <a:lvl8pPr marL="2880360" indent="0">
              <a:buNone/>
              <a:defRPr sz="1400" b="1"/>
            </a:lvl8pPr>
            <a:lvl9pPr marL="3291840" indent="0">
              <a:buNone/>
              <a:defRPr sz="14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51BCF3-A0F7-4620-BF8B-FB1938D1C196}" type="datetimeFigureOut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9.6.2014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DB1399-1CC7-482F-8647-E94541CC821E}" type="slidenum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563106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CE6CBF-2C4D-4408-A280-7F47D76F736E}" type="datetimeFigureOut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9.6.2014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A6C940-9859-4B50-A10A-5E5F5C049B92}" type="slidenum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970702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452637-34D9-420F-8D43-331023CAB71C}" type="datetimeFigureOut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9.6.2014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5A6B43-FB7A-4E3E-80AD-F558FA4A3C1B}" type="slidenum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73061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9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9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8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8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7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7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6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6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61A8E-D6FB-4B21-9ECC-BF63963A6D04}" type="datetimeFigureOut">
              <a:rPr lang="cs-CZ" smtClean="0"/>
              <a:t>9.6.2014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6A808-E419-44A7-9795-95DAD946533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4539590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1" y="273051"/>
            <a:ext cx="3008313" cy="1162050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2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300"/>
            </a:lvl1pPr>
            <a:lvl2pPr marL="411480" indent="0">
              <a:buNone/>
              <a:defRPr sz="1100"/>
            </a:lvl2pPr>
            <a:lvl3pPr marL="822960" indent="0">
              <a:buNone/>
              <a:defRPr sz="900"/>
            </a:lvl3pPr>
            <a:lvl4pPr marL="1234440" indent="0">
              <a:buNone/>
              <a:defRPr sz="800"/>
            </a:lvl4pPr>
            <a:lvl5pPr marL="1645920" indent="0">
              <a:buNone/>
              <a:defRPr sz="800"/>
            </a:lvl5pPr>
            <a:lvl6pPr marL="2057400" indent="0">
              <a:buNone/>
              <a:defRPr sz="800"/>
            </a:lvl6pPr>
            <a:lvl7pPr marL="2468880" indent="0">
              <a:buNone/>
              <a:defRPr sz="800"/>
            </a:lvl7pPr>
            <a:lvl8pPr marL="2880360" indent="0">
              <a:buNone/>
              <a:defRPr sz="800"/>
            </a:lvl8pPr>
            <a:lvl9pPr marL="3291840" indent="0">
              <a:buNone/>
              <a:defRPr sz="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E2528A-D660-4037-92C3-3370F0EDA5AE}" type="datetimeFigureOut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9.6.2014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5A1FE9-E533-47F4-982F-8881ADDA1C64}" type="slidenum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852995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2900"/>
            </a:lvl1pPr>
            <a:lvl2pPr marL="411480" indent="0">
              <a:buNone/>
              <a:defRPr sz="2500"/>
            </a:lvl2pPr>
            <a:lvl3pPr marL="822960" indent="0">
              <a:buNone/>
              <a:defRPr sz="2200"/>
            </a:lvl3pPr>
            <a:lvl4pPr marL="1234440" indent="0">
              <a:buNone/>
              <a:defRPr sz="1800"/>
            </a:lvl4pPr>
            <a:lvl5pPr marL="1645920" indent="0">
              <a:buNone/>
              <a:defRPr sz="1800"/>
            </a:lvl5pPr>
            <a:lvl6pPr marL="2057400" indent="0">
              <a:buNone/>
              <a:defRPr sz="1800"/>
            </a:lvl6pPr>
            <a:lvl7pPr marL="2468880" indent="0">
              <a:buNone/>
              <a:defRPr sz="1800"/>
            </a:lvl7pPr>
            <a:lvl8pPr marL="2880360" indent="0">
              <a:buNone/>
              <a:defRPr sz="1800"/>
            </a:lvl8pPr>
            <a:lvl9pPr marL="3291840" indent="0">
              <a:buNone/>
              <a:defRPr sz="1800"/>
            </a:lvl9pPr>
          </a:lstStyle>
          <a:p>
            <a:pPr lvl="0"/>
            <a:r>
              <a:rPr lang="cs-CZ" noProof="0" smtClean="0"/>
              <a:t>Klepnutím na ikonu přidáte obrázek.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300"/>
            </a:lvl1pPr>
            <a:lvl2pPr marL="411480" indent="0">
              <a:buNone/>
              <a:defRPr sz="1100"/>
            </a:lvl2pPr>
            <a:lvl3pPr marL="822960" indent="0">
              <a:buNone/>
              <a:defRPr sz="900"/>
            </a:lvl3pPr>
            <a:lvl4pPr marL="1234440" indent="0">
              <a:buNone/>
              <a:defRPr sz="800"/>
            </a:lvl4pPr>
            <a:lvl5pPr marL="1645920" indent="0">
              <a:buNone/>
              <a:defRPr sz="800"/>
            </a:lvl5pPr>
            <a:lvl6pPr marL="2057400" indent="0">
              <a:buNone/>
              <a:defRPr sz="800"/>
            </a:lvl6pPr>
            <a:lvl7pPr marL="2468880" indent="0">
              <a:buNone/>
              <a:defRPr sz="800"/>
            </a:lvl7pPr>
            <a:lvl8pPr marL="2880360" indent="0">
              <a:buNone/>
              <a:defRPr sz="800"/>
            </a:lvl8pPr>
            <a:lvl9pPr marL="3291840" indent="0">
              <a:buNone/>
              <a:defRPr sz="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B943DC-1798-45DE-85D5-0A0908BB50BD}" type="datetimeFigureOut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9.6.2014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276599-9C9E-45D4-B544-F941E5894526}" type="slidenum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678098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106046-9B01-4C0D-B18D-DABDBA34F893}" type="datetimeFigureOut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9.6.2014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E44103-8786-4675-BA3F-8391C4848580}" type="slidenum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369353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2" y="274639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920046-AB1B-4764-A954-A0A015582830}" type="datetimeFigureOut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9.6.2014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204636-A8BF-4780-8E0F-FF557EEAA2C1}" type="slidenum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85588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1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61A8E-D6FB-4B21-9ECC-BF63963A6D04}" type="datetimeFigureOut">
              <a:rPr lang="cs-CZ" smtClean="0"/>
              <a:t>9.6.2014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6A808-E419-44A7-9795-95DAD946533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869158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96" indent="0">
              <a:buNone/>
              <a:defRPr sz="2000" b="1"/>
            </a:lvl2pPr>
            <a:lvl3pPr marL="914391" indent="0">
              <a:buNone/>
              <a:defRPr sz="1800" b="1"/>
            </a:lvl3pPr>
            <a:lvl4pPr marL="1371587" indent="0">
              <a:buNone/>
              <a:defRPr sz="1600" b="1"/>
            </a:lvl4pPr>
            <a:lvl5pPr marL="1828782" indent="0">
              <a:buNone/>
              <a:defRPr sz="1600" b="1"/>
            </a:lvl5pPr>
            <a:lvl6pPr marL="2285978" indent="0">
              <a:buNone/>
              <a:defRPr sz="1600" b="1"/>
            </a:lvl6pPr>
            <a:lvl7pPr marL="2743173" indent="0">
              <a:buNone/>
              <a:defRPr sz="1600" b="1"/>
            </a:lvl7pPr>
            <a:lvl8pPr marL="3200368" indent="0">
              <a:buNone/>
              <a:defRPr sz="1600" b="1"/>
            </a:lvl8pPr>
            <a:lvl9pPr marL="3657563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96" indent="0">
              <a:buNone/>
              <a:defRPr sz="2000" b="1"/>
            </a:lvl2pPr>
            <a:lvl3pPr marL="914391" indent="0">
              <a:buNone/>
              <a:defRPr sz="1800" b="1"/>
            </a:lvl3pPr>
            <a:lvl4pPr marL="1371587" indent="0">
              <a:buNone/>
              <a:defRPr sz="1600" b="1"/>
            </a:lvl4pPr>
            <a:lvl5pPr marL="1828782" indent="0">
              <a:buNone/>
              <a:defRPr sz="1600" b="1"/>
            </a:lvl5pPr>
            <a:lvl6pPr marL="2285978" indent="0">
              <a:buNone/>
              <a:defRPr sz="1600" b="1"/>
            </a:lvl6pPr>
            <a:lvl7pPr marL="2743173" indent="0">
              <a:buNone/>
              <a:defRPr sz="1600" b="1"/>
            </a:lvl7pPr>
            <a:lvl8pPr marL="3200368" indent="0">
              <a:buNone/>
              <a:defRPr sz="1600" b="1"/>
            </a:lvl8pPr>
            <a:lvl9pPr marL="3657563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61A8E-D6FB-4B21-9ECC-BF63963A6D04}" type="datetimeFigureOut">
              <a:rPr lang="cs-CZ" smtClean="0"/>
              <a:t>9.6.2014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6A808-E419-44A7-9795-95DAD946533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09740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61A8E-D6FB-4B21-9ECC-BF63963A6D04}" type="datetimeFigureOut">
              <a:rPr lang="cs-CZ" smtClean="0"/>
              <a:t>9.6.2014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6A808-E419-44A7-9795-95DAD946533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118485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61A8E-D6FB-4B21-9ECC-BF63963A6D04}" type="datetimeFigureOut">
              <a:rPr lang="cs-CZ" smtClean="0"/>
              <a:t>9.6.2014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6A808-E419-44A7-9795-95DAD946533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92995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1" y="273051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96" indent="0">
              <a:buNone/>
              <a:defRPr sz="1200"/>
            </a:lvl2pPr>
            <a:lvl3pPr marL="914391" indent="0">
              <a:buNone/>
              <a:defRPr sz="1000"/>
            </a:lvl3pPr>
            <a:lvl4pPr marL="1371587" indent="0">
              <a:buNone/>
              <a:defRPr sz="900"/>
            </a:lvl4pPr>
            <a:lvl5pPr marL="1828782" indent="0">
              <a:buNone/>
              <a:defRPr sz="900"/>
            </a:lvl5pPr>
            <a:lvl6pPr marL="2285978" indent="0">
              <a:buNone/>
              <a:defRPr sz="900"/>
            </a:lvl6pPr>
            <a:lvl7pPr marL="2743173" indent="0">
              <a:buNone/>
              <a:defRPr sz="900"/>
            </a:lvl7pPr>
            <a:lvl8pPr marL="3200368" indent="0">
              <a:buNone/>
              <a:defRPr sz="900"/>
            </a:lvl8pPr>
            <a:lvl9pPr marL="3657563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61A8E-D6FB-4B21-9ECC-BF63963A6D04}" type="datetimeFigureOut">
              <a:rPr lang="cs-CZ" smtClean="0"/>
              <a:t>9.6.2014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6A808-E419-44A7-9795-95DAD946533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773264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96" indent="0">
              <a:buNone/>
              <a:defRPr sz="2800"/>
            </a:lvl2pPr>
            <a:lvl3pPr marL="914391" indent="0">
              <a:buNone/>
              <a:defRPr sz="2400"/>
            </a:lvl3pPr>
            <a:lvl4pPr marL="1371587" indent="0">
              <a:buNone/>
              <a:defRPr sz="2000"/>
            </a:lvl4pPr>
            <a:lvl5pPr marL="1828782" indent="0">
              <a:buNone/>
              <a:defRPr sz="2000"/>
            </a:lvl5pPr>
            <a:lvl6pPr marL="2285978" indent="0">
              <a:buNone/>
              <a:defRPr sz="2000"/>
            </a:lvl6pPr>
            <a:lvl7pPr marL="2743173" indent="0">
              <a:buNone/>
              <a:defRPr sz="2000"/>
            </a:lvl7pPr>
            <a:lvl8pPr marL="3200368" indent="0">
              <a:buNone/>
              <a:defRPr sz="2000"/>
            </a:lvl8pPr>
            <a:lvl9pPr marL="3657563" indent="0">
              <a:buNone/>
              <a:defRPr sz="2000"/>
            </a:lvl9pPr>
          </a:lstStyle>
          <a:p>
            <a:r>
              <a:rPr lang="cs-CZ" smtClean="0"/>
              <a:t>Kliknutím na ikonu přidáte obrázek.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96" indent="0">
              <a:buNone/>
              <a:defRPr sz="1200"/>
            </a:lvl2pPr>
            <a:lvl3pPr marL="914391" indent="0">
              <a:buNone/>
              <a:defRPr sz="1000"/>
            </a:lvl3pPr>
            <a:lvl4pPr marL="1371587" indent="0">
              <a:buNone/>
              <a:defRPr sz="900"/>
            </a:lvl4pPr>
            <a:lvl5pPr marL="1828782" indent="0">
              <a:buNone/>
              <a:defRPr sz="900"/>
            </a:lvl5pPr>
            <a:lvl6pPr marL="2285978" indent="0">
              <a:buNone/>
              <a:defRPr sz="900"/>
            </a:lvl6pPr>
            <a:lvl7pPr marL="2743173" indent="0">
              <a:buNone/>
              <a:defRPr sz="900"/>
            </a:lvl7pPr>
            <a:lvl8pPr marL="3200368" indent="0">
              <a:buNone/>
              <a:defRPr sz="900"/>
            </a:lvl8pPr>
            <a:lvl9pPr marL="3657563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61A8E-D6FB-4B21-9ECC-BF63963A6D04}" type="datetimeFigureOut">
              <a:rPr lang="cs-CZ" smtClean="0"/>
              <a:t>9.6.2014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6A808-E419-44A7-9795-95DAD946533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754359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39" tIns="45719" rIns="91439" bIns="45719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39" tIns="45719" rIns="91439" bIns="45719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1" y="6356351"/>
            <a:ext cx="2133600" cy="365125"/>
          </a:xfrm>
          <a:prstGeom prst="rect">
            <a:avLst/>
          </a:prstGeom>
        </p:spPr>
        <p:txBody>
          <a:bodyPr vert="horz" lIns="91439" tIns="45719" rIns="91439" bIns="45719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D61A8E-D6FB-4B21-9ECC-BF63963A6D04}" type="datetimeFigureOut">
              <a:rPr lang="cs-CZ" smtClean="0"/>
              <a:t>9.6.2014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1" y="6356351"/>
            <a:ext cx="2895600" cy="365125"/>
          </a:xfrm>
          <a:prstGeom prst="rect">
            <a:avLst/>
          </a:prstGeom>
        </p:spPr>
        <p:txBody>
          <a:bodyPr vert="horz" lIns="91439" tIns="45719" rIns="91439" bIns="45719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39" tIns="45719" rIns="91439" bIns="45719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76A808-E419-44A7-9795-95DAD946533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797783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391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96" indent="-342896" algn="l" defTabSz="914391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43" indent="-285747" algn="l" defTabSz="914391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88" indent="-228597" algn="l" defTabSz="914391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84" indent="-228597" algn="l" defTabSz="914391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79" indent="-228597" algn="l" defTabSz="914391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75" indent="-228597" algn="l" defTabSz="91439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70" indent="-228597" algn="l" defTabSz="91439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66" indent="-228597" algn="l" defTabSz="91439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61" indent="-228597" algn="l" defTabSz="91439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3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96" algn="l" defTabSz="9143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91" algn="l" defTabSz="9143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87" algn="l" defTabSz="9143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82" algn="l" defTabSz="9143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78" algn="l" defTabSz="9143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73" algn="l" defTabSz="9143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68" algn="l" defTabSz="9143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63" algn="l" defTabSz="9143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Zástupný symbol pro nadpis 1"/>
          <p:cNvSpPr>
            <a:spLocks noGrp="1"/>
          </p:cNvSpPr>
          <p:nvPr>
            <p:ph type="title"/>
          </p:nvPr>
        </p:nvSpPr>
        <p:spPr bwMode="auto">
          <a:xfrm>
            <a:off x="457200" y="27432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2294" tIns="41148" rIns="82294" bIns="4114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1027" name="Zástupný symbol pro text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2294" tIns="41148" rIns="82294" bIns="4114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509"/>
            <a:ext cx="2133124" cy="364331"/>
          </a:xfrm>
          <a:prstGeom prst="rect">
            <a:avLst/>
          </a:prstGeom>
        </p:spPr>
        <p:txBody>
          <a:bodyPr vert="horz" lIns="82294" tIns="41148" rIns="82294" bIns="41148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1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2D64BC6-DFC4-4306-BFBA-33C3C9DCA965}" type="datetimeFigureOut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9.6.2014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677" y="6356509"/>
            <a:ext cx="2894648" cy="364331"/>
          </a:xfrm>
          <a:prstGeom prst="rect">
            <a:avLst/>
          </a:prstGeom>
        </p:spPr>
        <p:txBody>
          <a:bodyPr vert="horz" lIns="82294" tIns="41148" rIns="82294" bIns="41148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1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679" y="6356509"/>
            <a:ext cx="2133123" cy="364331"/>
          </a:xfrm>
          <a:prstGeom prst="rect">
            <a:avLst/>
          </a:prstGeom>
        </p:spPr>
        <p:txBody>
          <a:bodyPr vert="horz" lIns="82294" tIns="41148" rIns="82294" bIns="41148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1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8495F96-F517-46C0-A5B7-131341F9AE6C}" type="slidenum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47618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" pitchFamily="34" charset="0"/>
        </a:defRPr>
      </a:lvl5pPr>
      <a:lvl6pPr marL="411472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" pitchFamily="34" charset="0"/>
        </a:defRPr>
      </a:lvl6pPr>
      <a:lvl7pPr marL="822944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" pitchFamily="34" charset="0"/>
        </a:defRPr>
      </a:lvl7pPr>
      <a:lvl8pPr marL="1234415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" pitchFamily="34" charset="0"/>
        </a:defRPr>
      </a:lvl8pPr>
      <a:lvl9pPr marL="1645888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" pitchFamily="34" charset="0"/>
        </a:defRPr>
      </a:lvl9pPr>
    </p:titleStyle>
    <p:bodyStyle>
      <a:lvl1pPr marL="308604" indent="-308604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68642" indent="-25717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028679" indent="-205736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440151" indent="-205736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51622" indent="-205736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63095" indent="-205736" algn="l" defTabSz="822944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674566" indent="-205736" algn="l" defTabSz="822944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086038" indent="-205736" algn="l" defTabSz="822944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497510" indent="-205736" algn="l" defTabSz="822944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822944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11472" algn="l" defTabSz="822944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44" algn="l" defTabSz="822944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34415" algn="l" defTabSz="822944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888" algn="l" defTabSz="822944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57359" algn="l" defTabSz="822944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31" algn="l" defTabSz="822944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80302" algn="l" defTabSz="822944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91774" algn="l" defTabSz="822944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Zástupný symbol pro nadpis 1"/>
          <p:cNvSpPr>
            <a:spLocks noGrp="1"/>
          </p:cNvSpPr>
          <p:nvPr>
            <p:ph type="title"/>
          </p:nvPr>
        </p:nvSpPr>
        <p:spPr bwMode="auto">
          <a:xfrm>
            <a:off x="457200" y="27432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2296" tIns="41148" rIns="82296" bIns="4114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1027" name="Zástupný symbol pro text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2296" tIns="41148" rIns="82296" bIns="4114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509"/>
            <a:ext cx="2133124" cy="364331"/>
          </a:xfrm>
          <a:prstGeom prst="rect">
            <a:avLst/>
          </a:prstGeom>
        </p:spPr>
        <p:txBody>
          <a:bodyPr vert="horz" lIns="82296" tIns="41148" rIns="82296" bIns="41148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1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 defTabSz="914400">
              <a:defRPr/>
            </a:pPr>
            <a:fld id="{72D64BC6-DFC4-4306-BFBA-33C3C9DCA965}" type="datetimeFigureOut">
              <a:rPr lang="cs-CZ">
                <a:solidFill>
                  <a:prstClr val="black">
                    <a:tint val="75000"/>
                  </a:prstClr>
                </a:solidFill>
              </a:rPr>
              <a:pPr defTabSz="914400">
                <a:defRPr/>
              </a:pPr>
              <a:t>9.6.2014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677" y="6356509"/>
            <a:ext cx="2894648" cy="364331"/>
          </a:xfrm>
          <a:prstGeom prst="rect">
            <a:avLst/>
          </a:prstGeom>
        </p:spPr>
        <p:txBody>
          <a:bodyPr vert="horz" lIns="82296" tIns="41148" rIns="82296" bIns="41148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1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 defTabSz="914400">
              <a:defRPr/>
            </a:pP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677" y="6356509"/>
            <a:ext cx="2133123" cy="364331"/>
          </a:xfrm>
          <a:prstGeom prst="rect">
            <a:avLst/>
          </a:prstGeom>
        </p:spPr>
        <p:txBody>
          <a:bodyPr vert="horz" lIns="82296" tIns="41148" rIns="82296" bIns="41148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1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 defTabSz="914400">
              <a:defRPr/>
            </a:pPr>
            <a:fld id="{68495F96-F517-46C0-A5B7-131341F9AE6C}" type="slidenum">
              <a:rPr lang="cs-CZ">
                <a:solidFill>
                  <a:prstClr val="black">
                    <a:tint val="75000"/>
                  </a:prstClr>
                </a:solidFill>
              </a:rPr>
              <a:pPr defTabSz="914400">
                <a:defRPr/>
              </a:pPr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73111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" pitchFamily="34" charset="0"/>
        </a:defRPr>
      </a:lvl5pPr>
      <a:lvl6pPr marL="41148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" pitchFamily="34" charset="0"/>
        </a:defRPr>
      </a:lvl6pPr>
      <a:lvl7pPr marL="82296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" pitchFamily="34" charset="0"/>
        </a:defRPr>
      </a:lvl7pPr>
      <a:lvl8pPr marL="123444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" pitchFamily="34" charset="0"/>
        </a:defRPr>
      </a:lvl8pPr>
      <a:lvl9pPr marL="164592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" pitchFamily="34" charset="0"/>
        </a:defRPr>
      </a:lvl9pPr>
    </p:titleStyle>
    <p:bodyStyle>
      <a:lvl1pPr marL="308610" indent="-30861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68655" indent="-257175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028700" indent="-20574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440180" indent="-20574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51660" indent="-20574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63140" indent="-205740" algn="l" defTabSz="82296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674620" indent="-205740" algn="l" defTabSz="82296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086100" indent="-205740" algn="l" defTabSz="82296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497580" indent="-205740" algn="l" defTabSz="82296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82296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algn="l" defTabSz="82296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algn="l" defTabSz="82296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34440" algn="l" defTabSz="82296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algn="l" defTabSz="82296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57400" algn="l" defTabSz="82296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algn="l" defTabSz="82296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80360" algn="l" defTabSz="82296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91840" algn="l" defTabSz="82296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otoc_2.ggb" TargetMode="Externa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otoc_1.ggb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ovéPole 1"/>
          <p:cNvSpPr txBox="1">
            <a:spLocks noChangeArrowheads="1"/>
          </p:cNvSpPr>
          <p:nvPr/>
        </p:nvSpPr>
        <p:spPr bwMode="auto">
          <a:xfrm>
            <a:off x="1645920" y="171453"/>
            <a:ext cx="585216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3" tIns="41148" rIns="82293" bIns="41148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>
                <a:latin typeface="Times New Roman - 16"/>
                <a:cs typeface="Arial" pitchFamily="34" charset="0"/>
              </a:rPr>
              <a:t>Projekt: Inovace </a:t>
            </a:r>
            <a:r>
              <a:rPr lang="cs-CZ" sz="1100" dirty="0">
                <a:latin typeface="Arial - 16"/>
                <a:cs typeface="Arial" pitchFamily="34" charset="0"/>
              </a:rPr>
              <a:t>vybavení</a:t>
            </a:r>
            <a:r>
              <a:rPr lang="cs-CZ" sz="1100" dirty="0">
                <a:latin typeface="Times New Roman - 16"/>
                <a:cs typeface="Arial" pitchFamily="34" charset="0"/>
              </a:rPr>
              <a:t>   Registrační číslo projektu: </a:t>
            </a:r>
            <a:r>
              <a:rPr lang="cs-CZ" sz="1100" dirty="0" smtClean="0">
                <a:latin typeface="Times New Roman - 16"/>
                <a:cs typeface="Arial" pitchFamily="34" charset="0"/>
              </a:rPr>
              <a:t>CZ.1.07/1.5.00/34.0325</a:t>
            </a:r>
            <a:endParaRPr lang="cs-CZ" sz="1100" dirty="0">
              <a:latin typeface="Times New Roman - 16"/>
              <a:cs typeface="Arial" pitchFamily="34" charset="0"/>
            </a:endParaRPr>
          </a:p>
        </p:txBody>
      </p:sp>
      <p:sp>
        <p:nvSpPr>
          <p:cNvPr id="2051" name="TextovéPole 2"/>
          <p:cNvSpPr txBox="1">
            <a:spLocks noChangeArrowheads="1"/>
          </p:cNvSpPr>
          <p:nvPr/>
        </p:nvSpPr>
        <p:spPr bwMode="auto">
          <a:xfrm>
            <a:off x="708660" y="434343"/>
            <a:ext cx="772668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3" tIns="41148" rIns="82293" bIns="41148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>
                <a:latin typeface="Arial - 16"/>
                <a:cs typeface="Arial" pitchFamily="34" charset="0"/>
              </a:rPr>
              <a:t>     Příjemce: Gymnázium </a:t>
            </a:r>
            <a:r>
              <a:rPr lang="cs-CZ" sz="1100" dirty="0" err="1">
                <a:latin typeface="Arial - 16"/>
                <a:cs typeface="Arial" pitchFamily="34" charset="0"/>
              </a:rPr>
              <a:t>Pierra</a:t>
            </a:r>
            <a:r>
              <a:rPr lang="cs-CZ" sz="1100" dirty="0">
                <a:latin typeface="Arial - 16"/>
                <a:cs typeface="Arial" pitchFamily="34" charset="0"/>
              </a:rPr>
              <a:t> de </a:t>
            </a:r>
            <a:r>
              <a:rPr lang="cs-CZ" sz="1100" dirty="0" err="1">
                <a:latin typeface="Arial - 16"/>
                <a:cs typeface="Arial" pitchFamily="34" charset="0"/>
              </a:rPr>
              <a:t>Coubertina</a:t>
            </a:r>
            <a:r>
              <a:rPr lang="cs-CZ" sz="1100" dirty="0">
                <a:latin typeface="Arial - 16"/>
                <a:cs typeface="Arial" pitchFamily="34" charset="0"/>
              </a:rPr>
              <a:t>, Tábor, Náměstí Františka Křižíka 860, 390 01 Tábor</a:t>
            </a:r>
          </a:p>
        </p:txBody>
      </p:sp>
      <p:pic>
        <p:nvPicPr>
          <p:cNvPr id="2052" name="Obrázek 3" descr="Logolink OPVK - oříznutý.jp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35894" y="5292090"/>
            <a:ext cx="6272213" cy="1208723"/>
          </a:xfrm>
          <a:prstGeom prst="rect">
            <a:avLst/>
          </a:prstGeom>
          <a:solidFill>
            <a:srgbClr val="000000">
              <a:alpha val="0"/>
            </a:srgbClr>
          </a:solidFill>
          <a:ln w="9525">
            <a:noFill/>
            <a:miter lim="800000"/>
            <a:headEnd/>
            <a:tailEnd/>
          </a:ln>
        </p:spPr>
      </p:pic>
      <p:sp>
        <p:nvSpPr>
          <p:cNvPr id="2053" name="TextovéPole 4"/>
          <p:cNvSpPr txBox="1">
            <a:spLocks noChangeArrowheads="1"/>
          </p:cNvSpPr>
          <p:nvPr/>
        </p:nvSpPr>
        <p:spPr bwMode="auto">
          <a:xfrm>
            <a:off x="788670" y="4869183"/>
            <a:ext cx="7566660" cy="2214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3" tIns="41148" rIns="82293" bIns="41148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cs-CZ" sz="900" b="1" dirty="0">
                <a:latin typeface="Arial - 16"/>
                <a:cs typeface="Arial" pitchFamily="34" charset="0"/>
              </a:rPr>
              <a:t>Tento výukový materiál vznikl v rámci Operačního programu Vzdělání pro konkurenceschopnost.</a:t>
            </a:r>
          </a:p>
        </p:txBody>
      </p:sp>
      <p:sp>
        <p:nvSpPr>
          <p:cNvPr id="2054" name="TextovéPole 5"/>
          <p:cNvSpPr txBox="1">
            <a:spLocks noChangeArrowheads="1"/>
          </p:cNvSpPr>
          <p:nvPr/>
        </p:nvSpPr>
        <p:spPr bwMode="auto">
          <a:xfrm>
            <a:off x="0" y="4354833"/>
            <a:ext cx="9304020" cy="360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3" tIns="41148" rIns="82293" bIns="41148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cs-CZ" sz="900" b="1" dirty="0">
                <a:latin typeface="Arial - 16"/>
                <a:cs typeface="Arial" pitchFamily="34" charset="0"/>
              </a:rPr>
              <a:t>Materiál je určen k bezplatnému používání pro potřeby výuky a vzdělávání na všech typech škol a školských zařízení.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cs-CZ" sz="900" b="1" dirty="0">
                <a:latin typeface="Arial - 16"/>
                <a:cs typeface="Arial" pitchFamily="34" charset="0"/>
              </a:rPr>
              <a:t>Jakékoliv další používání podléhá autorskému </a:t>
            </a:r>
            <a:r>
              <a:rPr lang="cs-CZ" sz="900" b="1" dirty="0" smtClean="0">
                <a:latin typeface="Arial - 16"/>
                <a:cs typeface="Arial" pitchFamily="34" charset="0"/>
              </a:rPr>
              <a:t>zákonu.</a:t>
            </a:r>
            <a:endParaRPr lang="cs-CZ" sz="900" b="1" dirty="0">
              <a:latin typeface="Arial - 16"/>
              <a:cs typeface="Arial" pitchFamily="34" charset="0"/>
            </a:endParaRPr>
          </a:p>
        </p:txBody>
      </p:sp>
      <p:sp>
        <p:nvSpPr>
          <p:cNvPr id="2055" name="TextovéPole 6"/>
          <p:cNvSpPr txBox="1">
            <a:spLocks noChangeArrowheads="1"/>
          </p:cNvSpPr>
          <p:nvPr/>
        </p:nvSpPr>
        <p:spPr bwMode="auto">
          <a:xfrm>
            <a:off x="320040" y="1165863"/>
            <a:ext cx="171450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3" tIns="41148" rIns="82293" bIns="41148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1100" b="1" dirty="0">
                <a:latin typeface="Arial - 16"/>
                <a:cs typeface="Arial" pitchFamily="34" charset="0"/>
              </a:rPr>
              <a:t>Autor materiálu:</a:t>
            </a:r>
          </a:p>
        </p:txBody>
      </p:sp>
      <p:sp>
        <p:nvSpPr>
          <p:cNvPr id="2056" name="TextovéPole 7"/>
          <p:cNvSpPr txBox="1">
            <a:spLocks noChangeArrowheads="1"/>
          </p:cNvSpPr>
          <p:nvPr/>
        </p:nvSpPr>
        <p:spPr bwMode="auto">
          <a:xfrm>
            <a:off x="331470" y="902971"/>
            <a:ext cx="1943100" cy="421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3" tIns="41148" rIns="82293" bIns="41148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1100" b="1" dirty="0">
                <a:latin typeface="Arial - 16"/>
                <a:cs typeface="Arial" pitchFamily="34" charset="0"/>
              </a:rPr>
              <a:t>Název materiálu:	</a:t>
            </a:r>
          </a:p>
        </p:txBody>
      </p:sp>
      <p:sp>
        <p:nvSpPr>
          <p:cNvPr id="2057" name="TextovéPole 8"/>
          <p:cNvSpPr txBox="1">
            <a:spLocks noChangeArrowheads="1"/>
          </p:cNvSpPr>
          <p:nvPr/>
        </p:nvSpPr>
        <p:spPr bwMode="auto">
          <a:xfrm>
            <a:off x="320040" y="2171703"/>
            <a:ext cx="7772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3" tIns="41148" rIns="82293" bIns="41148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>
                <a:latin typeface="Arial - 16"/>
                <a:cs typeface="Arial" pitchFamily="34" charset="0"/>
              </a:rPr>
              <a:t>Sada:</a:t>
            </a:r>
          </a:p>
        </p:txBody>
      </p:sp>
      <p:sp>
        <p:nvSpPr>
          <p:cNvPr id="2058" name="TextovéPole 9"/>
          <p:cNvSpPr txBox="1">
            <a:spLocks noChangeArrowheads="1"/>
          </p:cNvSpPr>
          <p:nvPr/>
        </p:nvSpPr>
        <p:spPr bwMode="auto">
          <a:xfrm>
            <a:off x="4788025" y="1908814"/>
            <a:ext cx="2505878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3" tIns="41148" rIns="82293" bIns="41148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>
                <a:latin typeface="Arial - 16"/>
                <a:cs typeface="Arial" pitchFamily="34" charset="0"/>
              </a:rPr>
              <a:t>Předmět: </a:t>
            </a:r>
            <a:r>
              <a:rPr lang="cs-CZ" sz="1100" dirty="0" smtClean="0">
                <a:latin typeface="Arial - 16"/>
                <a:cs typeface="Arial" pitchFamily="34" charset="0"/>
              </a:rPr>
              <a:t>cvičení z matematiky</a:t>
            </a:r>
            <a:endParaRPr lang="cs-CZ" sz="1100" dirty="0">
              <a:latin typeface="Arial - 16"/>
              <a:cs typeface="Arial" pitchFamily="34" charset="0"/>
            </a:endParaRPr>
          </a:p>
        </p:txBody>
      </p:sp>
      <p:sp>
        <p:nvSpPr>
          <p:cNvPr id="2059" name="TextovéPole 10"/>
          <p:cNvSpPr txBox="1">
            <a:spLocks noChangeArrowheads="1"/>
          </p:cNvSpPr>
          <p:nvPr/>
        </p:nvSpPr>
        <p:spPr bwMode="auto">
          <a:xfrm>
            <a:off x="320040" y="1645923"/>
            <a:ext cx="198882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3" tIns="41148" rIns="82293" bIns="41148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1100" b="1" dirty="0">
                <a:latin typeface="Arial - 16"/>
                <a:cs typeface="Arial" pitchFamily="34" charset="0"/>
              </a:rPr>
              <a:t>Zařazení materiálu:</a:t>
            </a:r>
          </a:p>
        </p:txBody>
      </p:sp>
      <p:sp>
        <p:nvSpPr>
          <p:cNvPr id="2060" name="TextovéPole 11"/>
          <p:cNvSpPr txBox="1">
            <a:spLocks noChangeArrowheads="1"/>
          </p:cNvSpPr>
          <p:nvPr/>
        </p:nvSpPr>
        <p:spPr bwMode="auto">
          <a:xfrm>
            <a:off x="320040" y="1908813"/>
            <a:ext cx="102870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3" tIns="41148" rIns="82293" bIns="41148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>
                <a:latin typeface="Arial - 16"/>
                <a:cs typeface="Arial" pitchFamily="34" charset="0"/>
              </a:rPr>
              <a:t>Šablona:</a:t>
            </a:r>
          </a:p>
        </p:txBody>
      </p:sp>
      <p:sp>
        <p:nvSpPr>
          <p:cNvPr id="2061" name="TextovéPole 12"/>
          <p:cNvSpPr txBox="1">
            <a:spLocks noChangeArrowheads="1"/>
          </p:cNvSpPr>
          <p:nvPr/>
        </p:nvSpPr>
        <p:spPr bwMode="auto">
          <a:xfrm>
            <a:off x="4788025" y="2264299"/>
            <a:ext cx="2192796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3" tIns="41148" rIns="82293" bIns="41148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>
                <a:latin typeface="Arial - 16"/>
                <a:cs typeface="Arial" pitchFamily="34" charset="0"/>
              </a:rPr>
              <a:t>Číslo DUM: </a:t>
            </a:r>
            <a:r>
              <a:rPr lang="cs-CZ" sz="1100" dirty="0" smtClean="0">
                <a:latin typeface="Arial - 16"/>
                <a:cs typeface="Arial" pitchFamily="34" charset="0"/>
              </a:rPr>
              <a:t>15</a:t>
            </a:r>
            <a:endParaRPr lang="cs-CZ" sz="1100" dirty="0">
              <a:latin typeface="Arial - 16"/>
              <a:cs typeface="Arial" pitchFamily="34" charset="0"/>
            </a:endParaRPr>
          </a:p>
        </p:txBody>
      </p:sp>
      <p:sp>
        <p:nvSpPr>
          <p:cNvPr id="2062" name="TextovéPole 13"/>
          <p:cNvSpPr txBox="1">
            <a:spLocks noChangeArrowheads="1"/>
          </p:cNvSpPr>
          <p:nvPr/>
        </p:nvSpPr>
        <p:spPr bwMode="auto">
          <a:xfrm>
            <a:off x="320040" y="2695530"/>
            <a:ext cx="276606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3" tIns="41148" rIns="82293" bIns="41148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1100" b="1" dirty="0">
                <a:latin typeface="Arial - 16"/>
                <a:cs typeface="Arial" pitchFamily="34" charset="0"/>
              </a:rPr>
              <a:t>Ověření materiálu ve výuce:</a:t>
            </a:r>
          </a:p>
        </p:txBody>
      </p:sp>
      <p:sp>
        <p:nvSpPr>
          <p:cNvPr id="2063" name="TextovéPole 14"/>
          <p:cNvSpPr txBox="1">
            <a:spLocks noChangeArrowheads="1"/>
          </p:cNvSpPr>
          <p:nvPr/>
        </p:nvSpPr>
        <p:spPr bwMode="auto">
          <a:xfrm>
            <a:off x="320040" y="2914653"/>
            <a:ext cx="155448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3" tIns="41148" rIns="82293" bIns="41148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>
                <a:latin typeface="Arial - 16"/>
                <a:cs typeface="Arial" pitchFamily="34" charset="0"/>
              </a:rPr>
              <a:t>Datum ověření:</a:t>
            </a:r>
          </a:p>
        </p:txBody>
      </p:sp>
      <p:sp>
        <p:nvSpPr>
          <p:cNvPr id="2064" name="TextovéPole 15"/>
          <p:cNvSpPr txBox="1">
            <a:spLocks noChangeArrowheads="1"/>
          </p:cNvSpPr>
          <p:nvPr/>
        </p:nvSpPr>
        <p:spPr bwMode="auto">
          <a:xfrm>
            <a:off x="320040" y="3429003"/>
            <a:ext cx="7772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3" tIns="41148" rIns="82293" bIns="41148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>
                <a:latin typeface="Arial - 16"/>
                <a:cs typeface="Arial" pitchFamily="34" charset="0"/>
              </a:rPr>
              <a:t>Třída:</a:t>
            </a:r>
          </a:p>
        </p:txBody>
      </p:sp>
      <p:sp>
        <p:nvSpPr>
          <p:cNvPr id="2065" name="TextovéPole 16"/>
          <p:cNvSpPr txBox="1">
            <a:spLocks noChangeArrowheads="1"/>
          </p:cNvSpPr>
          <p:nvPr/>
        </p:nvSpPr>
        <p:spPr bwMode="auto">
          <a:xfrm>
            <a:off x="320040" y="3177543"/>
            <a:ext cx="15773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3" tIns="41148" rIns="82293" bIns="41148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>
                <a:latin typeface="Arial - 16"/>
                <a:cs typeface="Arial" pitchFamily="34" charset="0"/>
              </a:rPr>
              <a:t>Ověřující učitel:</a:t>
            </a:r>
          </a:p>
        </p:txBody>
      </p:sp>
      <p:sp>
        <p:nvSpPr>
          <p:cNvPr id="2066" name="TextovéPole 17"/>
          <p:cNvSpPr txBox="1">
            <a:spLocks noChangeArrowheads="1"/>
          </p:cNvSpPr>
          <p:nvPr/>
        </p:nvSpPr>
        <p:spPr bwMode="auto">
          <a:xfrm>
            <a:off x="2160269" y="902973"/>
            <a:ext cx="5547837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3" tIns="41148" rIns="82293" bIns="41148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/>
              <a:t>Užití shodných zobrazení při </a:t>
            </a:r>
            <a:r>
              <a:rPr lang="cs-CZ" sz="1100" dirty="0" smtClean="0"/>
              <a:t>konstrukcích - otáčení</a:t>
            </a:r>
            <a:endParaRPr lang="cs-CZ" sz="1100" dirty="0">
              <a:latin typeface="Arial - 16"/>
              <a:cs typeface="Arial" pitchFamily="34" charset="0"/>
            </a:endParaRPr>
          </a:p>
        </p:txBody>
      </p:sp>
      <p:sp>
        <p:nvSpPr>
          <p:cNvPr id="2067" name="TextovéPole 18"/>
          <p:cNvSpPr txBox="1">
            <a:spLocks noChangeArrowheads="1"/>
          </p:cNvSpPr>
          <p:nvPr/>
        </p:nvSpPr>
        <p:spPr bwMode="auto">
          <a:xfrm>
            <a:off x="2160270" y="1165863"/>
            <a:ext cx="160020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3" tIns="41148" rIns="82293" bIns="41148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 smtClean="0">
                <a:latin typeface="Arial - 16"/>
                <a:cs typeface="Arial" pitchFamily="34" charset="0"/>
              </a:rPr>
              <a:t>Mgr. Jana Vítečková</a:t>
            </a:r>
            <a:endParaRPr lang="cs-CZ" sz="1100" dirty="0">
              <a:latin typeface="Arial - 16"/>
              <a:cs typeface="Arial" pitchFamily="34" charset="0"/>
            </a:endParaRPr>
          </a:p>
        </p:txBody>
      </p:sp>
      <p:sp>
        <p:nvSpPr>
          <p:cNvPr id="2068" name="TextovéPole 19"/>
          <p:cNvSpPr txBox="1">
            <a:spLocks noChangeArrowheads="1"/>
          </p:cNvSpPr>
          <p:nvPr/>
        </p:nvSpPr>
        <p:spPr bwMode="auto">
          <a:xfrm>
            <a:off x="1120140" y="1908813"/>
            <a:ext cx="46634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3" tIns="41148" rIns="82293" bIns="41148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>
                <a:latin typeface="Arial - 16"/>
                <a:cs typeface="Arial" pitchFamily="34" charset="0"/>
              </a:rPr>
              <a:t>Inovace a zkvalitnění výuky prostřednictvím ICT (III/2)</a:t>
            </a:r>
          </a:p>
        </p:txBody>
      </p:sp>
      <p:sp>
        <p:nvSpPr>
          <p:cNvPr id="2069" name="TextovéPole 20"/>
          <p:cNvSpPr txBox="1">
            <a:spLocks noChangeArrowheads="1"/>
          </p:cNvSpPr>
          <p:nvPr/>
        </p:nvSpPr>
        <p:spPr bwMode="auto">
          <a:xfrm>
            <a:off x="7246620" y="1908813"/>
            <a:ext cx="162306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3" tIns="41148" rIns="82293" bIns="41148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>
                <a:latin typeface="Arial - 16"/>
                <a:cs typeface="Arial" pitchFamily="34" charset="0"/>
              </a:rPr>
              <a:t> ročník: </a:t>
            </a:r>
            <a:r>
              <a:rPr lang="cs-CZ" sz="1100" dirty="0" smtClean="0">
                <a:latin typeface="Arial - 16"/>
                <a:cs typeface="Arial" pitchFamily="34" charset="0"/>
              </a:rPr>
              <a:t>třetí</a:t>
            </a:r>
            <a:endParaRPr lang="cs-CZ" sz="1100" dirty="0">
              <a:latin typeface="Arial - 16"/>
              <a:cs typeface="Arial" pitchFamily="34" charset="0"/>
            </a:endParaRPr>
          </a:p>
        </p:txBody>
      </p:sp>
      <p:sp>
        <p:nvSpPr>
          <p:cNvPr id="2070" name="TextovéPole 21"/>
          <p:cNvSpPr txBox="1">
            <a:spLocks noChangeArrowheads="1"/>
          </p:cNvSpPr>
          <p:nvPr/>
        </p:nvSpPr>
        <p:spPr bwMode="auto">
          <a:xfrm>
            <a:off x="1120143" y="2171704"/>
            <a:ext cx="2414945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3" tIns="41148" rIns="82293" bIns="41148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>
                <a:latin typeface="Arial - 16"/>
                <a:cs typeface="Arial" pitchFamily="34" charset="0"/>
              </a:rPr>
              <a:t>32_ </a:t>
            </a:r>
            <a:r>
              <a:rPr lang="cs-CZ" sz="1100" dirty="0" smtClean="0">
                <a:latin typeface="Arial - 16"/>
                <a:cs typeface="Arial" pitchFamily="34" charset="0"/>
              </a:rPr>
              <a:t>M_1</a:t>
            </a:r>
            <a:endParaRPr lang="cs-CZ" sz="1100" dirty="0">
              <a:latin typeface="Arial - 16"/>
              <a:cs typeface="Arial" pitchFamily="34" charset="0"/>
            </a:endParaRPr>
          </a:p>
        </p:txBody>
      </p:sp>
      <p:sp>
        <p:nvSpPr>
          <p:cNvPr id="2071" name="TextovéPole 22"/>
          <p:cNvSpPr txBox="1">
            <a:spLocks noChangeArrowheads="1"/>
          </p:cNvSpPr>
          <p:nvPr/>
        </p:nvSpPr>
        <p:spPr bwMode="auto">
          <a:xfrm>
            <a:off x="7246620" y="2148840"/>
            <a:ext cx="1188720" cy="421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3" tIns="41148" rIns="82293" bIns="41148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cs-CZ" sz="1100" dirty="0">
              <a:latin typeface="Arial - 16"/>
              <a:cs typeface="Arial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cs-CZ" sz="1100" dirty="0">
              <a:latin typeface="Arial - 16"/>
              <a:cs typeface="Arial" pitchFamily="34" charset="0"/>
            </a:endParaRPr>
          </a:p>
        </p:txBody>
      </p:sp>
      <p:sp>
        <p:nvSpPr>
          <p:cNvPr id="2072" name="TextovéPole 23"/>
          <p:cNvSpPr txBox="1">
            <a:spLocks noChangeArrowheads="1"/>
          </p:cNvSpPr>
          <p:nvPr/>
        </p:nvSpPr>
        <p:spPr bwMode="auto">
          <a:xfrm>
            <a:off x="2160270" y="3189658"/>
            <a:ext cx="160020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3" tIns="41148" rIns="82293" bIns="41148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 smtClean="0">
                <a:latin typeface="Arial - 16"/>
                <a:cs typeface="Arial" pitchFamily="34" charset="0"/>
              </a:rPr>
              <a:t>Mgr. Jana Vítečková</a:t>
            </a:r>
            <a:endParaRPr lang="cs-CZ" sz="1100" dirty="0">
              <a:latin typeface="Arial - 16"/>
              <a:cs typeface="Arial" pitchFamily="34" charset="0"/>
            </a:endParaRPr>
          </a:p>
        </p:txBody>
      </p:sp>
      <p:sp>
        <p:nvSpPr>
          <p:cNvPr id="2073" name="TextovéPole 24"/>
          <p:cNvSpPr txBox="1">
            <a:spLocks noChangeArrowheads="1"/>
          </p:cNvSpPr>
          <p:nvPr/>
        </p:nvSpPr>
        <p:spPr bwMode="auto">
          <a:xfrm>
            <a:off x="2160269" y="3448031"/>
            <a:ext cx="3124609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3" tIns="41148" rIns="82293" bIns="41148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 smtClean="0">
                <a:latin typeface="Arial - 16"/>
                <a:cs typeface="Arial" pitchFamily="34" charset="0"/>
              </a:rPr>
              <a:t>3.D</a:t>
            </a:r>
            <a:endParaRPr lang="cs-CZ" sz="1100" dirty="0">
              <a:latin typeface="Arial - 16"/>
              <a:cs typeface="Arial" pitchFamily="34" charset="0"/>
            </a:endParaRPr>
          </a:p>
        </p:txBody>
      </p:sp>
      <p:sp>
        <p:nvSpPr>
          <p:cNvPr id="2074" name="TextovéPole 25"/>
          <p:cNvSpPr txBox="1">
            <a:spLocks noChangeArrowheads="1"/>
          </p:cNvSpPr>
          <p:nvPr/>
        </p:nvSpPr>
        <p:spPr bwMode="auto">
          <a:xfrm>
            <a:off x="2160270" y="2914653"/>
            <a:ext cx="82296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3" tIns="41148" rIns="82293" bIns="41148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 smtClean="0">
                <a:latin typeface="Arial - 16"/>
                <a:cs typeface="Arial" pitchFamily="34" charset="0"/>
              </a:rPr>
              <a:t>5.4.2013</a:t>
            </a:r>
            <a:endParaRPr lang="cs-CZ" sz="1100" dirty="0">
              <a:latin typeface="Arial - 16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9395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Rozbor a popis konstrukce:</a:t>
            </a:r>
            <a:endParaRPr lang="cs-CZ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1340768"/>
            <a:ext cx="4506198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ovéPole 3"/>
              <p:cNvSpPr txBox="1"/>
              <p:nvPr/>
            </p:nvSpPr>
            <p:spPr>
              <a:xfrm>
                <a:off x="683568" y="1484784"/>
                <a:ext cx="4176464" cy="48013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AutoNum type="arabicPeriod"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cs-CZ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cs-CZ" b="0" i="1" smtClean="0">
                            <a:latin typeface="Cambria Math"/>
                          </a:rPr>
                          <m:t>𝑋</m:t>
                        </m:r>
                      </m:e>
                      <m:sup>
                        <m:r>
                          <a:rPr lang="cs-CZ" b="0" i="1" smtClean="0">
                            <a:latin typeface="Cambria Math"/>
                          </a:rPr>
                          <m:t>′</m:t>
                        </m:r>
                      </m:sup>
                    </m:sSup>
                    <m:sSup>
                      <m:sSupPr>
                        <m:ctrlPr>
                          <a:rPr lang="cs-CZ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cs-CZ" b="0" i="1" smtClean="0">
                            <a:latin typeface="Cambria Math"/>
                          </a:rPr>
                          <m:t>𝑌</m:t>
                        </m:r>
                      </m:e>
                      <m:sup>
                        <m:r>
                          <a:rPr lang="cs-CZ" b="0" i="1" smtClean="0">
                            <a:latin typeface="Cambria Math"/>
                          </a:rPr>
                          <m:t>′</m:t>
                        </m:r>
                      </m:sup>
                    </m:sSup>
                    <m:r>
                      <a:rPr lang="cs-CZ" b="0" i="1" smtClean="0">
                        <a:latin typeface="Cambria Math"/>
                      </a:rPr>
                      <m:t>, </m:t>
                    </m:r>
                    <m:sSup>
                      <m:sSupPr>
                        <m:ctrlPr>
                          <a:rPr lang="cs-CZ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cs-CZ" b="0" i="1" smtClean="0">
                            <a:latin typeface="Cambria Math"/>
                          </a:rPr>
                          <m:t>𝑋</m:t>
                        </m:r>
                      </m:e>
                      <m:sup>
                        <m:r>
                          <a:rPr lang="cs-CZ" b="0" i="1" smtClean="0">
                            <a:latin typeface="Cambria Math"/>
                          </a:rPr>
                          <m:t>′</m:t>
                        </m:r>
                      </m:sup>
                    </m:sSup>
                    <m:r>
                      <a:rPr lang="cs-CZ" b="0" i="1" smtClean="0">
                        <a:latin typeface="Cambria Math"/>
                        <a:ea typeface="Cambria Math"/>
                      </a:rPr>
                      <m:t>∈</m:t>
                    </m:r>
                    <m:r>
                      <a:rPr lang="cs-CZ" b="0" i="1" smtClean="0">
                        <a:latin typeface="Cambria Math"/>
                        <a:ea typeface="Cambria Math"/>
                      </a:rPr>
                      <m:t>𝑘</m:t>
                    </m:r>
                    <m:r>
                      <a:rPr lang="cs-CZ" b="0" i="1" smtClean="0">
                        <a:latin typeface="Cambria Math"/>
                        <a:ea typeface="Cambria Math"/>
                      </a:rPr>
                      <m:t>, </m:t>
                    </m:r>
                    <m:sSup>
                      <m:sSupPr>
                        <m:ctrlPr>
                          <a:rPr lang="cs-CZ" b="0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cs-CZ" b="0" i="1" smtClean="0">
                            <a:latin typeface="Cambria Math"/>
                            <a:ea typeface="Cambria Math"/>
                          </a:rPr>
                          <m:t>𝑌</m:t>
                        </m:r>
                      </m:e>
                      <m:sup>
                        <m:r>
                          <a:rPr lang="cs-CZ" b="0" i="1" smtClean="0">
                            <a:latin typeface="Cambria Math"/>
                            <a:ea typeface="Cambria Math"/>
                          </a:rPr>
                          <m:t>′</m:t>
                        </m:r>
                      </m:sup>
                    </m:sSup>
                    <m:r>
                      <a:rPr lang="cs-CZ" b="0" i="1" smtClean="0">
                        <a:latin typeface="Cambria Math"/>
                        <a:ea typeface="Cambria Math"/>
                      </a:rPr>
                      <m:t>∈</m:t>
                    </m:r>
                    <m:r>
                      <a:rPr lang="cs-CZ" b="0" i="1" smtClean="0">
                        <a:latin typeface="Cambria Math"/>
                        <a:ea typeface="Cambria Math"/>
                      </a:rPr>
                      <m:t>𝑘</m:t>
                    </m:r>
                    <m:r>
                      <a:rPr lang="cs-CZ" b="0" i="1" smtClean="0">
                        <a:latin typeface="Cambria Math"/>
                        <a:ea typeface="Cambria Math"/>
                      </a:rPr>
                      <m:t>, </m:t>
                    </m:r>
                    <m:d>
                      <m:dPr>
                        <m:begChr m:val="|"/>
                        <m:endChr m:val="|"/>
                        <m:ctrlPr>
                          <a:rPr lang="en-US" b="0" i="1" smtClean="0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cs-CZ" b="0" i="1" smtClean="0">
                                <a:latin typeface="Cambria Math"/>
                                <a:ea typeface="Cambria Math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𝑋</m:t>
                            </m:r>
                          </m:e>
                          <m:sup>
                            <m:r>
                              <a:rPr lang="cs-CZ" b="0" i="1" smtClean="0">
                                <a:latin typeface="Cambria Math"/>
                                <a:ea typeface="Cambria Math"/>
                              </a:rPr>
                              <m:t>′</m:t>
                            </m:r>
                          </m:sup>
                        </m:sSup>
                        <m:sSup>
                          <m:sSupPr>
                            <m:ctrlPr>
                              <a:rPr lang="cs-CZ" b="0" i="1" smtClean="0">
                                <a:latin typeface="Cambria Math"/>
                                <a:ea typeface="Cambria Math"/>
                              </a:rPr>
                            </m:ctrlPr>
                          </m:sSupPr>
                          <m:e>
                            <m:r>
                              <a:rPr lang="cs-CZ" b="0" i="1" smtClean="0">
                                <a:latin typeface="Cambria Math"/>
                                <a:ea typeface="Cambria Math"/>
                              </a:rPr>
                              <m:t>𝑌</m:t>
                            </m:r>
                          </m:e>
                          <m:sup>
                            <m:r>
                              <a:rPr lang="cs-CZ" b="0" i="1" smtClean="0">
                                <a:latin typeface="Cambria Math"/>
                                <a:ea typeface="Cambria Math"/>
                              </a:rPr>
                              <m:t>′</m:t>
                            </m:r>
                          </m:sup>
                        </m:sSup>
                      </m:e>
                    </m:d>
                    <m:r>
                      <a:rPr lang="cs-CZ" b="0" i="1" smtClean="0">
                        <a:latin typeface="Cambria Math"/>
                        <a:ea typeface="Cambria Math"/>
                      </a:rPr>
                      <m:t>=6</m:t>
                    </m:r>
                    <m:r>
                      <a:rPr lang="cs-CZ" b="0" i="1" smtClean="0">
                        <a:latin typeface="Cambria Math"/>
                        <a:ea typeface="Cambria Math"/>
                      </a:rPr>
                      <m:t>𝑐𝑚</m:t>
                    </m:r>
                  </m:oMath>
                </a14:m>
                <a:endParaRPr lang="cs-CZ" b="0" dirty="0" smtClean="0">
                  <a:ea typeface="Cambria Math"/>
                </a:endParaRPr>
              </a:p>
              <a:p>
                <a:pPr marL="342900" indent="-342900">
                  <a:buAutoNum type="arabicPeriod"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cs-CZ" b="0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cs-CZ" b="0" i="1" smtClean="0">
                            <a:latin typeface="Cambria Math"/>
                            <a:ea typeface="Cambria Math"/>
                          </a:rPr>
                          <m:t>𝐴</m:t>
                        </m:r>
                      </m:e>
                      <m:sup>
                        <m:r>
                          <a:rPr lang="cs-CZ" b="0" i="1" smtClean="0">
                            <a:latin typeface="Cambria Math"/>
                            <a:ea typeface="Cambria Math"/>
                          </a:rPr>
                          <m:t>′</m:t>
                        </m:r>
                      </m:sup>
                    </m:sSup>
                    <m:r>
                      <a:rPr lang="cs-CZ" b="0" i="1" smtClean="0">
                        <a:latin typeface="Cambria Math"/>
                        <a:ea typeface="Cambria Math"/>
                      </a:rPr>
                      <m:t>, </m:t>
                    </m:r>
                    <m:sSup>
                      <m:sSupPr>
                        <m:ctrlPr>
                          <a:rPr lang="cs-CZ" b="0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cs-CZ" b="0" i="1" smtClean="0">
                            <a:latin typeface="Cambria Math"/>
                            <a:ea typeface="Cambria Math"/>
                          </a:rPr>
                          <m:t>𝐴</m:t>
                        </m:r>
                      </m:e>
                      <m:sup>
                        <m:r>
                          <a:rPr lang="cs-CZ" b="0" i="1" smtClean="0">
                            <a:latin typeface="Cambria Math"/>
                            <a:ea typeface="Cambria Math"/>
                          </a:rPr>
                          <m:t>′</m:t>
                        </m:r>
                      </m:sup>
                    </m:sSup>
                    <m:r>
                      <a:rPr lang="cs-CZ" b="0" i="1" smtClean="0">
                        <a:latin typeface="Cambria Math"/>
                        <a:ea typeface="Cambria Math"/>
                      </a:rPr>
                      <m:t>∈</m:t>
                    </m:r>
                    <m:sSup>
                      <m:sSupPr>
                        <m:ctrlPr>
                          <a:rPr lang="cs-CZ" b="0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cs-CZ" b="0" i="1" smtClean="0">
                            <a:latin typeface="Cambria Math"/>
                            <a:ea typeface="Cambria Math"/>
                          </a:rPr>
                          <m:t>𝑋</m:t>
                        </m:r>
                      </m:e>
                      <m:sup>
                        <m:r>
                          <a:rPr lang="cs-CZ" b="0" i="1" smtClean="0">
                            <a:latin typeface="Cambria Math"/>
                            <a:ea typeface="Cambria Math"/>
                          </a:rPr>
                          <m:t>′</m:t>
                        </m:r>
                      </m:sup>
                    </m:sSup>
                    <m:sSup>
                      <m:sSupPr>
                        <m:ctrlPr>
                          <a:rPr lang="cs-CZ" b="0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cs-CZ" b="0" i="1" smtClean="0">
                            <a:latin typeface="Cambria Math"/>
                            <a:ea typeface="Cambria Math"/>
                          </a:rPr>
                          <m:t>𝑌</m:t>
                        </m:r>
                      </m:e>
                      <m:sup>
                        <m:r>
                          <a:rPr lang="cs-CZ" b="0" i="1" smtClean="0">
                            <a:latin typeface="Cambria Math"/>
                            <a:ea typeface="Cambria Math"/>
                          </a:rPr>
                          <m:t>′</m:t>
                        </m:r>
                      </m:sup>
                    </m:sSup>
                    <m:r>
                      <a:rPr lang="cs-CZ" b="0" i="1" smtClean="0">
                        <a:latin typeface="Cambria Math"/>
                        <a:ea typeface="Cambria Math"/>
                      </a:rPr>
                      <m:t>, </m:t>
                    </m:r>
                    <m:d>
                      <m:dPr>
                        <m:begChr m:val="|"/>
                        <m:endChr m:val="|"/>
                        <m:ctrlPr>
                          <a:rPr lang="en-US" b="0" i="1" smtClean="0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𝑆</m:t>
                        </m:r>
                        <m:sSup>
                          <m:sSupPr>
                            <m:ctrlPr>
                              <a:rPr lang="cs-CZ" b="0" i="1" smtClean="0">
                                <a:latin typeface="Cambria Math"/>
                                <a:ea typeface="Cambria Math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𝐴</m:t>
                            </m:r>
                          </m:e>
                          <m:sup>
                            <m:r>
                              <a:rPr lang="cs-CZ" b="0" i="1" smtClean="0">
                                <a:latin typeface="Cambria Math"/>
                                <a:ea typeface="Cambria Math"/>
                              </a:rPr>
                              <m:t>′</m:t>
                            </m:r>
                          </m:sup>
                        </m:sSup>
                      </m:e>
                    </m:d>
                    <m:r>
                      <a:rPr lang="cs-CZ" b="0" i="1" smtClean="0">
                        <a:latin typeface="Cambria Math"/>
                        <a:ea typeface="Cambria Math"/>
                      </a:rPr>
                      <m:t>=3</m:t>
                    </m:r>
                    <m:r>
                      <a:rPr lang="cs-CZ" b="0" i="1" smtClean="0">
                        <a:latin typeface="Cambria Math"/>
                        <a:ea typeface="Cambria Math"/>
                      </a:rPr>
                      <m:t>𝑐𝑚</m:t>
                    </m:r>
                  </m:oMath>
                </a14:m>
                <a:endParaRPr lang="cs-CZ" b="0" dirty="0" smtClean="0">
                  <a:ea typeface="Cambria Math"/>
                </a:endParaRPr>
              </a:p>
              <a:p>
                <a:pPr marL="342900" indent="-342900">
                  <a:buAutoNum type="arabicPeriod"/>
                </a:pPr>
                <a14:m>
                  <m:oMath xmlns:m="http://schemas.openxmlformats.org/officeDocument/2006/math">
                    <m:r>
                      <a:rPr lang="cs-CZ" b="0" i="1" smtClean="0">
                        <a:latin typeface="Cambria Math"/>
                        <a:ea typeface="Cambria Math"/>
                      </a:rPr>
                      <m:t>𝑋𝑌</m:t>
                    </m:r>
                    <m:r>
                      <a:rPr lang="cs-CZ" b="0" i="1" smtClean="0">
                        <a:latin typeface="Cambria Math"/>
                        <a:ea typeface="Cambria Math"/>
                      </a:rPr>
                      <m:t>, </m:t>
                    </m:r>
                    <m:r>
                      <a:rPr lang="cs-CZ" b="0" i="1" smtClean="0">
                        <a:latin typeface="Cambria Math"/>
                        <a:ea typeface="Cambria Math"/>
                      </a:rPr>
                      <m:t>𝑅</m:t>
                    </m:r>
                    <m:d>
                      <m:dPr>
                        <m:ctrlPr>
                          <a:rPr lang="cs-CZ" b="0" i="1" smtClean="0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r>
                          <a:rPr lang="cs-CZ" b="0" i="1" smtClean="0">
                            <a:latin typeface="Cambria Math"/>
                            <a:ea typeface="Cambria Math"/>
                          </a:rPr>
                          <m:t>𝑆</m:t>
                        </m:r>
                        <m:r>
                          <a:rPr lang="cs-CZ" b="0" i="1" smtClean="0">
                            <a:latin typeface="Cambria Math"/>
                            <a:ea typeface="Cambria Math"/>
                          </a:rPr>
                          <m:t>, ±</m:t>
                        </m:r>
                        <m:d>
                          <m:dPr>
                            <m:begChr m:val="|"/>
                            <m:endChr m:val="|"/>
                            <m:ctrlPr>
                              <a:rPr lang="en-US" b="0" i="1" smtClean="0">
                                <a:latin typeface="Cambria Math"/>
                                <a:ea typeface="Cambria Math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∢</m:t>
                            </m:r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𝐴𝑆</m:t>
                            </m:r>
                            <m:sSup>
                              <m:sSupPr>
                                <m:ctrlPr>
                                  <a:rPr lang="cs-CZ" b="0" i="1" smtClean="0">
                                    <a:latin typeface="Cambria Math"/>
                                    <a:ea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US" b="0" i="1" smtClean="0">
                                    <a:latin typeface="Cambria Math"/>
                                    <a:ea typeface="Cambria Math"/>
                                  </a:rPr>
                                  <m:t>𝐴</m:t>
                                </m:r>
                              </m:e>
                              <m:sup>
                                <m:r>
                                  <a:rPr lang="cs-CZ" b="0" i="1" smtClean="0">
                                    <a:latin typeface="Cambria Math"/>
                                    <a:ea typeface="Cambria Math"/>
                                  </a:rPr>
                                  <m:t>′</m:t>
                                </m:r>
                              </m:sup>
                            </m:sSup>
                          </m:e>
                        </m:d>
                      </m:e>
                    </m:d>
                    <m:r>
                      <a:rPr lang="cs-CZ" b="0" i="0" smtClean="0">
                        <a:latin typeface="Cambria Math"/>
                        <a:ea typeface="Cambria Math"/>
                      </a:rPr>
                      <m:t>:</m:t>
                    </m:r>
                    <m:sSup>
                      <m:sSupPr>
                        <m:ctrlPr>
                          <a:rPr lang="cs-CZ" b="0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cs-CZ" b="0" i="0" smtClean="0">
                            <a:latin typeface="Cambria Math"/>
                            <a:ea typeface="Cambria Math"/>
                          </a:rPr>
                          <m:t>X</m:t>
                        </m:r>
                      </m:e>
                      <m:sup>
                        <m:r>
                          <a:rPr lang="cs-CZ" b="0" i="0" smtClean="0">
                            <a:latin typeface="Cambria Math"/>
                            <a:ea typeface="Cambria Math"/>
                          </a:rPr>
                          <m:t>′</m:t>
                        </m:r>
                      </m:sup>
                    </m:sSup>
                    <m:r>
                      <m:rPr>
                        <m:sty m:val="p"/>
                      </m:rPr>
                      <a:rPr lang="cs-CZ" b="0" i="0" smtClean="0">
                        <a:latin typeface="Cambria Math"/>
                        <a:ea typeface="Cambria Math"/>
                      </a:rPr>
                      <m:t>Y</m:t>
                    </m:r>
                    <m:r>
                      <a:rPr lang="cs-CZ" b="0" i="0" smtClean="0">
                        <a:latin typeface="Cambria Math"/>
                        <a:ea typeface="Cambria Math"/>
                      </a:rPr>
                      <m:t>′</m:t>
                    </m:r>
                    <m:r>
                      <a:rPr lang="cs-CZ" b="0" i="1" smtClean="0">
                        <a:latin typeface="Cambria Math"/>
                        <a:ea typeface="Cambria Math"/>
                      </a:rPr>
                      <m:t>⇾</m:t>
                    </m:r>
                    <m:r>
                      <a:rPr lang="cs-CZ" b="0" i="1" smtClean="0">
                        <a:latin typeface="Cambria Math"/>
                        <a:ea typeface="Cambria Math"/>
                      </a:rPr>
                      <m:t>𝑋𝑌</m:t>
                    </m:r>
                  </m:oMath>
                </a14:m>
                <a:endParaRPr lang="cs-CZ" b="0" dirty="0" smtClean="0">
                  <a:ea typeface="Cambria Math"/>
                </a:endParaRPr>
              </a:p>
              <a:p>
                <a:pPr marL="342900" indent="-342900">
                  <a:buAutoNum type="arabicPeriod"/>
                </a:pPr>
                <a:endParaRPr lang="cs-CZ" dirty="0">
                  <a:ea typeface="Cambria Math"/>
                </a:endParaRPr>
              </a:p>
              <a:p>
                <a:pPr marL="342900" indent="-342900">
                  <a:buAutoNum type="arabicPeriod"/>
                </a:pPr>
                <a:endParaRPr lang="cs-CZ" b="0" dirty="0" smtClean="0">
                  <a:ea typeface="Cambria Math"/>
                </a:endParaRPr>
              </a:p>
              <a:p>
                <a:pPr marL="342900" indent="-342900">
                  <a:buAutoNum type="arabicPeriod"/>
                </a:pPr>
                <a:endParaRPr lang="cs-CZ" dirty="0">
                  <a:ea typeface="Cambria Math"/>
                </a:endParaRPr>
              </a:p>
              <a:p>
                <a:pPr marL="342900" indent="-342900">
                  <a:buAutoNum type="arabicPeriod"/>
                </a:pPr>
                <a:endParaRPr lang="cs-CZ" b="0" dirty="0" smtClean="0">
                  <a:ea typeface="Cambria Math"/>
                </a:endParaRPr>
              </a:p>
              <a:p>
                <a:pPr marL="342900" indent="-342900">
                  <a:buAutoNum type="arabicPeriod"/>
                </a:pPr>
                <a:endParaRPr lang="cs-CZ" dirty="0">
                  <a:ea typeface="Cambria Math"/>
                </a:endParaRPr>
              </a:p>
              <a:p>
                <a:pPr marL="342900" indent="-342900">
                  <a:buAutoNum type="arabicPeriod"/>
                </a:pPr>
                <a:endParaRPr lang="cs-CZ" b="0" dirty="0" smtClean="0">
                  <a:ea typeface="Cambria Math"/>
                </a:endParaRPr>
              </a:p>
              <a:p>
                <a:pPr marL="342900" indent="-342900">
                  <a:buAutoNum type="arabicPeriod"/>
                </a:pPr>
                <a:endParaRPr lang="cs-CZ" dirty="0" smtClean="0">
                  <a:ea typeface="Cambria Math"/>
                </a:endParaRPr>
              </a:p>
              <a:p>
                <a:pPr marL="342900" indent="-342900">
                  <a:buAutoNum type="arabicPeriod"/>
                </a:pPr>
                <a:endParaRPr lang="cs-CZ" dirty="0">
                  <a:ea typeface="Cambria Math"/>
                </a:endParaRPr>
              </a:p>
              <a:p>
                <a:pPr marL="342900" indent="-342900">
                  <a:buAutoNum type="arabicPeriod"/>
                </a:pPr>
                <a:endParaRPr lang="cs-CZ" dirty="0" smtClean="0">
                  <a:ea typeface="Cambria Math"/>
                </a:endParaRPr>
              </a:p>
              <a:p>
                <a:pPr marL="342900" indent="-342900">
                  <a:buAutoNum type="arabicPeriod"/>
                </a:pPr>
                <a:endParaRPr lang="cs-CZ" dirty="0">
                  <a:ea typeface="Cambria Math"/>
                </a:endParaRPr>
              </a:p>
              <a:p>
                <a:pPr marL="342900" indent="-342900">
                  <a:buAutoNum type="arabicPeriod"/>
                </a:pPr>
                <a:endParaRPr lang="cs-CZ" dirty="0" smtClean="0">
                  <a:ea typeface="Cambria Math"/>
                </a:endParaRPr>
              </a:p>
              <a:p>
                <a:r>
                  <a:rPr lang="cs-CZ" dirty="0" smtClean="0">
                    <a:ea typeface="Cambria Math"/>
                    <a:hlinkClick r:id="rId3" action="ppaction://hlinkfile"/>
                  </a:rPr>
                  <a:t>otoc_2.ggb</a:t>
                </a:r>
                <a:endParaRPr lang="cs-CZ" dirty="0">
                  <a:ea typeface="Cambria Math"/>
                </a:endParaRPr>
              </a:p>
              <a:p>
                <a:pPr marL="342900" indent="-342900">
                  <a:buAutoNum type="arabicPeriod"/>
                </a:pPr>
                <a:endParaRPr lang="cs-CZ" b="0" dirty="0" smtClean="0">
                  <a:ea typeface="Cambria Math"/>
                </a:endParaRPr>
              </a:p>
              <a:p>
                <a:pPr marL="342900" indent="-342900">
                  <a:buAutoNum type="arabicPeriod"/>
                </a:pPr>
                <a:endParaRPr lang="cs-CZ" dirty="0">
                  <a:ea typeface="Cambria Math"/>
                </a:endParaRPr>
              </a:p>
            </p:txBody>
          </p:sp>
        </mc:Choice>
        <mc:Fallback xmlns="">
          <p:sp>
            <p:nvSpPr>
              <p:cNvPr id="4" name="TextovéPo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3568" y="1484784"/>
                <a:ext cx="4176464" cy="4801314"/>
              </a:xfrm>
              <a:prstGeom prst="rect">
                <a:avLst/>
              </a:prstGeom>
              <a:blipFill rotWithShape="1">
                <a:blip r:embed="rId4"/>
                <a:stretch>
                  <a:fillRect l="-1168" t="-635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88142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600" u="sng" dirty="0" smtClean="0"/>
              <a:t>Příklad 3.</a:t>
            </a:r>
            <a:r>
              <a:rPr lang="cs-CZ" sz="3600" dirty="0" smtClean="0"/>
              <a:t>: Domácí cvičení</a:t>
            </a:r>
            <a:endParaRPr lang="cs-CZ" sz="36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Do daného rovnoběžníku </a:t>
            </a:r>
            <a:r>
              <a:rPr lang="cs-CZ" i="1" dirty="0"/>
              <a:t>KLMN </a:t>
            </a:r>
            <a:r>
              <a:rPr lang="cs-CZ" dirty="0"/>
              <a:t>vepište čtverec </a:t>
            </a:r>
            <a:r>
              <a:rPr lang="cs-CZ" i="1" dirty="0"/>
              <a:t>ABCD</a:t>
            </a:r>
            <a:r>
              <a:rPr lang="cs-CZ" dirty="0"/>
              <a:t> tak, aby </a:t>
            </a:r>
            <a:r>
              <a:rPr lang="cs-CZ" i="1" dirty="0"/>
              <a:t>A</a:t>
            </a:r>
            <a:r>
              <a:rPr lang="cs-CZ" i="1" dirty="0">
                <a:latin typeface="Cambria Math"/>
                <a:ea typeface="Cambria Math"/>
              </a:rPr>
              <a:t>∊KL</a:t>
            </a:r>
            <a:r>
              <a:rPr lang="cs-CZ" dirty="0">
                <a:latin typeface="Cambria Math"/>
                <a:ea typeface="Cambria Math"/>
              </a:rPr>
              <a:t>, </a:t>
            </a:r>
            <a:r>
              <a:rPr lang="cs-CZ" i="1" dirty="0">
                <a:latin typeface="Cambria Math"/>
                <a:ea typeface="Cambria Math"/>
              </a:rPr>
              <a:t>B∊LM</a:t>
            </a:r>
            <a:r>
              <a:rPr lang="cs-CZ" dirty="0">
                <a:latin typeface="Cambria Math"/>
                <a:ea typeface="Cambria Math"/>
              </a:rPr>
              <a:t>, </a:t>
            </a:r>
            <a:r>
              <a:rPr lang="cs-CZ" i="1" dirty="0">
                <a:latin typeface="Cambria Math"/>
                <a:ea typeface="Cambria Math"/>
              </a:rPr>
              <a:t>C∊MN</a:t>
            </a:r>
            <a:r>
              <a:rPr lang="cs-CZ" dirty="0">
                <a:latin typeface="Cambria Math"/>
                <a:ea typeface="Cambria Math"/>
              </a:rPr>
              <a:t>, </a:t>
            </a:r>
            <a:r>
              <a:rPr lang="cs-CZ" i="1" dirty="0">
                <a:latin typeface="Cambria Math"/>
                <a:ea typeface="Cambria Math"/>
              </a:rPr>
              <a:t>D∊KN</a:t>
            </a:r>
            <a:r>
              <a:rPr lang="cs-CZ" dirty="0">
                <a:latin typeface="Cambria Math"/>
                <a:ea typeface="Cambria Math"/>
              </a:rPr>
              <a:t>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88107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olný tvar 1"/>
          <p:cNvSpPr/>
          <p:nvPr/>
        </p:nvSpPr>
        <p:spPr>
          <a:xfrm>
            <a:off x="2617470" y="3576162"/>
            <a:ext cx="3909060" cy="1405890"/>
          </a:xfrm>
          <a:custGeom>
            <a:avLst/>
            <a:gdLst/>
            <a:ahLst/>
            <a:cxnLst/>
            <a:rect l="0" t="0" r="0" b="0"/>
            <a:pathLst>
              <a:path w="4342131" h="1562101">
                <a:moveTo>
                  <a:pt x="0" y="1562100"/>
                </a:moveTo>
                <a:lnTo>
                  <a:pt x="0" y="0"/>
                </a:lnTo>
                <a:lnTo>
                  <a:pt x="4342130" y="0"/>
                </a:lnTo>
                <a:lnTo>
                  <a:pt x="4342130" y="1562100"/>
                </a:lnTo>
                <a:close/>
              </a:path>
            </a:pathLst>
          </a:custGeom>
          <a:noFill/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295" tIns="41148" rIns="82295" bIns="41148" anchor="ctr"/>
          <a:lstStyle/>
          <a:p>
            <a:pPr algn="ctr" defTabSz="822960">
              <a:defRPr/>
            </a:pPr>
            <a:endParaRPr lang="cs-CZ">
              <a:solidFill>
                <a:prstClr val="white"/>
              </a:solidFill>
            </a:endParaRPr>
          </a:p>
        </p:txBody>
      </p:sp>
      <p:sp>
        <p:nvSpPr>
          <p:cNvPr id="3075" name="TextovéPole 2"/>
          <p:cNvSpPr txBox="1">
            <a:spLocks noChangeArrowheads="1"/>
          </p:cNvSpPr>
          <p:nvPr/>
        </p:nvSpPr>
        <p:spPr bwMode="auto">
          <a:xfrm>
            <a:off x="2811780" y="3714751"/>
            <a:ext cx="3566160" cy="9294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5" tIns="41148" rIns="82295" bIns="41148">
            <a:spAutoFit/>
          </a:bodyPr>
          <a:lstStyle/>
          <a:p>
            <a:pPr defTabSz="822960"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>
                <a:solidFill>
                  <a:srgbClr val="000000"/>
                </a:solidFill>
                <a:latin typeface="Arial - 16"/>
                <a:cs typeface="Arial" pitchFamily="34" charset="0"/>
              </a:rPr>
              <a:t>Autor:</a:t>
            </a:r>
          </a:p>
          <a:p>
            <a:pPr algn="ctr" defTabSz="822960"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>
                <a:solidFill>
                  <a:srgbClr val="000000"/>
                </a:solidFill>
                <a:latin typeface="Arial - 16"/>
                <a:cs typeface="Arial" pitchFamily="34" charset="0"/>
              </a:rPr>
              <a:t>Mgr. 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  <a:cs typeface="Arial" pitchFamily="34" charset="0"/>
              </a:rPr>
              <a:t>Jana Vítečková</a:t>
            </a:r>
            <a:endParaRPr lang="cs-CZ" sz="1100" dirty="0">
              <a:solidFill>
                <a:srgbClr val="000000"/>
              </a:solidFill>
              <a:latin typeface="Arial - 16"/>
              <a:cs typeface="Arial" pitchFamily="34" charset="0"/>
            </a:endParaRPr>
          </a:p>
          <a:p>
            <a:pPr algn="ctr" defTabSz="822960"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>
                <a:solidFill>
                  <a:srgbClr val="000000"/>
                </a:solidFill>
                <a:latin typeface="Arial - 16"/>
                <a:cs typeface="Arial" pitchFamily="34" charset="0"/>
              </a:rPr>
              <a:t>Gymnázium </a:t>
            </a:r>
            <a:r>
              <a:rPr lang="cs-CZ" sz="1100" dirty="0" err="1">
                <a:solidFill>
                  <a:srgbClr val="000000"/>
                </a:solidFill>
                <a:latin typeface="Arial - 16"/>
                <a:cs typeface="Arial" pitchFamily="34" charset="0"/>
              </a:rPr>
              <a:t>Pierra</a:t>
            </a:r>
            <a:r>
              <a:rPr lang="cs-CZ" sz="1100" dirty="0">
                <a:solidFill>
                  <a:srgbClr val="000000"/>
                </a:solidFill>
                <a:latin typeface="Arial - 16"/>
                <a:cs typeface="Arial" pitchFamily="34" charset="0"/>
              </a:rPr>
              <a:t> de </a:t>
            </a:r>
            <a:r>
              <a:rPr lang="cs-CZ" sz="1100" dirty="0" err="1">
                <a:solidFill>
                  <a:srgbClr val="000000"/>
                </a:solidFill>
                <a:latin typeface="Arial - 16"/>
                <a:cs typeface="Arial" pitchFamily="34" charset="0"/>
              </a:rPr>
              <a:t>Coubertina</a:t>
            </a:r>
            <a:r>
              <a:rPr lang="cs-CZ" sz="1100" dirty="0">
                <a:solidFill>
                  <a:srgbClr val="000000"/>
                </a:solidFill>
                <a:latin typeface="Arial - 16"/>
                <a:cs typeface="Arial" pitchFamily="34" charset="0"/>
              </a:rPr>
              <a:t>, Tábor</a:t>
            </a:r>
          </a:p>
          <a:p>
            <a:pPr algn="ctr" defTabSz="822960"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 smtClean="0">
                <a:solidFill>
                  <a:srgbClr val="000000"/>
                </a:solidFill>
                <a:latin typeface="Arial - 16"/>
                <a:cs typeface="Arial" pitchFamily="34" charset="0"/>
              </a:rPr>
              <a:t>jviteckova@gymta.cz</a:t>
            </a:r>
            <a:endParaRPr lang="cs-CZ" sz="1100" dirty="0">
              <a:solidFill>
                <a:srgbClr val="000000"/>
              </a:solidFill>
              <a:latin typeface="Arial - 16"/>
              <a:cs typeface="Arial" pitchFamily="34" charset="0"/>
            </a:endParaRPr>
          </a:p>
          <a:p>
            <a:pPr algn="ctr" defTabSz="822960"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 smtClean="0">
                <a:solidFill>
                  <a:srgbClr val="000000"/>
                </a:solidFill>
                <a:latin typeface="Arial - 16"/>
                <a:cs typeface="Arial" pitchFamily="34" charset="0"/>
              </a:rPr>
              <a:t>duben 2013</a:t>
            </a:r>
            <a:endParaRPr lang="cs-CZ" sz="1100" dirty="0">
              <a:solidFill>
                <a:srgbClr val="000000"/>
              </a:solidFill>
              <a:latin typeface="Arial - 16"/>
              <a:cs typeface="Arial" pitchFamily="34" charset="0"/>
            </a:endParaRPr>
          </a:p>
        </p:txBody>
      </p:sp>
      <p:sp>
        <p:nvSpPr>
          <p:cNvPr id="3076" name="TextovéPole 3"/>
          <p:cNvSpPr txBox="1">
            <a:spLocks noChangeArrowheads="1"/>
          </p:cNvSpPr>
          <p:nvPr/>
        </p:nvSpPr>
        <p:spPr bwMode="auto">
          <a:xfrm>
            <a:off x="2217420" y="2514601"/>
            <a:ext cx="4709160" cy="5909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5" tIns="41148" rIns="82295" bIns="41148">
            <a:spAutoFit/>
          </a:bodyPr>
          <a:lstStyle/>
          <a:p>
            <a:pPr algn="ctr" defTabSz="822960"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>
                <a:solidFill>
                  <a:srgbClr val="000000"/>
                </a:solidFill>
                <a:latin typeface="Arial - 16"/>
                <a:cs typeface="Arial" pitchFamily="34" charset="0"/>
              </a:rPr>
              <a:t>Objekty použité k vytvoření sešitu jsou součástí SW </a:t>
            </a:r>
            <a:r>
              <a:rPr lang="cs-CZ" sz="1100" dirty="0" err="1">
                <a:solidFill>
                  <a:srgbClr val="000000"/>
                </a:solidFill>
                <a:latin typeface="Arial - 16"/>
                <a:cs typeface="Arial" pitchFamily="34" charset="0"/>
              </a:rPr>
              <a:t>Smart</a:t>
            </a:r>
            <a:r>
              <a:rPr lang="cs-CZ" sz="1100" dirty="0">
                <a:solidFill>
                  <a:srgbClr val="000000"/>
                </a:solidFill>
                <a:latin typeface="Arial - 16"/>
                <a:cs typeface="Arial" pitchFamily="34" charset="0"/>
              </a:rPr>
              <a:t> Notebook nebo pocházejí z veřejných knihoven obrázků (public </a:t>
            </a:r>
            <a:r>
              <a:rPr lang="cs-CZ" sz="1100" dirty="0" err="1">
                <a:solidFill>
                  <a:srgbClr val="000000"/>
                </a:solidFill>
                <a:latin typeface="Arial - 16"/>
                <a:cs typeface="Arial" pitchFamily="34" charset="0"/>
              </a:rPr>
              <a:t>domain</a:t>
            </a:r>
            <a:r>
              <a:rPr lang="cs-CZ" sz="1100" dirty="0">
                <a:solidFill>
                  <a:srgbClr val="000000"/>
                </a:solidFill>
                <a:latin typeface="Arial - 16"/>
                <a:cs typeface="Arial" pitchFamily="34" charset="0"/>
              </a:rPr>
              <a:t>) nebo jsou vlastní originální tvorbou autora.</a:t>
            </a:r>
          </a:p>
        </p:txBody>
      </p:sp>
      <p:sp>
        <p:nvSpPr>
          <p:cNvPr id="3077" name="TextovéPole 4"/>
          <p:cNvSpPr txBox="1">
            <a:spLocks noChangeArrowheads="1"/>
          </p:cNvSpPr>
          <p:nvPr/>
        </p:nvSpPr>
        <p:spPr bwMode="auto">
          <a:xfrm>
            <a:off x="205740" y="182881"/>
            <a:ext cx="4434840" cy="3046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5" tIns="41148" rIns="82295" bIns="41148">
            <a:spAutoFit/>
          </a:bodyPr>
          <a:lstStyle/>
          <a:p>
            <a:pPr defTabSz="822960" fontAlgn="base">
              <a:spcBef>
                <a:spcPct val="0"/>
              </a:spcBef>
              <a:spcAft>
                <a:spcPct val="0"/>
              </a:spcAft>
            </a:pPr>
            <a:r>
              <a:rPr lang="pl-PL" sz="1400" b="1">
                <a:solidFill>
                  <a:srgbClr val="000000"/>
                </a:solidFill>
                <a:latin typeface="Arial - 20"/>
                <a:cs typeface="Arial" pitchFamily="34" charset="0"/>
              </a:rPr>
              <a:t>Seznam použité literatury a pramenů:</a:t>
            </a:r>
            <a:endParaRPr lang="cs-CZ" sz="1400" b="1">
              <a:solidFill>
                <a:srgbClr val="000000"/>
              </a:solidFill>
              <a:latin typeface="Arial - 20"/>
              <a:cs typeface="Arial" pitchFamily="34" charset="0"/>
            </a:endParaRPr>
          </a:p>
        </p:txBody>
      </p:sp>
      <p:sp>
        <p:nvSpPr>
          <p:cNvPr id="3078" name="TextovéPole 5"/>
          <p:cNvSpPr txBox="1">
            <a:spLocks noChangeArrowheads="1"/>
          </p:cNvSpPr>
          <p:nvPr/>
        </p:nvSpPr>
        <p:spPr bwMode="auto">
          <a:xfrm>
            <a:off x="628650" y="514350"/>
            <a:ext cx="6823670" cy="421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5" tIns="41148" rIns="82295" bIns="41148">
            <a:spAutoFit/>
          </a:bodyPr>
          <a:lstStyle/>
          <a:p>
            <a:pPr defTabSz="822960"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>
                <a:solidFill>
                  <a:srgbClr val="000000"/>
                </a:solidFill>
                <a:latin typeface="Arial - 16"/>
                <a:cs typeface="Arial" pitchFamily="34" charset="0"/>
              </a:rPr>
              <a:t>Pomykalová Eva. </a:t>
            </a:r>
            <a:r>
              <a:rPr lang="cs-CZ" sz="1100" i="1" dirty="0">
                <a:solidFill>
                  <a:srgbClr val="000000"/>
                </a:solidFill>
                <a:latin typeface="Arial - 16"/>
                <a:cs typeface="Arial" pitchFamily="34" charset="0"/>
              </a:rPr>
              <a:t>Matematika pro gymnázia – Planimetrie</a:t>
            </a:r>
            <a:r>
              <a:rPr lang="cs-CZ" sz="1100" dirty="0">
                <a:solidFill>
                  <a:srgbClr val="000000"/>
                </a:solidFill>
                <a:latin typeface="Arial - 16"/>
                <a:cs typeface="Arial" pitchFamily="34" charset="0"/>
              </a:rPr>
              <a:t>. Praha: Prometheus 1997. </a:t>
            </a:r>
          </a:p>
          <a:p>
            <a:pPr defTabSz="822960"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 err="1">
                <a:solidFill>
                  <a:srgbClr val="000000"/>
                </a:solidFill>
                <a:latin typeface="Arial - 16"/>
                <a:cs typeface="Arial" pitchFamily="34" charset="0"/>
              </a:rPr>
              <a:t>Geogebra</a:t>
            </a:r>
            <a:r>
              <a:rPr lang="cs-CZ" sz="1100" dirty="0">
                <a:solidFill>
                  <a:srgbClr val="000000"/>
                </a:solidFill>
                <a:latin typeface="Arial - 16"/>
                <a:cs typeface="Arial" pitchFamily="34" charset="0"/>
              </a:rPr>
              <a:t> 4</a:t>
            </a:r>
          </a:p>
        </p:txBody>
      </p:sp>
    </p:spTree>
    <p:extLst>
      <p:ext uri="{BB962C8B-B14F-4D97-AF65-F5344CB8AC3E}">
        <p14:creationId xmlns:p14="http://schemas.microsoft.com/office/powerpoint/2010/main" val="850228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Užití shodných zobrazení při konstrukcích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Otáčení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069108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Shodné zobrazení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u="sng" dirty="0" smtClean="0"/>
              <a:t>Zobrazení </a:t>
            </a:r>
            <a:r>
              <a:rPr lang="cs-CZ" i="1" u="sng" dirty="0" smtClean="0"/>
              <a:t>Z</a:t>
            </a:r>
            <a:r>
              <a:rPr lang="cs-CZ" u="sng" dirty="0" smtClean="0"/>
              <a:t> v rovině</a:t>
            </a:r>
            <a:r>
              <a:rPr lang="cs-CZ" dirty="0" smtClean="0"/>
              <a:t> je předpis, který každému bodu X roviny přiřadí právě jeden bod X´ téže roviny.</a:t>
            </a:r>
          </a:p>
          <a:p>
            <a:pPr marL="0" indent="0">
              <a:buNone/>
            </a:pPr>
            <a:r>
              <a:rPr lang="cs-CZ" dirty="0" smtClean="0"/>
              <a:t>Bodu X se říká </a:t>
            </a:r>
            <a:r>
              <a:rPr lang="cs-CZ" u="sng" dirty="0" smtClean="0"/>
              <a:t>vzor</a:t>
            </a:r>
            <a:r>
              <a:rPr lang="cs-CZ" dirty="0" smtClean="0"/>
              <a:t>. </a:t>
            </a:r>
          </a:p>
          <a:p>
            <a:pPr marL="0" indent="0">
              <a:buNone/>
            </a:pPr>
            <a:r>
              <a:rPr lang="cs-CZ" dirty="0" smtClean="0"/>
              <a:t>Bodu X´ se říká </a:t>
            </a:r>
            <a:r>
              <a:rPr lang="cs-CZ" u="sng" dirty="0" smtClean="0"/>
              <a:t>obraz</a:t>
            </a:r>
            <a:r>
              <a:rPr lang="cs-CZ" dirty="0" smtClean="0"/>
              <a:t>.</a:t>
            </a:r>
          </a:p>
          <a:p>
            <a:r>
              <a:rPr lang="cs-CZ" dirty="0" smtClean="0"/>
              <a:t>Zobrazení </a:t>
            </a:r>
            <a:r>
              <a:rPr lang="cs-CZ" i="1" dirty="0" smtClean="0"/>
              <a:t>Z</a:t>
            </a:r>
            <a:r>
              <a:rPr lang="cs-CZ" dirty="0" smtClean="0"/>
              <a:t> je </a:t>
            </a:r>
            <a:r>
              <a:rPr lang="cs-CZ" u="sng" dirty="0" smtClean="0"/>
              <a:t>shodné zobrazení</a:t>
            </a:r>
            <a:r>
              <a:rPr lang="cs-CZ" dirty="0" smtClean="0"/>
              <a:t> právě tehdy, když pro každé dva body A, B roviny a jejich obrazy A´, B´ platí:    </a:t>
            </a:r>
            <a:r>
              <a:rPr lang="en-US" dirty="0" smtClean="0"/>
              <a:t>|AB|=|A</a:t>
            </a:r>
            <a:r>
              <a:rPr lang="cs-CZ" dirty="0" smtClean="0"/>
              <a:t>´B´</a:t>
            </a:r>
            <a:r>
              <a:rPr lang="en-US" dirty="0" smtClean="0"/>
              <a:t>|</a:t>
            </a:r>
            <a:r>
              <a:rPr lang="cs-CZ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288555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Shodné zobrazení</a:t>
            </a:r>
            <a:endParaRPr lang="cs-CZ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Zástupný symbol pro obsah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cs-CZ" dirty="0" smtClean="0"/>
                  <a:t>Osová souměrnost </a:t>
                </a:r>
                <a14:m>
                  <m:oMath xmlns:m="http://schemas.openxmlformats.org/officeDocument/2006/math">
                    <m:r>
                      <a:rPr lang="cs-CZ" b="0" i="1" smtClean="0">
                        <a:latin typeface="Cambria Math"/>
                      </a:rPr>
                      <m:t>𝑂</m:t>
                    </m:r>
                    <m:r>
                      <a:rPr lang="cs-CZ" b="0" i="1" smtClean="0">
                        <a:latin typeface="Cambria Math"/>
                      </a:rPr>
                      <m:t>(</m:t>
                    </m:r>
                    <m:r>
                      <a:rPr lang="cs-CZ" b="0" i="1" smtClean="0">
                        <a:latin typeface="Cambria Math"/>
                      </a:rPr>
                      <m:t>𝑜</m:t>
                    </m:r>
                    <m:r>
                      <a:rPr lang="cs-CZ" b="0" i="1" smtClean="0">
                        <a:latin typeface="Cambria Math"/>
                      </a:rPr>
                      <m:t>)</m:t>
                    </m:r>
                  </m:oMath>
                </a14:m>
                <a:endParaRPr lang="cs-CZ" dirty="0" smtClean="0"/>
              </a:p>
              <a:p>
                <a:r>
                  <a:rPr lang="cs-CZ" dirty="0" smtClean="0"/>
                  <a:t>Středová souměrnost </a:t>
                </a:r>
                <a14:m>
                  <m:oMath xmlns:m="http://schemas.openxmlformats.org/officeDocument/2006/math">
                    <m:r>
                      <a:rPr lang="cs-CZ" b="0" i="1" smtClean="0">
                        <a:latin typeface="Cambria Math"/>
                      </a:rPr>
                      <m:t>𝑆</m:t>
                    </m:r>
                    <m:r>
                      <a:rPr lang="cs-CZ" b="0" i="1" smtClean="0">
                        <a:latin typeface="Cambria Math"/>
                      </a:rPr>
                      <m:t>(</m:t>
                    </m:r>
                    <m:r>
                      <a:rPr lang="cs-CZ" b="0" i="1" smtClean="0">
                        <a:latin typeface="Cambria Math"/>
                      </a:rPr>
                      <m:t>𝑆</m:t>
                    </m:r>
                    <m:r>
                      <a:rPr lang="cs-CZ" b="0" i="1" smtClean="0">
                        <a:latin typeface="Cambria Math"/>
                      </a:rPr>
                      <m:t>)</m:t>
                    </m:r>
                  </m:oMath>
                </a14:m>
                <a:endParaRPr lang="cs-CZ" dirty="0" smtClean="0"/>
              </a:p>
              <a:p>
                <a:r>
                  <a:rPr lang="cs-CZ" dirty="0" smtClean="0"/>
                  <a:t>Posunutí (translace) </a:t>
                </a:r>
                <a14:m>
                  <m:oMath xmlns:m="http://schemas.openxmlformats.org/officeDocument/2006/math">
                    <m:r>
                      <a:rPr lang="cs-CZ" b="0" i="1" smtClean="0">
                        <a:latin typeface="Cambria Math"/>
                      </a:rPr>
                      <m:t>𝑇</m:t>
                    </m:r>
                    <m:r>
                      <a:rPr lang="cs-CZ" b="0" i="1" smtClean="0">
                        <a:latin typeface="Cambria Math"/>
                      </a:rPr>
                      <m:t>(</m:t>
                    </m:r>
                    <m:acc>
                      <m:accPr>
                        <m:chr m:val="⃗"/>
                        <m:ctrlPr>
                          <a:rPr lang="cs-CZ" b="0" i="1" smtClean="0">
                            <a:latin typeface="Cambria Math"/>
                          </a:rPr>
                        </m:ctrlPr>
                      </m:accPr>
                      <m:e>
                        <m:r>
                          <a:rPr lang="cs-CZ" b="0" i="1" smtClean="0">
                            <a:latin typeface="Cambria Math"/>
                          </a:rPr>
                          <m:t>𝐴𝐵</m:t>
                        </m:r>
                        <m:r>
                          <a:rPr lang="cs-CZ" b="0" i="1" smtClean="0">
                            <a:latin typeface="Cambria Math"/>
                          </a:rPr>
                          <m:t>)</m:t>
                        </m:r>
                      </m:e>
                    </m:acc>
                  </m:oMath>
                </a14:m>
                <a:endParaRPr lang="cs-CZ" dirty="0" smtClean="0"/>
              </a:p>
              <a:p>
                <a:r>
                  <a:rPr lang="cs-CZ" dirty="0" smtClean="0"/>
                  <a:t>Otáčení (rotace) </a:t>
                </a:r>
                <a14:m>
                  <m:oMath xmlns:m="http://schemas.openxmlformats.org/officeDocument/2006/math">
                    <m:r>
                      <a:rPr lang="cs-CZ" b="0" i="1" smtClean="0">
                        <a:latin typeface="Cambria Math"/>
                      </a:rPr>
                      <m:t>𝑅</m:t>
                    </m:r>
                    <m:d>
                      <m:dPr>
                        <m:ctrlPr>
                          <a:rPr lang="cs-CZ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cs-CZ" b="0" i="1" smtClean="0">
                            <a:latin typeface="Cambria Math"/>
                          </a:rPr>
                          <m:t>𝑆</m:t>
                        </m:r>
                        <m:r>
                          <a:rPr lang="cs-CZ" b="0" i="1" smtClean="0">
                            <a:latin typeface="Cambria Math"/>
                          </a:rPr>
                          <m:t>,</m:t>
                        </m:r>
                        <m:r>
                          <a:rPr lang="cs-CZ" b="0" i="1" smtClean="0">
                            <a:latin typeface="Cambria Math"/>
                            <a:ea typeface="Cambria Math"/>
                          </a:rPr>
                          <m:t>𝜑</m:t>
                        </m:r>
                      </m:e>
                    </m:d>
                  </m:oMath>
                </a14:m>
                <a:endParaRPr lang="cs-CZ" b="0" dirty="0" smtClean="0">
                  <a:ea typeface="Cambria Math"/>
                </a:endParaRPr>
              </a:p>
              <a:p>
                <a:r>
                  <a:rPr lang="cs-CZ" dirty="0" smtClean="0"/>
                  <a:t>Identita </a:t>
                </a:r>
                <a14:m>
                  <m:oMath xmlns:m="http://schemas.openxmlformats.org/officeDocument/2006/math">
                    <m:r>
                      <a:rPr lang="cs-CZ" b="0" i="1" smtClean="0">
                        <a:latin typeface="Cambria Math"/>
                      </a:rPr>
                      <m:t>𝐼</m:t>
                    </m:r>
                  </m:oMath>
                </a14:m>
                <a:endParaRPr lang="cs-CZ" dirty="0"/>
              </a:p>
            </p:txBody>
          </p:sp>
        </mc:Choice>
        <mc:Fallback xmlns="">
          <p:sp>
            <p:nvSpPr>
              <p:cNvPr id="3" name="Zástupný symbol pro obsah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630" t="-161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90477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Otáčení</a:t>
            </a:r>
            <a:endParaRPr lang="cs-CZ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Zástupný symbol pro obsah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cs-CZ" dirty="0" smtClean="0"/>
                  <a:t>Je dán bod </a:t>
                </a:r>
                <a:r>
                  <a:rPr lang="cs-CZ" i="1" dirty="0" smtClean="0"/>
                  <a:t>S</a:t>
                </a:r>
                <a:r>
                  <a:rPr lang="cs-CZ" dirty="0" smtClean="0"/>
                  <a:t> a úhel </a:t>
                </a:r>
                <a14:m>
                  <m:oMath xmlns:m="http://schemas.openxmlformats.org/officeDocument/2006/math">
                    <m:r>
                      <a:rPr lang="cs-CZ" i="1" smtClean="0">
                        <a:latin typeface="Cambria Math"/>
                        <a:ea typeface="Cambria Math"/>
                      </a:rPr>
                      <m:t>𝜑</m:t>
                    </m:r>
                    <m:r>
                      <a:rPr lang="cs-CZ" b="0" i="1" smtClean="0">
                        <a:latin typeface="Cambria Math"/>
                        <a:ea typeface="Cambria Math"/>
                      </a:rPr>
                      <m:t>. </m:t>
                    </m:r>
                  </m:oMath>
                </a14:m>
                <a:r>
                  <a:rPr lang="cs-CZ" u="sng" dirty="0" smtClean="0"/>
                  <a:t>Otáčením</a:t>
                </a:r>
                <a:r>
                  <a:rPr lang="cs-CZ" dirty="0" smtClean="0"/>
                  <a:t>, které je dáno středem </a:t>
                </a:r>
                <a:r>
                  <a:rPr lang="cs-CZ" i="1" dirty="0" smtClean="0"/>
                  <a:t>S</a:t>
                </a:r>
                <a:r>
                  <a:rPr lang="cs-CZ" dirty="0" smtClean="0"/>
                  <a:t> a úhlem </a:t>
                </a:r>
                <a14:m>
                  <m:oMath xmlns:m="http://schemas.openxmlformats.org/officeDocument/2006/math">
                    <m:r>
                      <a:rPr lang="cs-CZ" i="1" smtClean="0">
                        <a:latin typeface="Cambria Math"/>
                        <a:ea typeface="Cambria Math"/>
                      </a:rPr>
                      <m:t>𝜑</m:t>
                    </m:r>
                    <m:r>
                      <a:rPr lang="cs-CZ" b="0" i="1" smtClean="0">
                        <a:latin typeface="Cambria Math"/>
                        <a:ea typeface="Cambria Math"/>
                      </a:rPr>
                      <m:t> </m:t>
                    </m:r>
                  </m:oMath>
                </a14:m>
                <a:r>
                  <a:rPr lang="cs-CZ" dirty="0" smtClean="0"/>
                  <a:t>rozumíme zobrazení, které každému bodu X roviny přiřadí bod </a:t>
                </a:r>
                <a:r>
                  <a:rPr lang="cs-CZ" dirty="0" err="1" smtClean="0"/>
                  <a:t>X´takto</a:t>
                </a:r>
                <a:r>
                  <a:rPr lang="cs-CZ" dirty="0" smtClean="0"/>
                  <a:t>:</a:t>
                </a:r>
              </a:p>
              <a:p>
                <a:pPr marL="971540" lvl="1" indent="-514345">
                  <a:buFont typeface="+mj-lt"/>
                  <a:buAutoNum type="arabicPeriod"/>
                </a:pPr>
                <a14:m>
                  <m:oMath xmlns:m="http://schemas.openxmlformats.org/officeDocument/2006/math">
                    <m:r>
                      <a:rPr lang="cs-CZ" b="0" i="1" smtClean="0">
                        <a:latin typeface="Cambria Math"/>
                      </a:rPr>
                      <m:t>𝑋</m:t>
                    </m:r>
                    <m:r>
                      <a:rPr lang="cs-CZ" b="0" i="1" smtClean="0">
                        <a:latin typeface="Cambria Math"/>
                      </a:rPr>
                      <m:t>=</m:t>
                    </m:r>
                    <m:r>
                      <a:rPr lang="cs-CZ" b="0" i="1" smtClean="0">
                        <a:latin typeface="Cambria Math"/>
                      </a:rPr>
                      <m:t>𝑆</m:t>
                    </m:r>
                    <m:r>
                      <a:rPr lang="cs-CZ" b="0" i="1" smtClean="0">
                        <a:latin typeface="Cambria Math"/>
                        <a:ea typeface="Cambria Math"/>
                      </a:rPr>
                      <m:t>: </m:t>
                    </m:r>
                    <m:r>
                      <a:rPr lang="cs-CZ" b="0" i="1" smtClean="0">
                        <a:latin typeface="Cambria Math"/>
                        <a:ea typeface="Cambria Math"/>
                      </a:rPr>
                      <m:t>𝑋</m:t>
                    </m:r>
                    <m:r>
                      <a:rPr lang="cs-CZ" b="0" i="1" smtClean="0">
                        <a:latin typeface="Cambria Math"/>
                        <a:ea typeface="Cambria Math"/>
                      </a:rPr>
                      <m:t>´=</m:t>
                    </m:r>
                    <m:r>
                      <a:rPr lang="cs-CZ" b="0" i="1" smtClean="0">
                        <a:latin typeface="Cambria Math"/>
                        <a:ea typeface="Cambria Math"/>
                      </a:rPr>
                      <m:t>𝑋</m:t>
                    </m:r>
                    <m:r>
                      <a:rPr lang="cs-CZ" b="0" i="1" smtClean="0">
                        <a:latin typeface="Cambria Math"/>
                        <a:ea typeface="Cambria Math"/>
                      </a:rPr>
                      <m:t>,</m:t>
                    </m:r>
                  </m:oMath>
                </a14:m>
                <a:endParaRPr lang="cs-CZ" b="0" dirty="0" smtClean="0">
                  <a:ea typeface="Cambria Math"/>
                </a:endParaRPr>
              </a:p>
              <a:p>
                <a:pPr marL="971540" lvl="1" indent="-514345">
                  <a:buFont typeface="+mj-lt"/>
                  <a:buAutoNum type="arabicPeriod"/>
                </a:pPr>
                <a14:m>
                  <m:oMath xmlns:m="http://schemas.openxmlformats.org/officeDocument/2006/math">
                    <m:r>
                      <a:rPr lang="cs-CZ" b="0" i="1" smtClean="0">
                        <a:latin typeface="Cambria Math"/>
                        <a:ea typeface="Cambria Math"/>
                      </a:rPr>
                      <m:t>𝑋</m:t>
                    </m:r>
                    <m:r>
                      <a:rPr lang="cs-CZ" b="0" i="1" smtClean="0">
                        <a:latin typeface="Cambria Math"/>
                        <a:ea typeface="Cambria Math"/>
                      </a:rPr>
                      <m:t>≠</m:t>
                    </m:r>
                    <m:r>
                      <a:rPr lang="cs-CZ" b="0" i="1" smtClean="0">
                        <a:latin typeface="Cambria Math"/>
                        <a:ea typeface="Cambria Math"/>
                      </a:rPr>
                      <m:t>𝑆</m:t>
                    </m:r>
                    <m:r>
                      <a:rPr lang="cs-CZ" b="0" i="1" smtClean="0">
                        <a:latin typeface="Cambria Math"/>
                        <a:ea typeface="Cambria Math"/>
                      </a:rPr>
                      <m:t>:|∢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𝑋𝑆𝑋</m:t>
                    </m:r>
                    <m:r>
                      <a:rPr lang="cs-CZ" b="0" i="1" smtClean="0">
                        <a:latin typeface="Cambria Math"/>
                        <a:ea typeface="Cambria Math"/>
                      </a:rPr>
                      <m:t>´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|</m:t>
                    </m:r>
                    <m:r>
                      <a:rPr lang="cs-CZ" b="0" i="1" smtClean="0">
                        <a:latin typeface="Cambria Math"/>
                        <a:ea typeface="Cambria Math"/>
                      </a:rPr>
                      <m:t>=</m:t>
                    </m:r>
                    <m:r>
                      <a:rPr lang="cs-CZ" b="0" i="1" smtClean="0">
                        <a:latin typeface="Cambria Math"/>
                        <a:ea typeface="Cambria Math"/>
                      </a:rPr>
                      <m:t>𝜑</m:t>
                    </m:r>
                    <m:r>
                      <a:rPr lang="cs-CZ" b="0" i="1" smtClean="0">
                        <a:latin typeface="Cambria Math"/>
                        <a:ea typeface="Cambria Math"/>
                      </a:rPr>
                      <m:t> </m:t>
                    </m:r>
                    <m:nary>
                      <m:naryPr>
                        <m:chr m:val="⋀"/>
                        <m:subHide m:val="on"/>
                        <m:supHide m:val="on"/>
                        <m:ctrlPr>
                          <a:rPr lang="cs-CZ" b="0" i="1" smtClean="0">
                            <a:latin typeface="Cambria Math"/>
                            <a:ea typeface="Cambria Math"/>
                          </a:rPr>
                        </m:ctrlPr>
                      </m:naryPr>
                      <m:sub/>
                      <m:sup/>
                      <m:e>
                        <m:r>
                          <a:rPr lang="cs-CZ" b="0" i="1" smtClean="0">
                            <a:latin typeface="Cambria Math"/>
                            <a:ea typeface="Cambria Math"/>
                          </a:rPr>
                          <m:t> </m:t>
                        </m:r>
                        <m:d>
                          <m:dPr>
                            <m:begChr m:val="|"/>
                            <m:endChr m:val="|"/>
                            <m:ctrlPr>
                              <a:rPr lang="en-US" b="0" i="1" smtClean="0">
                                <a:latin typeface="Cambria Math"/>
                                <a:ea typeface="Cambria Math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𝑋𝑆</m:t>
                            </m:r>
                          </m:e>
                        </m:d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=|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𝑋</m:t>
                        </m:r>
                        <m:r>
                          <a:rPr lang="cs-CZ" b="0" i="1" smtClean="0">
                            <a:latin typeface="Cambria Math"/>
                            <a:ea typeface="Cambria Math"/>
                          </a:rPr>
                          <m:t>´</m:t>
                        </m:r>
                        <m:r>
                          <a:rPr lang="cs-CZ" b="0" i="1" smtClean="0">
                            <a:latin typeface="Cambria Math"/>
                            <a:ea typeface="Cambria Math"/>
                          </a:rPr>
                          <m:t>𝑆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|</m:t>
                        </m:r>
                      </m:e>
                    </m:nary>
                  </m:oMath>
                </a14:m>
                <a:r>
                  <a:rPr lang="cs-CZ" b="0" dirty="0" smtClean="0">
                    <a:ea typeface="Cambria Math"/>
                  </a:rPr>
                  <a:t>.</a:t>
                </a:r>
              </a:p>
            </p:txBody>
          </p:sp>
        </mc:Choice>
        <mc:Fallback xmlns="">
          <p:sp>
            <p:nvSpPr>
              <p:cNvPr id="3" name="Zástupný symbol pro obsah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630" t="-1617" r="-266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75439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2000" u="sng" dirty="0" smtClean="0"/>
              <a:t>Příklad 1.: </a:t>
            </a:r>
            <a:r>
              <a:rPr lang="cs-CZ" sz="2000" dirty="0" smtClean="0"/>
              <a:t>Jsou dány dvě rovnoběžné přímky a, b a mimo mě bod C. Sestrojte rovnostranný trojúhelník ABC tak, aby jeho vrcholy A, B ležely po řadě na přímkách a, b. </a:t>
            </a:r>
            <a:endParaRPr lang="cs-CZ" sz="2000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412" y="1600200"/>
            <a:ext cx="7875175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69552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4000" dirty="0" smtClean="0"/>
              <a:t>Rozbor :</a:t>
            </a:r>
            <a:endParaRPr lang="cs-CZ" sz="4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Zástupný symbol pro obsah 2"/>
              <p:cNvSpPr>
                <a:spLocks noGrp="1"/>
              </p:cNvSpPr>
              <p:nvPr>
                <p:ph idx="1"/>
              </p:nvPr>
            </p:nvSpPr>
            <p:spPr>
              <a:xfrm>
                <a:off x="323528" y="1916832"/>
                <a:ext cx="6984776" cy="4525963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cs-CZ" b="0" dirty="0" smtClean="0"/>
                  <a:t>                                 </a:t>
                </a:r>
                <a14:m>
                  <m:oMath xmlns:m="http://schemas.openxmlformats.org/officeDocument/2006/math">
                    <m:r>
                      <a:rPr lang="cs-CZ" b="0" i="1" smtClean="0">
                        <a:latin typeface="Cambria Math"/>
                      </a:rPr>
                      <m:t>𝐴</m:t>
                    </m:r>
                    <m:groupChr>
                      <m:groupChrPr>
                        <m:chr m:val="→"/>
                        <m:vertJc m:val="bot"/>
                        <m:ctrlPr>
                          <a:rPr lang="cs-CZ" b="0" i="1" smtClean="0">
                            <a:latin typeface="Cambria Math"/>
                          </a:rPr>
                        </m:ctrlPr>
                      </m:groupChrPr>
                      <m:e>
                        <m:r>
                          <m:rPr>
                            <m:brk m:alnAt="2"/>
                          </m:rPr>
                          <a:rPr lang="cs-CZ" b="0" i="1" smtClean="0">
                            <a:latin typeface="Cambria Math"/>
                          </a:rPr>
                          <m:t>𝑅</m:t>
                        </m:r>
                        <m:r>
                          <a:rPr lang="cs-CZ" b="0" i="1" smtClean="0">
                            <a:latin typeface="Cambria Math"/>
                          </a:rPr>
                          <m:t>(</m:t>
                        </m:r>
                        <m:r>
                          <a:rPr lang="cs-CZ" b="0" i="1" smtClean="0">
                            <a:latin typeface="Cambria Math"/>
                          </a:rPr>
                          <m:t>𝐶</m:t>
                        </m:r>
                        <m:r>
                          <a:rPr lang="cs-CZ" b="0" i="1" smtClean="0">
                            <a:latin typeface="Cambria Math"/>
                          </a:rPr>
                          <m:t>,±60°)</m:t>
                        </m:r>
                      </m:e>
                    </m:groupChr>
                    <m:r>
                      <a:rPr lang="cs-CZ" b="0" i="1" smtClean="0">
                        <a:latin typeface="Cambria Math"/>
                      </a:rPr>
                      <m:t>𝐵</m:t>
                    </m:r>
                    <m:r>
                      <a:rPr lang="cs-CZ" b="0" i="1" smtClean="0">
                        <a:latin typeface="Cambria Math"/>
                        <a:ea typeface="Cambria Math"/>
                      </a:rPr>
                      <m:t>∈</m:t>
                    </m:r>
                    <m:r>
                      <a:rPr lang="cs-CZ" b="0" i="1" smtClean="0">
                        <a:latin typeface="Cambria Math"/>
                        <a:ea typeface="Cambria Math"/>
                      </a:rPr>
                      <m:t>𝑏</m:t>
                    </m:r>
                  </m:oMath>
                </a14:m>
                <a:endParaRPr lang="cs-CZ" dirty="0" smtClean="0"/>
              </a:p>
              <a:p>
                <a:pPr marL="0" indent="0">
                  <a:buNone/>
                </a:pPr>
                <a:r>
                  <a:rPr lang="cs-CZ" dirty="0" smtClean="0">
                    <a:latin typeface="Cambria Math"/>
                    <a:ea typeface="Cambria Math"/>
                  </a:rPr>
                  <a:t>                                  ∊                  ∊</a:t>
                </a:r>
              </a:p>
              <a:p>
                <a:pPr marL="0" indent="0">
                  <a:buNone/>
                </a:pPr>
                <a:r>
                  <a:rPr lang="cs-CZ" b="0" dirty="0" smtClean="0">
                    <a:ea typeface="Cambria Math"/>
                  </a:rPr>
                  <a:t>                                 </a:t>
                </a:r>
                <a14:m>
                  <m:oMath xmlns:m="http://schemas.openxmlformats.org/officeDocument/2006/math">
                    <m:r>
                      <a:rPr lang="cs-CZ" b="0" i="1" smtClean="0">
                        <a:latin typeface="Cambria Math"/>
                        <a:ea typeface="Cambria Math"/>
                      </a:rPr>
                      <m:t>𝑎</m:t>
                    </m:r>
                    <m:groupChr>
                      <m:groupChrPr>
                        <m:chr m:val="→"/>
                        <m:vertJc m:val="bot"/>
                        <m:ctrlPr>
                          <a:rPr lang="cs-CZ" b="0" i="1" smtClean="0">
                            <a:latin typeface="Cambria Math"/>
                            <a:ea typeface="Cambria Math"/>
                          </a:rPr>
                        </m:ctrlPr>
                      </m:groupChrPr>
                      <m:e>
                        <m:r>
                          <m:rPr>
                            <m:brk m:alnAt="2"/>
                          </m:rPr>
                          <a:rPr lang="cs-CZ" b="0" i="1" smtClean="0">
                            <a:latin typeface="Cambria Math"/>
                            <a:ea typeface="Cambria Math"/>
                          </a:rPr>
                          <m:t>𝑅</m:t>
                        </m:r>
                        <m:r>
                          <a:rPr lang="cs-CZ" b="0" i="1" smtClean="0">
                            <a:latin typeface="Cambria Math"/>
                            <a:ea typeface="Cambria Math"/>
                          </a:rPr>
                          <m:t>(</m:t>
                        </m:r>
                        <m:r>
                          <a:rPr lang="cs-CZ" b="0" i="1" smtClean="0">
                            <a:latin typeface="Cambria Math"/>
                            <a:ea typeface="Cambria Math"/>
                          </a:rPr>
                          <m:t>𝐶</m:t>
                        </m:r>
                        <m:r>
                          <a:rPr lang="cs-CZ" b="0" i="1" smtClean="0">
                            <a:latin typeface="Cambria Math"/>
                            <a:ea typeface="Cambria Math"/>
                          </a:rPr>
                          <m:t>,±60°) </m:t>
                        </m:r>
                      </m:e>
                    </m:groupChr>
                    <m:r>
                      <a:rPr lang="cs-CZ" b="0" i="1" smtClean="0">
                        <a:latin typeface="Cambria Math"/>
                        <a:ea typeface="Cambria Math"/>
                      </a:rPr>
                      <m:t>𝑎</m:t>
                    </m:r>
                    <m:r>
                      <a:rPr lang="cs-CZ" b="0" i="1" smtClean="0">
                        <a:latin typeface="Cambria Math"/>
                        <a:ea typeface="Cambria Math"/>
                      </a:rPr>
                      <m:t>′</m:t>
                    </m:r>
                  </m:oMath>
                </a14:m>
                <a:endParaRPr lang="cs-CZ" dirty="0" smtClean="0">
                  <a:latin typeface="Cambria Math"/>
                  <a:ea typeface="Cambria Math"/>
                </a:endParaRPr>
              </a:p>
              <a:p>
                <a:pPr marL="0" indent="0">
                  <a:buNone/>
                </a:pPr>
                <a:endParaRPr lang="cs-CZ" dirty="0">
                  <a:latin typeface="Cambria Math"/>
                  <a:ea typeface="Cambria Math"/>
                </a:endParaRPr>
              </a:p>
              <a:p>
                <a:pPr marL="0" indent="0">
                  <a:buNone/>
                </a:pPr>
                <a:r>
                  <a:rPr lang="cs-CZ" dirty="0" smtClean="0">
                    <a:latin typeface="Cambria Math"/>
                    <a:ea typeface="Cambria Math"/>
                    <a:hlinkClick r:id="rId2" action="ppaction://hlinkfile"/>
                  </a:rPr>
                  <a:t>otoc_1.ggb</a:t>
                </a:r>
                <a:endParaRPr lang="cs-CZ" dirty="0" smtClean="0">
                  <a:latin typeface="Cambria Math"/>
                  <a:ea typeface="Cambria Math"/>
                </a:endParaRPr>
              </a:p>
            </p:txBody>
          </p:sp>
        </mc:Choice>
        <mc:Fallback xmlns="">
          <p:sp>
            <p:nvSpPr>
              <p:cNvPr id="3" name="Zástupný symbol pro obsah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23528" y="1916832"/>
                <a:ext cx="6984776" cy="4525963"/>
              </a:xfrm>
              <a:blipFill rotWithShape="1">
                <a:blip r:embed="rId3"/>
                <a:stretch>
                  <a:fillRect l="-2182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Pravá složená závorka 3"/>
          <p:cNvSpPr/>
          <p:nvPr/>
        </p:nvSpPr>
        <p:spPr>
          <a:xfrm>
            <a:off x="6047540" y="1639822"/>
            <a:ext cx="648072" cy="2581266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ovéPole 4"/>
              <p:cNvSpPr txBox="1"/>
              <p:nvPr/>
            </p:nvSpPr>
            <p:spPr>
              <a:xfrm>
                <a:off x="6876256" y="2606977"/>
                <a:ext cx="1888659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latin typeface="Cambria Math"/>
                        </a:rPr>
                        <m:t>𝑩</m:t>
                      </m:r>
                      <m:r>
                        <a:rPr lang="cs-CZ" sz="2800" b="1" i="1" smtClean="0">
                          <a:latin typeface="Cambria Math"/>
                          <a:ea typeface="Cambria Math"/>
                        </a:rPr>
                        <m:t>∈</m:t>
                      </m:r>
                      <m:r>
                        <a:rPr lang="cs-CZ" sz="2800" b="1" i="1" smtClean="0">
                          <a:latin typeface="Cambria Math"/>
                          <a:ea typeface="Cambria Math"/>
                        </a:rPr>
                        <m:t>𝒂</m:t>
                      </m:r>
                      <m:r>
                        <a:rPr lang="cs-CZ" sz="2800" b="1" i="1" smtClean="0">
                          <a:latin typeface="Cambria Math"/>
                          <a:ea typeface="Cambria Math"/>
                        </a:rPr>
                        <m:t>′∩</m:t>
                      </m:r>
                      <m:r>
                        <a:rPr lang="cs-CZ" sz="2800" b="1" i="1" smtClean="0">
                          <a:latin typeface="Cambria Math"/>
                          <a:ea typeface="Cambria Math"/>
                        </a:rPr>
                        <m:t>𝒃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5" name="TextovéPole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76256" y="2606977"/>
                <a:ext cx="1888659" cy="523220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59467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Popis konstrukce:</a:t>
            </a:r>
            <a:endParaRPr lang="cs-CZ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Zástupný symbol pro obsah 2"/>
              <p:cNvSpPr>
                <a:spLocks noGrp="1"/>
              </p:cNvSpPr>
              <p:nvPr>
                <p:ph idx="1"/>
              </p:nvPr>
            </p:nvSpPr>
            <p:spPr>
              <a:xfrm>
                <a:off x="1979712" y="2852937"/>
                <a:ext cx="6192688" cy="3168352"/>
              </a:xfrm>
            </p:spPr>
            <p:txBody>
              <a:bodyPr/>
              <a:lstStyle/>
              <a:p>
                <a:pPr marL="514350" indent="-514350">
                  <a:buAutoNum type="arabicPeriod"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cs-CZ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cs-CZ" b="0" i="1" smtClean="0">
                            <a:latin typeface="Cambria Math"/>
                          </a:rPr>
                          <m:t>𝑎</m:t>
                        </m:r>
                      </m:e>
                      <m:sup>
                        <m:r>
                          <a:rPr lang="cs-CZ" b="0" i="1" smtClean="0">
                            <a:latin typeface="Cambria Math"/>
                          </a:rPr>
                          <m:t>′</m:t>
                        </m:r>
                      </m:sup>
                    </m:sSup>
                    <m:r>
                      <a:rPr lang="cs-CZ" b="0" i="1" smtClean="0">
                        <a:latin typeface="Cambria Math"/>
                      </a:rPr>
                      <m:t>, </m:t>
                    </m:r>
                    <m:r>
                      <a:rPr lang="cs-CZ" b="0" i="1" smtClean="0">
                        <a:latin typeface="Cambria Math"/>
                      </a:rPr>
                      <m:t>𝑅</m:t>
                    </m:r>
                    <m:d>
                      <m:dPr>
                        <m:ctrlPr>
                          <a:rPr lang="cs-CZ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cs-CZ" b="0" i="1" smtClean="0">
                            <a:latin typeface="Cambria Math"/>
                          </a:rPr>
                          <m:t>𝐶</m:t>
                        </m:r>
                        <m:r>
                          <a:rPr lang="cs-CZ" b="0" i="1" smtClean="0">
                            <a:latin typeface="Cambria Math"/>
                          </a:rPr>
                          <m:t>, ±60°</m:t>
                        </m:r>
                      </m:e>
                    </m:d>
                    <m:r>
                      <a:rPr lang="cs-CZ" b="0" i="1" smtClean="0">
                        <a:latin typeface="Cambria Math"/>
                      </a:rPr>
                      <m:t>:</m:t>
                    </m:r>
                    <m:r>
                      <a:rPr lang="cs-CZ" b="0" i="1" smtClean="0">
                        <a:latin typeface="Cambria Math"/>
                      </a:rPr>
                      <m:t>𝑎</m:t>
                    </m:r>
                    <m:r>
                      <a:rPr lang="cs-CZ" b="0" i="1" smtClean="0">
                        <a:latin typeface="Cambria Math"/>
                        <a:ea typeface="Cambria Math"/>
                      </a:rPr>
                      <m:t>→</m:t>
                    </m:r>
                    <m:sSup>
                      <m:sSupPr>
                        <m:ctrlPr>
                          <a:rPr lang="cs-CZ" b="0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cs-CZ" b="0" i="1" smtClean="0">
                            <a:latin typeface="Cambria Math"/>
                            <a:ea typeface="Cambria Math"/>
                          </a:rPr>
                          <m:t>𝑎</m:t>
                        </m:r>
                      </m:e>
                      <m:sup>
                        <m:r>
                          <a:rPr lang="cs-CZ" b="0" i="1" smtClean="0">
                            <a:latin typeface="Cambria Math"/>
                            <a:ea typeface="Cambria Math"/>
                          </a:rPr>
                          <m:t>′</m:t>
                        </m:r>
                      </m:sup>
                    </m:sSup>
                  </m:oMath>
                </a14:m>
                <a:endParaRPr lang="cs-CZ" b="0" dirty="0" smtClean="0">
                  <a:ea typeface="Cambria Math"/>
                </a:endParaRPr>
              </a:p>
              <a:p>
                <a:pPr marL="514350" indent="-514350">
                  <a:buAutoNum type="arabicPeriod"/>
                </a:pPr>
                <a14:m>
                  <m:oMath xmlns:m="http://schemas.openxmlformats.org/officeDocument/2006/math">
                    <m:r>
                      <a:rPr lang="cs-CZ" b="0" i="1" smtClean="0">
                        <a:latin typeface="Cambria Math"/>
                      </a:rPr>
                      <m:t>𝐵</m:t>
                    </m:r>
                    <m:r>
                      <a:rPr lang="cs-CZ" b="0" i="1" smtClean="0">
                        <a:latin typeface="Cambria Math"/>
                      </a:rPr>
                      <m:t>, </m:t>
                    </m:r>
                    <m:r>
                      <a:rPr lang="cs-CZ" b="0" i="1" smtClean="0">
                        <a:latin typeface="Cambria Math"/>
                      </a:rPr>
                      <m:t>𝐵</m:t>
                    </m:r>
                    <m:r>
                      <a:rPr lang="cs-CZ" b="0" i="1" smtClean="0">
                        <a:latin typeface="Cambria Math"/>
                        <a:ea typeface="Cambria Math"/>
                      </a:rPr>
                      <m:t>∈</m:t>
                    </m:r>
                    <m:sSup>
                      <m:sSupPr>
                        <m:ctrlPr>
                          <a:rPr lang="cs-CZ" b="0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cs-CZ" b="0" i="1" smtClean="0">
                            <a:latin typeface="Cambria Math"/>
                            <a:ea typeface="Cambria Math"/>
                          </a:rPr>
                          <m:t>𝑎</m:t>
                        </m:r>
                      </m:e>
                      <m:sup>
                        <m:r>
                          <a:rPr lang="cs-CZ" b="0" i="1" smtClean="0">
                            <a:latin typeface="Cambria Math"/>
                            <a:ea typeface="Cambria Math"/>
                          </a:rPr>
                          <m:t>′</m:t>
                        </m:r>
                      </m:sup>
                    </m:sSup>
                    <m:r>
                      <a:rPr lang="cs-CZ" b="0" i="1" smtClean="0">
                        <a:latin typeface="Cambria Math"/>
                        <a:ea typeface="Cambria Math"/>
                      </a:rPr>
                      <m:t>∩</m:t>
                    </m:r>
                    <m:r>
                      <a:rPr lang="cs-CZ" b="0" i="1" smtClean="0">
                        <a:latin typeface="Cambria Math"/>
                        <a:ea typeface="Cambria Math"/>
                      </a:rPr>
                      <m:t>𝑏</m:t>
                    </m:r>
                  </m:oMath>
                </a14:m>
                <a:endParaRPr lang="cs-CZ" b="0" dirty="0" smtClean="0">
                  <a:ea typeface="Cambria Math"/>
                </a:endParaRPr>
              </a:p>
              <a:p>
                <a:pPr marL="514350" indent="-514350">
                  <a:buAutoNum type="arabicPeriod"/>
                </a:pPr>
                <a14:m>
                  <m:oMath xmlns:m="http://schemas.openxmlformats.org/officeDocument/2006/math">
                    <m:r>
                      <a:rPr lang="cs-CZ" b="0" i="1" smtClean="0">
                        <a:latin typeface="Cambria Math"/>
                      </a:rPr>
                      <m:t>𝐴</m:t>
                    </m:r>
                    <m:r>
                      <a:rPr lang="cs-CZ" b="0" i="1" smtClean="0">
                        <a:latin typeface="Cambria Math"/>
                      </a:rPr>
                      <m:t>, </m:t>
                    </m:r>
                    <m:r>
                      <a:rPr lang="cs-CZ" b="0" i="1" smtClean="0">
                        <a:latin typeface="Cambria Math"/>
                      </a:rPr>
                      <m:t>𝑅</m:t>
                    </m:r>
                    <m:d>
                      <m:dPr>
                        <m:ctrlPr>
                          <a:rPr lang="cs-CZ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cs-CZ" b="0" i="1" smtClean="0">
                            <a:latin typeface="Cambria Math"/>
                          </a:rPr>
                          <m:t>𝐶</m:t>
                        </m:r>
                        <m:r>
                          <a:rPr lang="cs-CZ" b="0" i="1" smtClean="0">
                            <a:latin typeface="Cambria Math"/>
                          </a:rPr>
                          <m:t>, ∓60°</m:t>
                        </m:r>
                      </m:e>
                    </m:d>
                    <m:r>
                      <a:rPr lang="cs-CZ" b="0" i="1" smtClean="0">
                        <a:latin typeface="Cambria Math"/>
                        <a:ea typeface="Cambria Math"/>
                      </a:rPr>
                      <m:t>:</m:t>
                    </m:r>
                    <m:r>
                      <a:rPr lang="cs-CZ" b="0" i="1" smtClean="0">
                        <a:latin typeface="Cambria Math"/>
                        <a:ea typeface="Cambria Math"/>
                      </a:rPr>
                      <m:t>𝐵</m:t>
                    </m:r>
                    <m:r>
                      <a:rPr lang="cs-CZ" b="0" i="1" smtClean="0">
                        <a:latin typeface="Cambria Math"/>
                        <a:ea typeface="Cambria Math"/>
                      </a:rPr>
                      <m:t>→</m:t>
                    </m:r>
                    <m:r>
                      <a:rPr lang="cs-CZ" b="0" i="1" smtClean="0">
                        <a:latin typeface="Cambria Math"/>
                        <a:ea typeface="Cambria Math"/>
                      </a:rPr>
                      <m:t>𝐴</m:t>
                    </m:r>
                  </m:oMath>
                </a14:m>
                <a:endParaRPr lang="cs-CZ" b="0" dirty="0" smtClean="0">
                  <a:ea typeface="Cambria Math"/>
                </a:endParaRPr>
              </a:p>
              <a:p>
                <a:pPr marL="514350" indent="-514350">
                  <a:buAutoNum type="arabicPeriod"/>
                </a:pPr>
                <a:r>
                  <a:rPr lang="cs-CZ" dirty="0" smtClean="0"/>
                  <a:t>trojúhelník </a:t>
                </a:r>
                <a14:m>
                  <m:oMath xmlns:m="http://schemas.openxmlformats.org/officeDocument/2006/math">
                    <m:r>
                      <a:rPr lang="cs-CZ" b="0" i="1" smtClean="0">
                        <a:latin typeface="Cambria Math"/>
                      </a:rPr>
                      <m:t>𝐴𝐵𝐶</m:t>
                    </m:r>
                  </m:oMath>
                </a14:m>
                <a:endParaRPr lang="cs-CZ" dirty="0"/>
              </a:p>
            </p:txBody>
          </p:sp>
        </mc:Choice>
        <mc:Fallback xmlns="">
          <p:sp>
            <p:nvSpPr>
              <p:cNvPr id="3" name="Zástupný symbol pro obsah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979712" y="2852937"/>
                <a:ext cx="6192688" cy="3168352"/>
              </a:xfrm>
              <a:blipFill rotWithShape="1">
                <a:blip r:embed="rId2"/>
                <a:stretch>
                  <a:fillRect l="-265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64952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cs-CZ" sz="2800" u="sng" dirty="0" smtClean="0"/>
              <a:t>Příklad 2.</a:t>
            </a:r>
            <a:r>
              <a:rPr lang="cs-CZ" sz="2800" dirty="0" smtClean="0"/>
              <a:t>: Je dána kružnice </a:t>
            </a:r>
            <a:r>
              <a:rPr lang="cs-CZ" sz="2800" i="1" dirty="0" smtClean="0"/>
              <a:t>k(S, 4cm) </a:t>
            </a:r>
            <a:r>
              <a:rPr lang="cs-CZ" sz="2800" dirty="0" smtClean="0"/>
              <a:t>a bod </a:t>
            </a:r>
            <a:r>
              <a:rPr lang="cs-CZ" sz="2800" i="1" dirty="0" smtClean="0"/>
              <a:t>A</a:t>
            </a:r>
            <a:r>
              <a:rPr lang="cs-CZ" sz="2800" dirty="0" smtClean="0"/>
              <a:t> (</a:t>
            </a:r>
            <a:r>
              <a:rPr lang="en-US" sz="2800" i="1" dirty="0" smtClean="0"/>
              <a:t>|SA|=</a:t>
            </a:r>
            <a:r>
              <a:rPr lang="cs-CZ" sz="2800" i="1" dirty="0" smtClean="0"/>
              <a:t>3</a:t>
            </a:r>
            <a:r>
              <a:rPr lang="en-US" sz="2800" i="1" dirty="0" smtClean="0"/>
              <a:t>cm</a:t>
            </a:r>
            <a:r>
              <a:rPr lang="cs-CZ" sz="2800" dirty="0" smtClean="0"/>
              <a:t>)</a:t>
            </a:r>
            <a:r>
              <a:rPr lang="en-US" sz="2800" dirty="0" smtClean="0"/>
              <a:t>. </a:t>
            </a:r>
            <a:r>
              <a:rPr lang="en-US" sz="2800" dirty="0" err="1" smtClean="0"/>
              <a:t>Sestrojte</a:t>
            </a:r>
            <a:r>
              <a:rPr lang="en-US" sz="2800" dirty="0" smtClean="0"/>
              <a:t> v</a:t>
            </a:r>
            <a:r>
              <a:rPr lang="cs-CZ" sz="2800" dirty="0" err="1" smtClean="0"/>
              <a:t>šechny</a:t>
            </a:r>
            <a:r>
              <a:rPr lang="cs-CZ" sz="2800" dirty="0" smtClean="0"/>
              <a:t> tětivy </a:t>
            </a:r>
            <a:r>
              <a:rPr lang="cs-CZ" sz="2800" i="1" dirty="0" smtClean="0"/>
              <a:t>XY</a:t>
            </a:r>
            <a:r>
              <a:rPr lang="cs-CZ" sz="2800" dirty="0" smtClean="0"/>
              <a:t> kružnice </a:t>
            </a:r>
            <a:r>
              <a:rPr lang="cs-CZ" sz="2800" i="1" dirty="0" smtClean="0"/>
              <a:t>k</a:t>
            </a:r>
            <a:r>
              <a:rPr lang="cs-CZ" sz="2800" dirty="0" smtClean="0"/>
              <a:t> o délce 6 cm, které procházejí bodem </a:t>
            </a:r>
            <a:r>
              <a:rPr lang="cs-CZ" sz="2800" i="1" dirty="0" smtClean="0"/>
              <a:t>A</a:t>
            </a:r>
            <a:r>
              <a:rPr lang="cs-CZ" sz="2800" dirty="0" smtClean="0"/>
              <a:t>.</a:t>
            </a:r>
            <a:endParaRPr lang="cs-CZ" sz="2800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505" y="1600200"/>
            <a:ext cx="5184989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11354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Užití shodných zobrazení při konstrukcích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Šablona%20pro%20DUM[1]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Šablona%20pro%20DUM[1]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Užití shodných zobrazení při konstrukcích</Template>
  <TotalTime>77</TotalTime>
  <Words>621</Words>
  <Application>Microsoft Office PowerPoint</Application>
  <PresentationFormat>Předvádění na obrazovce (4:3)</PresentationFormat>
  <Paragraphs>82</Paragraphs>
  <Slides>12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3</vt:i4>
      </vt:variant>
      <vt:variant>
        <vt:lpstr>Nadpisy snímků</vt:lpstr>
      </vt:variant>
      <vt:variant>
        <vt:i4>12</vt:i4>
      </vt:variant>
    </vt:vector>
  </HeadingPairs>
  <TitlesOfParts>
    <vt:vector size="15" baseType="lpstr">
      <vt:lpstr>Užití shodných zobrazení při konstrukcích</vt:lpstr>
      <vt:lpstr>Šablona%20pro%20DUM[1]</vt:lpstr>
      <vt:lpstr>1_Šablona%20pro%20DUM[1]</vt:lpstr>
      <vt:lpstr>Prezentace aplikace PowerPoint</vt:lpstr>
      <vt:lpstr>Užití shodných zobrazení při konstrukcích</vt:lpstr>
      <vt:lpstr>Shodné zobrazení</vt:lpstr>
      <vt:lpstr>Shodné zobrazení</vt:lpstr>
      <vt:lpstr>Otáčení</vt:lpstr>
      <vt:lpstr>Příklad 1.: Jsou dány dvě rovnoběžné přímky a, b a mimo mě bod C. Sestrojte rovnostranný trojúhelník ABC tak, aby jeho vrcholy A, B ležely po řadě na přímkách a, b. </vt:lpstr>
      <vt:lpstr>Rozbor :</vt:lpstr>
      <vt:lpstr>Popis konstrukce:</vt:lpstr>
      <vt:lpstr>Příklad 2.: Je dána kružnice k(S, 4cm) a bod A (|SA|=3cm). Sestrojte všechny tětivy XY kružnice k o délce 6 cm, které procházejí bodem A.</vt:lpstr>
      <vt:lpstr>Rozbor a popis konstrukce:</vt:lpstr>
      <vt:lpstr>Příklad 3.: Domácí cvičení</vt:lpstr>
      <vt:lpstr>Prezentace aplikace PowerPoint</vt:lpstr>
    </vt:vector>
  </TitlesOfParts>
  <Company>GPdC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Užití shodných zobrazení při konstrukcích</dc:title>
  <dc:creator>Jana Vítečková</dc:creator>
  <cp:lastModifiedBy>hchotovinska</cp:lastModifiedBy>
  <cp:revision>16</cp:revision>
  <dcterms:created xsi:type="dcterms:W3CDTF">2013-02-28T17:12:13Z</dcterms:created>
  <dcterms:modified xsi:type="dcterms:W3CDTF">2014-06-09T09:56:50Z</dcterms:modified>
</cp:coreProperties>
</file>