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7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8" r:id="rId14"/>
  </p:sldIdLst>
  <p:sldSz cx="9144000" cy="6858000" type="screen4x3"/>
  <p:notesSz cx="7099300" cy="102346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660"/>
  </p:normalViewPr>
  <p:slideViewPr>
    <p:cSldViewPr>
      <p:cViewPr>
        <p:scale>
          <a:sx n="70" d="100"/>
          <a:sy n="70" d="100"/>
        </p:scale>
        <p:origin x="-672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1A8E-D6FB-4B21-9ECC-BF63963A6D04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A808-E419-44A7-9795-95DAD94653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18625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1A8E-D6FB-4B21-9ECC-BF63963A6D04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A808-E419-44A7-9795-95DAD94653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02289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1A8E-D6FB-4B21-9ECC-BF63963A6D04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A808-E419-44A7-9795-95DAD94653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80205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1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22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34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45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688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91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C05DB-E69C-4432-A328-949440079D4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8A5FB-1B59-4790-BB03-E43690518404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7106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7980D-7303-444F-AE4B-C598946F5D30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7C5AD-22CC-4A71-ADD4-32597061329F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8467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14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229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3444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4592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574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46888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88036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29184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17C10-7AED-4630-861D-8EDD2F7FEFF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28EAD-9834-4EDC-8856-1A606E554D17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833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1" y="1600202"/>
            <a:ext cx="4038600" cy="4525963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611B3-5704-43E7-B310-8E356D3E592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CE316C-C442-4EB7-8C4B-10EEBA3EE5E5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4685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00" b="1"/>
            </a:lvl3pPr>
            <a:lvl4pPr marL="1234440" indent="0">
              <a:buNone/>
              <a:defRPr sz="1400" b="1"/>
            </a:lvl4pPr>
            <a:lvl5pPr marL="1645920" indent="0">
              <a:buNone/>
              <a:defRPr sz="1400" b="1"/>
            </a:lvl5pPr>
            <a:lvl6pPr marL="2057400" indent="0">
              <a:buNone/>
              <a:defRPr sz="1400" b="1"/>
            </a:lvl6pPr>
            <a:lvl7pPr marL="2468880" indent="0">
              <a:buNone/>
              <a:defRPr sz="1400" b="1"/>
            </a:lvl7pPr>
            <a:lvl8pPr marL="2880360" indent="0">
              <a:buNone/>
              <a:defRPr sz="1400" b="1"/>
            </a:lvl8pPr>
            <a:lvl9pPr marL="3291840" indent="0">
              <a:buNone/>
              <a:defRPr sz="14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00" b="1"/>
            </a:lvl3pPr>
            <a:lvl4pPr marL="1234440" indent="0">
              <a:buNone/>
              <a:defRPr sz="1400" b="1"/>
            </a:lvl4pPr>
            <a:lvl5pPr marL="1645920" indent="0">
              <a:buNone/>
              <a:defRPr sz="1400" b="1"/>
            </a:lvl5pPr>
            <a:lvl6pPr marL="2057400" indent="0">
              <a:buNone/>
              <a:defRPr sz="1400" b="1"/>
            </a:lvl6pPr>
            <a:lvl7pPr marL="2468880" indent="0">
              <a:buNone/>
              <a:defRPr sz="1400" b="1"/>
            </a:lvl7pPr>
            <a:lvl8pPr marL="2880360" indent="0">
              <a:buNone/>
              <a:defRPr sz="1400" b="1"/>
            </a:lvl8pPr>
            <a:lvl9pPr marL="3291840" indent="0">
              <a:buNone/>
              <a:defRPr sz="14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1BCF3-A0F7-4620-BF8B-FB1938D1C196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DB1399-1CC7-482F-8647-E94541CC821E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9317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E6CBF-2C4D-4408-A280-7F47D76F736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6C940-9859-4B50-A10A-5E5F5C049B92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7983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52637-34D9-420F-8D43-331023CAB71C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A6B43-FB7A-4E3E-80AD-F558FA4A3C1B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3316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73051"/>
            <a:ext cx="3008313" cy="116205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300"/>
            </a:lvl1pPr>
            <a:lvl2pPr marL="411480" indent="0">
              <a:buNone/>
              <a:defRPr sz="1100"/>
            </a:lvl2pPr>
            <a:lvl3pPr marL="822960" indent="0">
              <a:buNone/>
              <a:defRPr sz="900"/>
            </a:lvl3pPr>
            <a:lvl4pPr marL="1234440" indent="0">
              <a:buNone/>
              <a:defRPr sz="800"/>
            </a:lvl4pPr>
            <a:lvl5pPr marL="1645920" indent="0">
              <a:buNone/>
              <a:defRPr sz="800"/>
            </a:lvl5pPr>
            <a:lvl6pPr marL="2057400" indent="0">
              <a:buNone/>
              <a:defRPr sz="800"/>
            </a:lvl6pPr>
            <a:lvl7pPr marL="2468880" indent="0">
              <a:buNone/>
              <a:defRPr sz="800"/>
            </a:lvl7pPr>
            <a:lvl8pPr marL="2880360" indent="0">
              <a:buNone/>
              <a:defRPr sz="800"/>
            </a:lvl8pPr>
            <a:lvl9pPr marL="3291840" indent="0">
              <a:buNone/>
              <a:defRPr sz="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2528A-D660-4037-92C3-3370F0EDA5A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A1FE9-E533-47F4-982F-8881ADDA1C64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643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1A8E-D6FB-4B21-9ECC-BF63963A6D04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A808-E419-44A7-9795-95DAD94653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363208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900"/>
            </a:lvl1pPr>
            <a:lvl2pPr marL="411480" indent="0">
              <a:buNone/>
              <a:defRPr sz="2500"/>
            </a:lvl2pPr>
            <a:lvl3pPr marL="822960" indent="0">
              <a:buNone/>
              <a:defRPr sz="220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300"/>
            </a:lvl1pPr>
            <a:lvl2pPr marL="411480" indent="0">
              <a:buNone/>
              <a:defRPr sz="1100"/>
            </a:lvl2pPr>
            <a:lvl3pPr marL="822960" indent="0">
              <a:buNone/>
              <a:defRPr sz="900"/>
            </a:lvl3pPr>
            <a:lvl4pPr marL="1234440" indent="0">
              <a:buNone/>
              <a:defRPr sz="800"/>
            </a:lvl4pPr>
            <a:lvl5pPr marL="1645920" indent="0">
              <a:buNone/>
              <a:defRPr sz="800"/>
            </a:lvl5pPr>
            <a:lvl6pPr marL="2057400" indent="0">
              <a:buNone/>
              <a:defRPr sz="800"/>
            </a:lvl6pPr>
            <a:lvl7pPr marL="2468880" indent="0">
              <a:buNone/>
              <a:defRPr sz="800"/>
            </a:lvl7pPr>
            <a:lvl8pPr marL="2880360" indent="0">
              <a:buNone/>
              <a:defRPr sz="800"/>
            </a:lvl8pPr>
            <a:lvl9pPr marL="3291840" indent="0">
              <a:buNone/>
              <a:defRPr sz="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943DC-1798-45DE-85D5-0A0908BB50BD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276599-9C9E-45D4-B544-F941E5894526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7090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06046-9B01-4C0D-B18D-DABDBA34F893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44103-8786-4675-BA3F-8391C4848580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1372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2" y="274639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20046-AB1B-4764-A954-A0A015582830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04636-A8BF-4780-8E0F-FF557EEAA2C1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252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1A8E-D6FB-4B21-9ECC-BF63963A6D04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A808-E419-44A7-9795-95DAD94653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45395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1A8E-D6FB-4B21-9ECC-BF63963A6D04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A808-E419-44A7-9795-95DAD94653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86915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1A8E-D6FB-4B21-9ECC-BF63963A6D04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A808-E419-44A7-9795-95DAD94653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0974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1A8E-D6FB-4B21-9ECC-BF63963A6D04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A808-E419-44A7-9795-95DAD94653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11848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1A8E-D6FB-4B21-9ECC-BF63963A6D04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A808-E419-44A7-9795-95DAD94653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9299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1A8E-D6FB-4B21-9ECC-BF63963A6D04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A808-E419-44A7-9795-95DAD94653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7326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1A8E-D6FB-4B21-9ECC-BF63963A6D04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6A808-E419-44A7-9795-95DAD94653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5435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D61A8E-D6FB-4B21-9ECC-BF63963A6D04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6A808-E419-44A7-9795-95DAD946533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9778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57200" y="27432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296" tIns="41148" rIns="82296" bIns="4114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296" tIns="41148" rIns="82296" bIns="4114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509"/>
            <a:ext cx="2133124" cy="364331"/>
          </a:xfrm>
          <a:prstGeom prst="rect">
            <a:avLst/>
          </a:prstGeom>
        </p:spPr>
        <p:txBody>
          <a:bodyPr vert="horz" lIns="82296" tIns="41148" rIns="82296" bIns="41148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2D64BC6-DFC4-4306-BFBA-33C3C9DCA965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9.6.2014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677" y="6356509"/>
            <a:ext cx="2894648" cy="364331"/>
          </a:xfrm>
          <a:prstGeom prst="rect">
            <a:avLst/>
          </a:prstGeom>
        </p:spPr>
        <p:txBody>
          <a:bodyPr vert="horz" lIns="82296" tIns="41148" rIns="82296" bIns="41148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677" y="6356509"/>
            <a:ext cx="2133123" cy="364331"/>
          </a:xfrm>
          <a:prstGeom prst="rect">
            <a:avLst/>
          </a:prstGeom>
        </p:spPr>
        <p:txBody>
          <a:bodyPr vert="horz" lIns="82296" tIns="41148" rIns="82296" bIns="41148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8495F96-F517-46C0-A5B7-131341F9AE6C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761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5pPr>
      <a:lvl6pPr marL="41148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6pPr>
      <a:lvl7pPr marL="82296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7pPr>
      <a:lvl8pPr marL="123444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8pPr>
      <a:lvl9pPr marL="164592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9pPr>
    </p:titleStyle>
    <p:bodyStyle>
      <a:lvl1pPr marL="308610" indent="-30861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8655" indent="-257175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os_3.ggb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hyperlink" Target="os_3_RESENI.ggb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os_4_RESENI.ggb" TargetMode="External"/><Relationship Id="rId2" Type="http://schemas.openxmlformats.org/officeDocument/2006/relationships/hyperlink" Target="os_4.ggb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os_1.ggb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osova2_RESENI.ggb" TargetMode="External"/><Relationship Id="rId2" Type="http://schemas.openxmlformats.org/officeDocument/2006/relationships/hyperlink" Target="os_2.ggb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645920" y="171451"/>
            <a:ext cx="5852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Times New Roman - 16"/>
                <a:cs typeface="Arial" pitchFamily="34" charset="0"/>
              </a:rPr>
              <a:t>Projekt: Inovace </a:t>
            </a:r>
            <a:r>
              <a:rPr lang="cs-CZ" sz="1100" dirty="0">
                <a:latin typeface="Arial - 16"/>
                <a:cs typeface="Arial" pitchFamily="34" charset="0"/>
              </a:rPr>
              <a:t>vybavení</a:t>
            </a:r>
            <a:r>
              <a:rPr lang="cs-CZ" sz="1100" dirty="0">
                <a:latin typeface="Times New Roman - 16"/>
                <a:cs typeface="Arial" pitchFamily="34" charset="0"/>
              </a:rPr>
              <a:t>   Registrační číslo projektu: </a:t>
            </a:r>
            <a:r>
              <a:rPr lang="cs-CZ" sz="1100" dirty="0" smtClean="0">
                <a:latin typeface="Times New Roman - 16"/>
                <a:cs typeface="Arial" pitchFamily="34" charset="0"/>
              </a:rPr>
              <a:t>CZ.1.07/1.5.00/34.0325</a:t>
            </a:r>
            <a:endParaRPr lang="cs-CZ" sz="1100" dirty="0">
              <a:latin typeface="Times New Roman - 16"/>
              <a:cs typeface="Arial" pitchFamily="34" charset="0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660" y="434341"/>
            <a:ext cx="77266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     Příjemce: Gymnázium </a:t>
            </a:r>
            <a:r>
              <a:rPr lang="cs-CZ" sz="1100" dirty="0" err="1">
                <a:latin typeface="Arial - 16"/>
                <a:cs typeface="Arial" pitchFamily="34" charset="0"/>
              </a:rPr>
              <a:t>Pierra</a:t>
            </a:r>
            <a:r>
              <a:rPr lang="cs-CZ" sz="1100" dirty="0">
                <a:latin typeface="Arial - 16"/>
                <a:cs typeface="Arial" pitchFamily="34" charset="0"/>
              </a:rPr>
              <a:t> de </a:t>
            </a:r>
            <a:r>
              <a:rPr lang="cs-CZ" sz="1100" dirty="0" err="1">
                <a:latin typeface="Arial - 16"/>
                <a:cs typeface="Arial" pitchFamily="34" charset="0"/>
              </a:rPr>
              <a:t>Coubertina</a:t>
            </a:r>
            <a:r>
              <a:rPr lang="cs-CZ" sz="1100" dirty="0">
                <a:latin typeface="Arial - 16"/>
                <a:cs typeface="Arial" pitchFamily="34" charset="0"/>
              </a:rPr>
              <a:t>, Tábor, Náměstí Františka Křižíka 860, 390 01 Tábor</a:t>
            </a: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894" y="5292090"/>
            <a:ext cx="6272213" cy="120872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788670" y="4869181"/>
            <a:ext cx="7566660" cy="22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900" b="1" dirty="0">
                <a:latin typeface="Arial - 16"/>
                <a:cs typeface="Arial" pitchFamily="34" charset="0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354831"/>
            <a:ext cx="9304020" cy="360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900" b="1" dirty="0">
                <a:latin typeface="Arial - 16"/>
                <a:cs typeface="Arial" pitchFamily="34" charset="0"/>
              </a:rPr>
              <a:t>Materiál je určen k bezplatnému používání pro potřeby výuky a vzdělávání na všech typech škol a školských zařízení.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900" b="1" dirty="0">
                <a:latin typeface="Arial - 16"/>
                <a:cs typeface="Arial" pitchFamily="34" charset="0"/>
              </a:rPr>
              <a:t>Jakékoliv další používání podléhá autorskému </a:t>
            </a:r>
            <a:r>
              <a:rPr lang="cs-CZ" sz="900" b="1" dirty="0" smtClean="0">
                <a:latin typeface="Arial - 16"/>
                <a:cs typeface="Arial" pitchFamily="34" charset="0"/>
              </a:rPr>
              <a:t>zákonu.</a:t>
            </a:r>
            <a:endParaRPr lang="cs-CZ" sz="900" b="1" dirty="0">
              <a:latin typeface="Arial - 16"/>
              <a:cs typeface="Arial" pitchFamily="34" charset="0"/>
            </a:endParaRP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040" y="1165861"/>
            <a:ext cx="17145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 dirty="0">
                <a:latin typeface="Arial - 16"/>
                <a:cs typeface="Arial" pitchFamily="34" charset="0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470" y="902971"/>
            <a:ext cx="194310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 dirty="0">
                <a:latin typeface="Arial - 16"/>
                <a:cs typeface="Arial" pitchFamily="34" charset="0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040" y="2171701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020584" y="1908812"/>
            <a:ext cx="2213201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5" tIns="41148" rIns="82295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latin typeface="Arial - 16"/>
                <a:cs typeface="Arial" pitchFamily="34" charset="0"/>
              </a:rPr>
              <a:t>Předmět:: cvičení z matematiky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040" y="1645921"/>
            <a:ext cx="19888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 dirty="0">
                <a:latin typeface="Arial - 16"/>
                <a:cs typeface="Arial" pitchFamily="34" charset="0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040" y="1908811"/>
            <a:ext cx="1028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943600" y="2359667"/>
            <a:ext cx="2192796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5" tIns="41148" rIns="82295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Číslo DUM: </a:t>
            </a:r>
            <a:r>
              <a:rPr lang="cs-CZ" sz="1100" dirty="0" smtClean="0">
                <a:latin typeface="Arial - 16"/>
                <a:cs typeface="Arial" pitchFamily="34" charset="0"/>
              </a:rPr>
              <a:t>13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040" y="2651761"/>
            <a:ext cx="2766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 dirty="0">
                <a:latin typeface="Arial - 16"/>
                <a:cs typeface="Arial" pitchFamily="34" charset="0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040" y="2914651"/>
            <a:ext cx="15544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040" y="3429001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040" y="3177541"/>
            <a:ext cx="15773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69240" y="902972"/>
            <a:ext cx="588891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5" tIns="41148" rIns="82295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latin typeface="Arial - 16"/>
                <a:cs typeface="Arial" pitchFamily="34" charset="0"/>
              </a:rPr>
              <a:t>Užití shodných zobrazení při konstrukcích – osová souměrnost.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160270" y="1149938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latin typeface="Arial - 16"/>
                <a:cs typeface="Arial" pitchFamily="34" charset="0"/>
              </a:rPr>
              <a:t>Mgr. Jana Vítečková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140" y="1908811"/>
            <a:ext cx="4663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7246620" y="1908811"/>
            <a:ext cx="1623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 ročník: </a:t>
            </a:r>
            <a:r>
              <a:rPr lang="cs-CZ" sz="1100" dirty="0" smtClean="0">
                <a:latin typeface="Arial - 16"/>
                <a:cs typeface="Arial" pitchFamily="34" charset="0"/>
              </a:rPr>
              <a:t>třetí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120141" y="2171702"/>
            <a:ext cx="241494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5" tIns="41148" rIns="82295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latin typeface="Arial - 16"/>
                <a:cs typeface="Arial" pitchFamily="34" charset="0"/>
              </a:rPr>
              <a:t>32_ </a:t>
            </a:r>
            <a:r>
              <a:rPr lang="cs-CZ" sz="1100" dirty="0" smtClean="0">
                <a:latin typeface="Arial - 16"/>
                <a:cs typeface="Arial" pitchFamily="34" charset="0"/>
              </a:rPr>
              <a:t>M_1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7246620" y="2148840"/>
            <a:ext cx="118872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cs-CZ" sz="1100" dirty="0">
              <a:latin typeface="Arial - 16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160270" y="3166111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latin typeface="Arial - 16"/>
                <a:cs typeface="Arial" pitchFamily="34" charset="0"/>
              </a:rPr>
              <a:t>Mgr. Jana Vítečková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160270" y="3429001"/>
            <a:ext cx="3124609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5" tIns="41148" rIns="82295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latin typeface="Arial - 16"/>
                <a:cs typeface="Arial" pitchFamily="34" charset="0"/>
              </a:rPr>
              <a:t>3.D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160270" y="2914651"/>
            <a:ext cx="8229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latin typeface="Arial - 16"/>
                <a:cs typeface="Arial" pitchFamily="34" charset="0"/>
              </a:rPr>
              <a:t>22.3.2013</a:t>
            </a:r>
            <a:endParaRPr lang="cs-CZ" sz="1100" dirty="0">
              <a:latin typeface="Arial - 16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9395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Nadpis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cs-CZ" u="sng" dirty="0" smtClean="0"/>
                  <a:t>Příklad 3.</a:t>
                </a:r>
                <a:r>
                  <a:rPr lang="cs-CZ" dirty="0" smtClean="0"/>
                  <a:t>:Sestrojte trojúhelník ABC, je-li dán jeho obvod O=</a:t>
                </a:r>
                <a:r>
                  <a:rPr lang="en-US" dirty="0" smtClean="0"/>
                  <a:t>|KL|</a:t>
                </a:r>
                <a:r>
                  <a:rPr lang="cs-CZ" dirty="0" smtClean="0"/>
                  <a:t> a úhly </a:t>
                </a:r>
                <a14:m>
                  <m:oMath xmlns:m="http://schemas.openxmlformats.org/officeDocument/2006/math">
                    <m:r>
                      <a:rPr lang="cs-CZ" i="1" smtClean="0">
                        <a:latin typeface="Cambria Math"/>
                        <a:ea typeface="Cambria Math"/>
                      </a:rPr>
                      <m:t>𝛼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, 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𝛽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cs-CZ" dirty="0"/>
              </a:p>
            </p:txBody>
          </p:sp>
        </mc:Choice>
        <mc:Fallback xmlns="">
          <p:sp>
            <p:nvSpPr>
              <p:cNvPr id="2" name="Nadpis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l="-2000" t="-17021" r="-2074" b="-2978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77500" lnSpcReduction="2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>
              <a:hlinkClick r:id="rId3" action="ppaction://hlinkfile"/>
            </a:endParaRPr>
          </a:p>
          <a:p>
            <a:endParaRPr lang="en-US" dirty="0" smtClean="0">
              <a:hlinkClick r:id="rId3" action="ppaction://hlinkfile"/>
            </a:endParaRPr>
          </a:p>
          <a:p>
            <a:endParaRPr lang="en-US" dirty="0">
              <a:hlinkClick r:id="rId3" action="ppaction://hlinkfile"/>
            </a:endParaRPr>
          </a:p>
          <a:p>
            <a:r>
              <a:rPr lang="cs-CZ" sz="2600" dirty="0" smtClean="0">
                <a:hlinkClick r:id="rId3" action="ppaction://hlinkfile"/>
              </a:rPr>
              <a:t>os_3.ggb</a:t>
            </a:r>
            <a:endParaRPr lang="en-US" sz="2600" dirty="0" smtClean="0"/>
          </a:p>
          <a:p>
            <a:r>
              <a:rPr lang="cs-CZ" sz="2600" dirty="0" smtClean="0">
                <a:hlinkClick r:id="rId4" action="ppaction://hlinkfile"/>
              </a:rPr>
              <a:t>os_3_RESENI.ggb</a:t>
            </a:r>
            <a:endParaRPr lang="cs-CZ" sz="26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132856"/>
            <a:ext cx="8510096" cy="3184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599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Ses</a:t>
            </a:r>
            <a:r>
              <a:rPr lang="cs-CZ" dirty="0" smtClean="0"/>
              <a:t>trojte čtverec ABCD, je-li dáno </a:t>
            </a:r>
            <a:r>
              <a:rPr lang="cs-CZ" dirty="0" err="1" smtClean="0"/>
              <a:t>a+e</a:t>
            </a:r>
            <a:r>
              <a:rPr lang="cs-CZ" dirty="0"/>
              <a:t>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pPr marL="0" indent="0">
              <a:buNone/>
            </a:pPr>
            <a:endParaRPr lang="cs-CZ" sz="2000" dirty="0" smtClean="0">
              <a:hlinkClick r:id="rId2" action="ppaction://hlinkfile"/>
            </a:endParaRPr>
          </a:p>
          <a:p>
            <a:pPr marL="0" indent="0">
              <a:buNone/>
            </a:pPr>
            <a:endParaRPr lang="cs-CZ" sz="2000" dirty="0">
              <a:hlinkClick r:id="rId2" action="ppaction://hlinkfile"/>
            </a:endParaRPr>
          </a:p>
          <a:p>
            <a:pPr marL="0" indent="0">
              <a:buNone/>
            </a:pPr>
            <a:r>
              <a:rPr lang="cs-CZ" sz="2000" dirty="0" smtClean="0">
                <a:hlinkClick r:id="rId2" action="ppaction://hlinkfile"/>
              </a:rPr>
              <a:t>os_4.ggb</a:t>
            </a:r>
            <a:endParaRPr lang="cs-CZ" sz="2000" dirty="0" smtClean="0"/>
          </a:p>
          <a:p>
            <a:pPr marL="0" indent="0">
              <a:buNone/>
            </a:pPr>
            <a:r>
              <a:rPr lang="cs-CZ" sz="2000" dirty="0" smtClean="0">
                <a:hlinkClick r:id="rId3" action="ppaction://hlinkfile"/>
              </a:rPr>
              <a:t>os_4_RESENI.ggb</a:t>
            </a:r>
            <a:endParaRPr lang="cs-CZ" sz="2000" dirty="0" smtClean="0"/>
          </a:p>
          <a:p>
            <a:endParaRPr lang="cs-CZ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981" y="1412776"/>
            <a:ext cx="8505825" cy="3895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2544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17470" y="3576162"/>
            <a:ext cx="3909060" cy="1405890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5" tIns="41148" rIns="82295" bIns="41148" anchor="ctr"/>
          <a:lstStyle/>
          <a:p>
            <a:pPr algn="ctr" defTabSz="822960">
              <a:defRPr/>
            </a:pPr>
            <a:endParaRPr lang="cs-CZ">
              <a:solidFill>
                <a:prstClr val="white"/>
              </a:solidFill>
            </a:endParaRPr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2811780" y="3714751"/>
            <a:ext cx="3566160" cy="929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Autor:</a:t>
            </a:r>
          </a:p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Jana Vítečková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Gymnázium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, Tábor</a:t>
            </a:r>
          </a:p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jviteckova@gymta.cz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březen 2013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3076" name="TextovéPole 3"/>
          <p:cNvSpPr txBox="1">
            <a:spLocks noChangeArrowheads="1"/>
          </p:cNvSpPr>
          <p:nvPr/>
        </p:nvSpPr>
        <p:spPr bwMode="auto">
          <a:xfrm>
            <a:off x="2217420" y="2514601"/>
            <a:ext cx="4709160" cy="59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Objekty použité k vytvoření sešitu jsou součástí SW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Smart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 Notebook nebo pocházejí z veřejných knihoven obrázků (public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domain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) nebo jsou vlastní originální tvorbou autora.</a:t>
            </a: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05740" y="182881"/>
            <a:ext cx="4434840" cy="304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pl-PL" sz="1400" b="1">
                <a:solidFill>
                  <a:srgbClr val="000000"/>
                </a:solidFill>
                <a:latin typeface="Arial - 20"/>
                <a:cs typeface="Arial" pitchFamily="34" charset="0"/>
              </a:rPr>
              <a:t>Seznam použité literatury a pramenů:</a:t>
            </a:r>
            <a:endParaRPr lang="cs-CZ" sz="1400" b="1">
              <a:solidFill>
                <a:srgbClr val="000000"/>
              </a:solidFill>
              <a:latin typeface="Arial - 20"/>
              <a:cs typeface="Arial" pitchFamily="34" charset="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628650" y="514350"/>
            <a:ext cx="8047806" cy="59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5" tIns="41148" rIns="82295" bIns="41148">
            <a:spAutoFit/>
          </a:bodyPr>
          <a:lstStyle/>
          <a:p>
            <a:pPr marL="228600" indent="-228600" defTabSz="822960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endParaRPr lang="cs-CZ" sz="1100" dirty="0" smtClean="0">
              <a:solidFill>
                <a:srgbClr val="000000"/>
              </a:solidFill>
              <a:latin typeface="Arial - 16"/>
              <a:cs typeface="Arial" pitchFamily="34" charset="0"/>
            </a:endParaRPr>
          </a:p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Pomykalová, Eva. </a:t>
            </a:r>
            <a:r>
              <a:rPr lang="cs-CZ" sz="1100" i="1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Matematika pro gymnázia – Planimetrie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. Praha: Prometheus ,1997. 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err="1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Geogebra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 4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6785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Užití shodných zobrazení při konstrukcích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Osová souměrnost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69108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Shodné zobrazení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u="sng" dirty="0" smtClean="0"/>
              <a:t>Zobrazení </a:t>
            </a:r>
            <a:r>
              <a:rPr lang="cs-CZ" i="1" u="sng" dirty="0" smtClean="0"/>
              <a:t>Z</a:t>
            </a:r>
            <a:r>
              <a:rPr lang="cs-CZ" u="sng" dirty="0" smtClean="0"/>
              <a:t> v rovině</a:t>
            </a:r>
            <a:r>
              <a:rPr lang="cs-CZ" dirty="0" smtClean="0"/>
              <a:t> je předpis, který každému bodu X roviny přiřadí právě jeden bod X´ téže roviny.</a:t>
            </a:r>
          </a:p>
          <a:p>
            <a:pPr marL="0" indent="0">
              <a:buNone/>
            </a:pPr>
            <a:r>
              <a:rPr lang="cs-CZ" dirty="0" smtClean="0"/>
              <a:t>Bodu X se říká </a:t>
            </a:r>
            <a:r>
              <a:rPr lang="cs-CZ" u="sng" dirty="0" smtClean="0"/>
              <a:t>vzor</a:t>
            </a:r>
            <a:r>
              <a:rPr lang="cs-CZ" dirty="0" smtClean="0"/>
              <a:t>. </a:t>
            </a:r>
          </a:p>
          <a:p>
            <a:pPr marL="0" indent="0">
              <a:buNone/>
            </a:pPr>
            <a:r>
              <a:rPr lang="cs-CZ" dirty="0" smtClean="0"/>
              <a:t>Bodu X´ se říká </a:t>
            </a:r>
            <a:r>
              <a:rPr lang="cs-CZ" u="sng" dirty="0" smtClean="0"/>
              <a:t>obraz</a:t>
            </a:r>
            <a:r>
              <a:rPr lang="cs-CZ" dirty="0" smtClean="0"/>
              <a:t>.</a:t>
            </a:r>
          </a:p>
          <a:p>
            <a:r>
              <a:rPr lang="cs-CZ" dirty="0" smtClean="0"/>
              <a:t>Zobrazení </a:t>
            </a:r>
            <a:r>
              <a:rPr lang="cs-CZ" i="1" dirty="0" smtClean="0"/>
              <a:t>Z</a:t>
            </a:r>
            <a:r>
              <a:rPr lang="cs-CZ" dirty="0" smtClean="0"/>
              <a:t> je </a:t>
            </a:r>
            <a:r>
              <a:rPr lang="cs-CZ" u="sng" dirty="0" smtClean="0"/>
              <a:t>shodné zobrazení</a:t>
            </a:r>
            <a:r>
              <a:rPr lang="cs-CZ" dirty="0" smtClean="0"/>
              <a:t> právě tehdy, když pro každé dva body A, B roviny a jejich obrazy A´, B´ platí:    </a:t>
            </a:r>
            <a:r>
              <a:rPr lang="en-US" dirty="0" smtClean="0"/>
              <a:t>|AB|=|A</a:t>
            </a:r>
            <a:r>
              <a:rPr lang="cs-CZ" dirty="0" smtClean="0"/>
              <a:t>´B´</a:t>
            </a:r>
            <a:r>
              <a:rPr lang="en-US" dirty="0" smtClean="0"/>
              <a:t>|</a:t>
            </a:r>
            <a:r>
              <a:rPr lang="cs-CZ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88555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Shodné zobrazení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cs-CZ" dirty="0" smtClean="0"/>
                  <a:t>Osová souměrnost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𝑂</m:t>
                    </m:r>
                    <m:r>
                      <a:rPr lang="cs-CZ" b="0" i="1" smtClean="0">
                        <a:latin typeface="Cambria Math"/>
                      </a:rPr>
                      <m:t>(</m:t>
                    </m:r>
                    <m:r>
                      <a:rPr lang="cs-CZ" b="0" i="1" smtClean="0">
                        <a:latin typeface="Cambria Math"/>
                      </a:rPr>
                      <m:t>𝑜</m:t>
                    </m:r>
                    <m:r>
                      <a:rPr lang="cs-CZ" b="0" i="1" smtClean="0">
                        <a:latin typeface="Cambria Math"/>
                      </a:rPr>
                      <m:t>)</m:t>
                    </m:r>
                  </m:oMath>
                </a14:m>
                <a:endParaRPr lang="cs-CZ" dirty="0" smtClean="0"/>
              </a:p>
              <a:p>
                <a:r>
                  <a:rPr lang="cs-CZ" dirty="0" smtClean="0"/>
                  <a:t>Středová souměrnost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𝑆</m:t>
                    </m:r>
                    <m:r>
                      <a:rPr lang="cs-CZ" b="0" i="1" smtClean="0">
                        <a:latin typeface="Cambria Math"/>
                      </a:rPr>
                      <m:t>(</m:t>
                    </m:r>
                    <m:r>
                      <a:rPr lang="cs-CZ" b="0" i="1" smtClean="0">
                        <a:latin typeface="Cambria Math"/>
                      </a:rPr>
                      <m:t>𝑆</m:t>
                    </m:r>
                    <m:r>
                      <a:rPr lang="cs-CZ" b="0" i="1" smtClean="0">
                        <a:latin typeface="Cambria Math"/>
                      </a:rPr>
                      <m:t>)</m:t>
                    </m:r>
                  </m:oMath>
                </a14:m>
                <a:endParaRPr lang="cs-CZ" dirty="0" smtClean="0"/>
              </a:p>
              <a:p>
                <a:r>
                  <a:rPr lang="cs-CZ" dirty="0" smtClean="0"/>
                  <a:t>Posunutí (translace)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𝑇</m:t>
                    </m:r>
                    <m:r>
                      <a:rPr lang="cs-CZ" b="0" i="1" smtClean="0">
                        <a:latin typeface="Cambria Math"/>
                      </a:rPr>
                      <m:t>(</m:t>
                    </m:r>
                    <m:acc>
                      <m:accPr>
                        <m:chr m:val="⃗"/>
                        <m:ctrlPr>
                          <a:rPr lang="cs-CZ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cs-CZ" b="0" i="1" smtClean="0">
                            <a:latin typeface="Cambria Math"/>
                          </a:rPr>
                          <m:t>𝐴𝐵</m:t>
                        </m:r>
                        <m:r>
                          <a:rPr lang="cs-CZ" b="0" i="1" smtClean="0">
                            <a:latin typeface="Cambria Math"/>
                          </a:rPr>
                          <m:t>)</m:t>
                        </m:r>
                      </m:e>
                    </m:acc>
                  </m:oMath>
                </a14:m>
                <a:endParaRPr lang="cs-CZ" dirty="0" smtClean="0"/>
              </a:p>
              <a:p>
                <a:r>
                  <a:rPr lang="cs-CZ" dirty="0" smtClean="0"/>
                  <a:t>Otáčení (rotace)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𝑅</m:t>
                    </m:r>
                    <m:d>
                      <m:dPr>
                        <m:ctrlPr>
                          <a:rPr lang="cs-CZ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b="0" i="1" smtClean="0">
                            <a:latin typeface="Cambria Math"/>
                          </a:rPr>
                          <m:t>𝑆</m:t>
                        </m:r>
                        <m:r>
                          <a:rPr lang="cs-CZ" b="0" i="1" smtClean="0">
                            <a:latin typeface="Cambria Math"/>
                          </a:rPr>
                          <m:t>,</m:t>
                        </m:r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𝜑</m:t>
                        </m:r>
                      </m:e>
                    </m:d>
                  </m:oMath>
                </a14:m>
                <a:endParaRPr lang="cs-CZ" b="0" dirty="0" smtClean="0">
                  <a:ea typeface="Cambria Math"/>
                </a:endParaRPr>
              </a:p>
              <a:p>
                <a:r>
                  <a:rPr lang="cs-CZ" dirty="0" smtClean="0"/>
                  <a:t>Identita 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𝐼</m:t>
                    </m:r>
                  </m:oMath>
                </a14:m>
                <a:endParaRPr lang="cs-CZ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61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9047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Osová souměrnost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cs-CZ" dirty="0" smtClean="0"/>
                  <a:t>Je dána přímka o. </a:t>
                </a:r>
                <a:r>
                  <a:rPr lang="cs-CZ" u="sng" dirty="0" smtClean="0"/>
                  <a:t>Osovou souměrností </a:t>
                </a:r>
                <a:r>
                  <a:rPr lang="cs-CZ" dirty="0" smtClean="0"/>
                  <a:t>s osou o rozumíme zobrazení, které každému bodu X přiřadí bod </a:t>
                </a:r>
                <a:r>
                  <a:rPr lang="cs-CZ" dirty="0" err="1" smtClean="0"/>
                  <a:t>X´takto</a:t>
                </a:r>
                <a:r>
                  <a:rPr lang="cs-CZ" dirty="0" smtClean="0"/>
                  <a:t>:</a:t>
                </a:r>
              </a:p>
              <a:p>
                <a:pPr marL="971550" lvl="1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𝑋</m:t>
                    </m:r>
                    <m:r>
                      <a:rPr lang="cs-CZ" b="0" i="1" smtClean="0">
                        <a:latin typeface="Cambria Math"/>
                      </a:rPr>
                      <m:t>∉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𝑜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: ⟷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𝑋𝑋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´</m:t>
                    </m:r>
                    <m:nary>
                      <m:naryPr>
                        <m:chr m:val="⟘"/>
                        <m:subHide m:val="on"/>
                        <m:supHide m:val="on"/>
                        <m:ctrlPr>
                          <a:rPr lang="cs-CZ" b="0" i="1" smtClean="0">
                            <a:latin typeface="Cambria Math"/>
                            <a:ea typeface="Cambria Math"/>
                          </a:rPr>
                        </m:ctrlPr>
                      </m:naryPr>
                      <m:sub/>
                      <m:sup/>
                      <m:e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𝑜</m:t>
                        </m:r>
                      </m:e>
                    </m:nary>
                    <m:r>
                      <a:rPr lang="cs-CZ" b="0" i="1" smtClean="0">
                        <a:latin typeface="Cambria Math"/>
                        <a:ea typeface="Cambria Math"/>
                      </a:rPr>
                      <m:t> </m:t>
                    </m:r>
                    <m:nary>
                      <m:naryPr>
                        <m:chr m:val="⋀"/>
                        <m:subHide m:val="on"/>
                        <m:supHide m:val="on"/>
                        <m:ctrlPr>
                          <a:rPr lang="cs-CZ" b="0" i="1" dirty="0" smtClean="0">
                            <a:latin typeface="Cambria Math"/>
                            <a:ea typeface="Cambria Math"/>
                          </a:rPr>
                        </m:ctrlPr>
                      </m:naryPr>
                      <m:sub/>
                      <m:sup/>
                      <m:e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 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US" b="0" i="1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𝑋𝑜</m:t>
                            </m:r>
                          </m:e>
                        </m:d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=|</m:t>
                        </m:r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𝑋</m:t>
                        </m:r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´</m:t>
                        </m:r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𝑜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|</m:t>
                        </m:r>
                      </m:e>
                    </m:nary>
                  </m:oMath>
                </a14:m>
                <a:r>
                  <a:rPr lang="cs-CZ" dirty="0" smtClean="0"/>
                  <a:t>,</a:t>
                </a:r>
              </a:p>
              <a:p>
                <a:pPr marL="971550" lvl="1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𝑋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𝑜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: 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𝑋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´=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𝑋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cs-CZ" b="0" dirty="0" smtClean="0">
                  <a:ea typeface="Cambria Math"/>
                </a:endParaRPr>
              </a:p>
              <a:p>
                <a:pPr marL="571500" indent="-514350"/>
                <a:r>
                  <a:rPr lang="cs-CZ" b="0" dirty="0" smtClean="0">
                    <a:ea typeface="Cambria Math"/>
                  </a:rPr>
                  <a:t>O osové souměrnosti platí:</a:t>
                </a:r>
              </a:p>
              <a:p>
                <a:pPr marL="971550" lvl="1" indent="-514350"/>
                <a:r>
                  <a:rPr lang="cs-CZ" dirty="0" smtClean="0">
                    <a:ea typeface="Cambria Math"/>
                  </a:rPr>
                  <a:t>Všechny body, které leží na ose souměrnosti jsou </a:t>
                </a:r>
                <a:r>
                  <a:rPr lang="cs-CZ" dirty="0" err="1" smtClean="0">
                    <a:ea typeface="Cambria Math"/>
                  </a:rPr>
                  <a:t>samodružné</a:t>
                </a:r>
                <a:r>
                  <a:rPr lang="cs-CZ" dirty="0" smtClean="0">
                    <a:ea typeface="Cambria Math"/>
                  </a:rPr>
                  <a:t>.</a:t>
                </a:r>
              </a:p>
              <a:p>
                <a:pPr marL="971550" lvl="1" indent="-514350"/>
                <a:r>
                  <a:rPr lang="cs-CZ" b="0" dirty="0" smtClean="0">
                    <a:ea typeface="Cambria Math"/>
                  </a:rPr>
                  <a:t>Osa souměrnosti a všechny přímky kolmé k ose souměrnosti jsou </a:t>
                </a:r>
                <a:r>
                  <a:rPr lang="cs-CZ" b="0" dirty="0" err="1" smtClean="0">
                    <a:ea typeface="Cambria Math"/>
                  </a:rPr>
                  <a:t>samodružné</a:t>
                </a:r>
                <a:r>
                  <a:rPr lang="cs-CZ" b="0" dirty="0" smtClean="0">
                    <a:ea typeface="Cambria Math"/>
                  </a:rPr>
                  <a:t>.</a:t>
                </a:r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81" t="-269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75439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2800" u="sng" dirty="0" smtClean="0"/>
              <a:t>Příklad 1.</a:t>
            </a:r>
            <a:r>
              <a:rPr lang="cs-CZ" sz="2800" dirty="0" smtClean="0"/>
              <a:t>: Jsou dány dva různé body A, B ležící v téže polorovině určené přímkou p. Na přímce p určete bod X tak, aby součet vzdáleností </a:t>
            </a:r>
            <a:r>
              <a:rPr lang="en-US" sz="2800" dirty="0" smtClean="0"/>
              <a:t>|AX|+|BX| </a:t>
            </a:r>
            <a:r>
              <a:rPr lang="en-US" sz="2800" dirty="0" err="1" smtClean="0"/>
              <a:t>byl</a:t>
            </a:r>
            <a:r>
              <a:rPr lang="en-US" sz="2800" dirty="0" smtClean="0"/>
              <a:t> </a:t>
            </a:r>
            <a:r>
              <a:rPr lang="en-US" sz="2800" dirty="0" err="1" smtClean="0"/>
              <a:t>nejmen</a:t>
            </a:r>
            <a:r>
              <a:rPr lang="cs-CZ" sz="2800" dirty="0" err="1" smtClean="0"/>
              <a:t>ší</a:t>
            </a:r>
            <a:r>
              <a:rPr lang="cs-CZ" sz="2800" dirty="0" smtClean="0"/>
              <a:t>.</a:t>
            </a:r>
            <a:endParaRPr lang="cs-CZ" sz="2800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1"/>
          </a:xfrm>
        </p:spPr>
        <p:txBody>
          <a:bodyPr>
            <a:normAutofit lnSpcReduction="10000"/>
          </a:bodyPr>
          <a:lstStyle/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 smtClean="0"/>
          </a:p>
          <a:p>
            <a:r>
              <a:rPr lang="cs-CZ" sz="2000" dirty="0" smtClean="0">
                <a:hlinkClick r:id="rId2" action="ppaction://hlinkfile"/>
              </a:rPr>
              <a:t>Geogebra_pr1</a:t>
            </a:r>
            <a:endParaRPr lang="cs-CZ" sz="20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3983" y="1412776"/>
            <a:ext cx="6480720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9156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dirty="0" smtClean="0"/>
              <a:t>Důkaz: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ástupný symbol pro obsah 3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/>
              </a:bodyPr>
              <a:lstStyle/>
              <a:p>
                <a:endParaRPr lang="cs-CZ" b="0" i="1" dirty="0" smtClean="0">
                  <a:latin typeface="Cambria Math"/>
                  <a:ea typeface="Cambria Math"/>
                </a:endParaRPr>
              </a:p>
              <a:p>
                <a:endParaRPr lang="cs-CZ" b="0" i="1" dirty="0" smtClean="0">
                  <a:latin typeface="Cambria Math"/>
                  <a:ea typeface="Cambria Math"/>
                </a:endParaRPr>
              </a:p>
              <a:p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  <a:ea typeface="Cambria Math"/>
                      </a:rPr>
                      <m:t>𝑌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≠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𝑋</m:t>
                    </m:r>
                  </m:oMath>
                </a14:m>
                <a:endParaRPr lang="cs-CZ" dirty="0" smtClean="0"/>
              </a:p>
              <a:p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b="0" i="1" smtClean="0">
                            <a:latin typeface="Cambria Math"/>
                          </a:rPr>
                          <m:t>𝐴</m:t>
                        </m:r>
                        <m:r>
                          <a:rPr lang="en-US" b="0" i="1" smtClean="0">
                            <a:latin typeface="Cambria Math"/>
                          </a:rPr>
                          <m:t>𝑌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+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𝑌</m:t>
                        </m:r>
                        <m:r>
                          <a:rPr lang="cs-CZ" b="0" i="1" smtClean="0">
                            <a:latin typeface="Cambria Math"/>
                          </a:rPr>
                          <m:t>𝐵</m:t>
                        </m:r>
                        <m:r>
                          <a:rPr lang="cs-CZ" b="0" i="1" smtClean="0">
                            <a:latin typeface="Cambria Math"/>
                          </a:rPr>
                          <m:t>´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&gt;|</m:t>
                    </m:r>
                    <m:r>
                      <a:rPr lang="en-US" b="0" i="1" smtClean="0">
                        <a:latin typeface="Cambria Math"/>
                      </a:rPr>
                      <m:t>𝐴𝐵</m:t>
                    </m:r>
                    <m:r>
                      <a:rPr lang="cs-CZ" b="0" i="1" smtClean="0">
                        <a:latin typeface="Cambria Math"/>
                      </a:rPr>
                      <m:t>´</m:t>
                    </m:r>
                    <m:r>
                      <a:rPr lang="en-US" b="0" i="1" smtClean="0">
                        <a:latin typeface="Cambria Math"/>
                      </a:rPr>
                      <m:t>|</m:t>
                    </m:r>
                  </m:oMath>
                </a14:m>
                <a:r>
                  <a:rPr lang="cs-CZ" dirty="0" smtClean="0"/>
                  <a:t> </a:t>
                </a:r>
              </a:p>
              <a:p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𝐵𝑋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=|</m:t>
                    </m:r>
                    <m:r>
                      <a:rPr lang="en-US" b="0" i="1" smtClean="0">
                        <a:latin typeface="Cambria Math"/>
                      </a:rPr>
                      <m:t>𝐵</m:t>
                    </m:r>
                    <m:r>
                      <a:rPr lang="cs-CZ" b="0" i="1" smtClean="0">
                        <a:latin typeface="Cambria Math"/>
                      </a:rPr>
                      <m:t>´</m:t>
                    </m:r>
                    <m:r>
                      <a:rPr lang="cs-CZ" b="0" i="1" smtClean="0">
                        <a:latin typeface="Cambria Math"/>
                      </a:rPr>
                      <m:t>𝑋</m:t>
                    </m:r>
                    <m:r>
                      <a:rPr lang="en-US" b="0" i="1" smtClean="0">
                        <a:latin typeface="Cambria Math"/>
                      </a:rPr>
                      <m:t>|</m:t>
                    </m:r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𝐵𝑌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=|</m:t>
                    </m:r>
                    <m:r>
                      <a:rPr lang="en-US" b="0" i="1" smtClean="0">
                        <a:latin typeface="Cambria Math"/>
                      </a:rPr>
                      <m:t>𝐵</m:t>
                    </m:r>
                    <m:r>
                      <a:rPr lang="cs-CZ" b="0" i="1" smtClean="0">
                        <a:latin typeface="Cambria Math"/>
                      </a:rPr>
                      <m:t>´</m:t>
                    </m:r>
                    <m:r>
                      <a:rPr lang="cs-CZ" b="0" i="1" smtClean="0">
                        <a:latin typeface="Cambria Math"/>
                      </a:rPr>
                      <m:t>𝑌</m:t>
                    </m:r>
                    <m:r>
                      <a:rPr lang="en-US" b="0" i="1" smtClean="0">
                        <a:latin typeface="Cambria Math"/>
                      </a:rPr>
                      <m:t>|</m:t>
                    </m:r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𝐴𝑋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+|</m:t>
                    </m:r>
                    <m:r>
                      <a:rPr lang="en-US" b="0" i="1" smtClean="0">
                        <a:latin typeface="Cambria Math"/>
                      </a:rPr>
                      <m:t>𝑋𝐵</m:t>
                    </m:r>
                    <m:r>
                      <a:rPr lang="cs-CZ" b="0" i="1" smtClean="0">
                        <a:latin typeface="Cambria Math"/>
                      </a:rPr>
                      <m:t>´</m:t>
                    </m:r>
                    <m:r>
                      <a:rPr lang="en-US" b="0" i="1" smtClean="0">
                        <a:latin typeface="Cambria Math"/>
                      </a:rPr>
                      <m:t>|=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𝐴𝑋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+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𝑋𝐵</m:t>
                        </m:r>
                      </m:e>
                    </m:d>
                    <m:r>
                      <a:rPr lang="en-US" b="0" i="0" smtClean="0">
                        <a:latin typeface="Cambria Math"/>
                      </a:rPr>
                      <m:t>=|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AB</m:t>
                    </m:r>
                    <m:r>
                      <a:rPr lang="cs-CZ" b="0" i="0" smtClean="0">
                        <a:latin typeface="Cambria Math"/>
                      </a:rPr>
                      <m:t>´</m:t>
                    </m:r>
                    <m:r>
                      <a:rPr lang="en-US" b="0" i="0" smtClean="0">
                        <a:latin typeface="Cambria Math"/>
                      </a:rPr>
                      <m:t>|</m:t>
                    </m:r>
                  </m:oMath>
                </a14:m>
                <a:endParaRPr lang="cs-CZ" dirty="0" smtClean="0"/>
              </a:p>
              <a:p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𝐴𝑌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+|</m:t>
                    </m:r>
                    <m:r>
                      <a:rPr lang="en-US" b="0" i="1" smtClean="0">
                        <a:latin typeface="Cambria Math"/>
                      </a:rPr>
                      <m:t>𝑌𝐵</m:t>
                    </m:r>
                    <m:r>
                      <a:rPr lang="en-US" b="0" i="1" smtClean="0">
                        <a:latin typeface="Cambria Math"/>
                      </a:rPr>
                      <m:t>|&gt;|</m:t>
                    </m:r>
                    <m:r>
                      <a:rPr lang="cs-CZ" b="0" i="1" smtClean="0">
                        <a:latin typeface="Cambria Math"/>
                      </a:rPr>
                      <m:t>𝐴𝑋</m:t>
                    </m:r>
                    <m:r>
                      <a:rPr lang="en-US" b="0" i="1" smtClean="0">
                        <a:latin typeface="Cambria Math"/>
                      </a:rPr>
                      <m:t>|+|</m:t>
                    </m:r>
                    <m:r>
                      <a:rPr lang="cs-CZ" b="0" i="1" smtClean="0">
                        <a:latin typeface="Cambria Math"/>
                      </a:rPr>
                      <m:t>𝑋𝐵</m:t>
                    </m:r>
                    <m:r>
                      <a:rPr lang="en-US" b="0" i="1" smtClean="0">
                        <a:latin typeface="Cambria Math"/>
                      </a:rPr>
                      <m:t>|</m:t>
                    </m:r>
                  </m:oMath>
                </a14:m>
                <a:endParaRPr lang="cs-CZ" dirty="0" smtClean="0"/>
              </a:p>
              <a:p>
                <a:endParaRPr lang="cs-CZ" dirty="0"/>
              </a:p>
            </p:txBody>
          </p:sp>
        </mc:Choice>
        <mc:Fallback xmlns="">
          <p:sp>
            <p:nvSpPr>
              <p:cNvPr id="4" name="Zástupný symbol pro obsah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88640"/>
            <a:ext cx="3888432" cy="4101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3021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2800" u="sng" dirty="0" smtClean="0"/>
              <a:t>Příklad 2.</a:t>
            </a:r>
            <a:r>
              <a:rPr lang="cs-CZ" sz="2800" dirty="0" smtClean="0"/>
              <a:t>: Je dán rovnoramenný trojúhelník KLM se základnou KL. Dokažte, že součet vzdáleností každého bodu X základny KL od přímek KM, LM je konstantní.</a:t>
            </a:r>
            <a:endParaRPr lang="cs-CZ" sz="2800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sz="2000" dirty="0" smtClean="0">
                <a:hlinkClick r:id="rId2" action="ppaction://hlinkfile"/>
              </a:rPr>
              <a:t>os_2.ggb</a:t>
            </a:r>
            <a:endParaRPr lang="en-US" sz="2000" dirty="0" smtClean="0"/>
          </a:p>
          <a:p>
            <a:pPr marL="0" indent="0">
              <a:buNone/>
            </a:pPr>
            <a:r>
              <a:rPr lang="cs-CZ" sz="2000" dirty="0" smtClean="0">
                <a:hlinkClick r:id="rId3" action="ppaction://hlinkfile"/>
              </a:rPr>
              <a:t>os2_RESENI.ggb</a:t>
            </a:r>
            <a:endParaRPr lang="cs-CZ" sz="20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412776"/>
            <a:ext cx="3986014" cy="5210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0765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Důkaz: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cs-CZ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cs-CZ" b="0" i="1" smtClean="0">
                            <a:latin typeface="Cambria Math"/>
                          </a:rPr>
                          <m:t>𝐾𝐿</m:t>
                        </m:r>
                      </m:e>
                    </m:d>
                    <m:r>
                      <a:rPr lang="cs-CZ" b="0" i="1" smtClean="0">
                        <a:latin typeface="Cambria Math"/>
                      </a:rPr>
                      <m:t>:</m:t>
                    </m:r>
                    <m:r>
                      <a:rPr lang="cs-CZ" b="0" i="1" smtClean="0">
                        <a:latin typeface="Cambria Math"/>
                      </a:rPr>
                      <m:t>𝐾𝑀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→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𝐾𝑀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´</m:t>
                    </m:r>
                  </m:oMath>
                </a14:m>
                <a:endParaRPr lang="cs-CZ" dirty="0" smtClean="0"/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𝐿𝑀𝐾𝑀</m:t>
                    </m:r>
                    <m:r>
                      <a:rPr lang="cs-CZ" b="0" i="1" smtClean="0">
                        <a:latin typeface="Cambria Math"/>
                      </a:rPr>
                      <m:t>´ </m:t>
                    </m:r>
                    <m:r>
                      <a:rPr lang="cs-CZ" b="0" i="1" smtClean="0">
                        <a:latin typeface="Cambria Math"/>
                      </a:rPr>
                      <m:t>𝑟𝑜𝑣𝑛𝑜𝑏</m:t>
                    </m:r>
                    <m:r>
                      <a:rPr lang="cs-CZ" b="0" i="1" smtClean="0">
                        <a:latin typeface="Cambria Math"/>
                      </a:rPr>
                      <m:t>ěž</m:t>
                    </m:r>
                    <m:r>
                      <a:rPr lang="cs-CZ" b="0" i="1" smtClean="0">
                        <a:latin typeface="Cambria Math"/>
                      </a:rPr>
                      <m:t>𝑛</m:t>
                    </m:r>
                    <m:r>
                      <a:rPr lang="cs-CZ" b="0" i="1" smtClean="0">
                        <a:latin typeface="Cambria Math"/>
                      </a:rPr>
                      <m:t>í</m:t>
                    </m:r>
                    <m:r>
                      <a:rPr lang="cs-CZ" b="0" i="1" smtClean="0">
                        <a:latin typeface="Cambria Math"/>
                      </a:rPr>
                      <m:t>𝑘</m:t>
                    </m:r>
                    <m:r>
                      <a:rPr lang="cs-CZ" b="0" i="0" smtClean="0">
                        <a:latin typeface="Cambria Math"/>
                      </a:rPr>
                      <m:t>(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LM</m:t>
                        </m:r>
                      </m:e>
                    </m:d>
                    <m:r>
                      <a:rPr lang="en-US" b="0" i="0" smtClean="0">
                        <a:latin typeface="Cambria Math"/>
                      </a:rPr>
                      <m:t>=              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MK</m:t>
                        </m:r>
                      </m:e>
                    </m:d>
                    <m:r>
                      <a:rPr lang="en-US" b="0" i="0" smtClean="0">
                        <a:latin typeface="Cambria Math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cs-CZ" b="0" i="0" smtClean="0">
                            <a:latin typeface="Cambria Math"/>
                          </a:rPr>
                          <m:t>K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M</m:t>
                        </m:r>
                        <m:r>
                          <a:rPr lang="cs-CZ" b="0" i="0" smtClean="0">
                            <a:latin typeface="Cambria Math"/>
                          </a:rPr>
                          <m:t>´</m:t>
                        </m:r>
                      </m:e>
                    </m:d>
                    <m:r>
                      <a:rPr lang="cs-CZ" b="0" i="0" smtClean="0">
                        <a:latin typeface="Cambria Math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cs-CZ" b="0" i="0" smtClean="0">
                            <a:latin typeface="Cambria Math"/>
                          </a:rPr>
                          <m:t>M</m:t>
                        </m:r>
                        <m:r>
                          <a:rPr lang="cs-CZ" b="0" i="0" smtClean="0">
                            <a:latin typeface="Cambria Math"/>
                          </a:rPr>
                          <m:t>´</m:t>
                        </m:r>
                        <m:r>
                          <m:rPr>
                            <m:sty m:val="p"/>
                          </m:rPr>
                          <a:rPr lang="cs-CZ" b="0" i="0" smtClean="0">
                            <a:latin typeface="Cambria Math"/>
                          </a:rPr>
                          <m:t>L</m:t>
                        </m:r>
                      </m:e>
                    </m:d>
                    <m:r>
                      <a:rPr lang="cs-CZ" b="0" i="0" smtClean="0">
                        <a:latin typeface="Cambria Math"/>
                      </a:rPr>
                      <m:t>)</m:t>
                    </m:r>
                  </m:oMath>
                </a14:m>
                <a:endParaRPr lang="cs-CZ" b="0" dirty="0" smtClean="0"/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𝐿</m:t>
                    </m:r>
                    <m:r>
                      <a:rPr lang="en-US" b="0" i="1" smtClean="0">
                        <a:latin typeface="Cambria Math"/>
                      </a:rPr>
                      <m:t>𝑀</m:t>
                    </m:r>
                    <m:r>
                      <a:rPr lang="en-US" b="0" i="1" smtClean="0">
                        <a:latin typeface="Cambria Math"/>
                      </a:rPr>
                      <m:t> ǁ </m:t>
                    </m:r>
                    <m:r>
                      <a:rPr lang="en-US" b="0" i="1" smtClean="0">
                        <a:latin typeface="Cambria Math"/>
                      </a:rPr>
                      <m:t>𝐾𝑀</m:t>
                    </m:r>
                    <m:r>
                      <a:rPr lang="cs-CZ" b="0" i="1" smtClean="0">
                        <a:latin typeface="Cambria Math"/>
                      </a:rPr>
                      <m:t>´</m:t>
                    </m:r>
                  </m:oMath>
                </a14:m>
                <a:endParaRPr lang="cs-CZ" b="0" dirty="0" smtClean="0"/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|</m:t>
                    </m:r>
                    <m:r>
                      <a:rPr lang="en-US" b="0" i="1" smtClean="0">
                        <a:latin typeface="Cambria Math"/>
                      </a:rPr>
                      <m:t>𝐴𝑋</m:t>
                    </m:r>
                    <m:r>
                      <a:rPr lang="en-US" b="0" i="1" smtClean="0">
                        <a:latin typeface="Cambria Math"/>
                      </a:rPr>
                      <m:t>|=|</m:t>
                    </m:r>
                    <m:r>
                      <a:rPr lang="en-US" b="0" i="1" smtClean="0">
                        <a:latin typeface="Cambria Math"/>
                      </a:rPr>
                      <m:t>𝐴𝑋</m:t>
                    </m:r>
                    <m:r>
                      <a:rPr lang="cs-CZ" b="0" i="1" smtClean="0">
                        <a:latin typeface="Cambria Math"/>
                      </a:rPr>
                      <m:t>´</m:t>
                    </m:r>
                    <m:r>
                      <a:rPr lang="en-US" b="0" i="1" smtClean="0">
                        <a:latin typeface="Cambria Math"/>
                      </a:rPr>
                      <m:t>|</m:t>
                    </m:r>
                  </m:oMath>
                </a14:m>
                <a:endParaRPr lang="cs-CZ" dirty="0" smtClean="0"/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|</m:t>
                    </m:r>
                    <m:r>
                      <a:rPr lang="en-US" b="0" i="1" smtClean="0">
                        <a:latin typeface="Cambria Math"/>
                      </a:rPr>
                      <m:t>𝑌𝑋</m:t>
                    </m:r>
                    <m:r>
                      <a:rPr lang="cs-CZ" b="0" i="1" smtClean="0">
                        <a:latin typeface="Cambria Math"/>
                      </a:rPr>
                      <m:t>´</m:t>
                    </m:r>
                    <m:r>
                      <a:rPr lang="en-US" b="0" i="1" smtClean="0">
                        <a:latin typeface="Cambria Math"/>
                      </a:rPr>
                      <m:t>|</m:t>
                    </m:r>
                    <m:r>
                      <a:rPr lang="cs-CZ" b="0" i="1" smtClean="0">
                        <a:latin typeface="Cambria Math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𝐴𝑌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+|</m:t>
                    </m:r>
                    <m:r>
                      <a:rPr lang="cs-CZ" b="0" i="1" smtClean="0">
                        <a:latin typeface="Cambria Math"/>
                      </a:rPr>
                      <m:t>𝐴</m:t>
                    </m:r>
                    <m:r>
                      <a:rPr lang="en-US" b="0" i="1" smtClean="0">
                        <a:latin typeface="Cambria Math"/>
                      </a:rPr>
                      <m:t>𝑋</m:t>
                    </m:r>
                    <m:r>
                      <a:rPr lang="cs-CZ" b="0" i="1" smtClean="0">
                        <a:latin typeface="Cambria Math"/>
                      </a:rPr>
                      <m:t>´</m:t>
                    </m:r>
                    <m:r>
                      <a:rPr lang="en-US" b="0" i="1" smtClean="0">
                        <a:latin typeface="Cambria Math"/>
                      </a:rPr>
                      <m:t>|</m:t>
                    </m:r>
                  </m:oMath>
                </a14:m>
                <a:endParaRPr lang="en-US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cs-CZ" b="0" i="1" smtClean="0">
                              <a:latin typeface="Cambria Math"/>
                            </a:rPr>
                            <m:t>𝐴𝑌</m:t>
                          </m:r>
                        </m:e>
                      </m:d>
                      <m:r>
                        <a:rPr lang="en-US" b="0" i="0" smtClean="0">
                          <a:latin typeface="Cambria Math"/>
                        </a:rPr>
                        <m:t>+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AX</m:t>
                          </m:r>
                        </m:e>
                      </m:d>
                      <m:r>
                        <a:rPr lang="en-US" b="0" i="0" smtClean="0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</a:rPr>
                        <m:t>k</m:t>
                      </m:r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401499"/>
            <a:ext cx="2650657" cy="5339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3371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Šablona%20pro%20DUM[1]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608</Words>
  <Application>Microsoft Office PowerPoint</Application>
  <PresentationFormat>Předvádění na obrazovce (4:3)</PresentationFormat>
  <Paragraphs>112</Paragraphs>
  <Slides>12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12</vt:i4>
      </vt:variant>
    </vt:vector>
  </HeadingPairs>
  <TitlesOfParts>
    <vt:vector size="14" baseType="lpstr">
      <vt:lpstr>Motiv systému Office</vt:lpstr>
      <vt:lpstr>Šablona%20pro%20DUM[1]</vt:lpstr>
      <vt:lpstr>Prezentace aplikace PowerPoint</vt:lpstr>
      <vt:lpstr>Užití shodných zobrazení při konstrukcích</vt:lpstr>
      <vt:lpstr>Shodné zobrazení</vt:lpstr>
      <vt:lpstr>Shodné zobrazení</vt:lpstr>
      <vt:lpstr>Osová souměrnost</vt:lpstr>
      <vt:lpstr>Příklad 1.: Jsou dány dva různé body A, B ležící v téže polorovině určené přímkou p. Na přímce p určete bod X tak, aby součet vzdáleností |AX|+|BX| byl nejmenší.</vt:lpstr>
      <vt:lpstr>Důkaz:</vt:lpstr>
      <vt:lpstr>Příklad 2.: Je dán rovnoramenný trojúhelník KLM se základnou KL. Dokažte, že součet vzdáleností každého bodu X základny KL od přímek KM, LM je konstantní.</vt:lpstr>
      <vt:lpstr>Důkaz:</vt:lpstr>
      <vt:lpstr>Příklad 3.:Sestrojte trojúhelník ABC, je-li dán jeho obvod O=|KL| a úhly α, β.</vt:lpstr>
      <vt:lpstr>Sestrojte čtverec ABCD, je-li dáno a+e.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Jana Vítečková</dc:creator>
  <cp:lastModifiedBy>hchotovinska</cp:lastModifiedBy>
  <cp:revision>26</cp:revision>
  <cp:lastPrinted>2013-04-17T12:03:43Z</cp:lastPrinted>
  <dcterms:created xsi:type="dcterms:W3CDTF">2013-02-28T13:53:09Z</dcterms:created>
  <dcterms:modified xsi:type="dcterms:W3CDTF">2014-06-09T09:55:41Z</dcterms:modified>
</cp:coreProperties>
</file>