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</p:sldIdLst>
  <p:sldSz cx="10080625" cy="7559675"/>
  <p:notesSz cx="7559675" cy="10691813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312" y="-24"/>
      </p:cViewPr>
      <p:guideLst>
        <p:guide orient="horz" pos="2381"/>
        <p:guide pos="317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269310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 idx="2"/>
          </p:nvPr>
        </p:nvSpPr>
        <p:spPr>
          <a:xfrm>
            <a:off x="1312920" y="1027079"/>
            <a:ext cx="4933800" cy="3700440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3"/>
          </p:nvPr>
        </p:nvSpPr>
        <p:spPr>
          <a:xfrm>
            <a:off x="1169640" y="5086800"/>
            <a:ext cx="5226120" cy="4107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16544622"/>
      </p:ext>
    </p:extLst>
  </p:cSld>
  <p:clrMap bg1="lt1" tx1="dk1" bg2="lt2" tx2="dk2" accent1="accent1" accent2="accent2" accent3="accent3" accent4="accent4" accent5="accent5" accent6="accent6" hlink="hlink" folHlink="folHlink"/>
  <p:notesStyle>
    <a:lvl1pPr rtl="0" hangingPunct="0">
      <a:tabLst/>
      <a:defRPr lang="cs-CZ" sz="2400" b="0" i="0" u="none" strike="noStrike">
        <a:ln>
          <a:noFill/>
        </a:ln>
        <a:solidFill>
          <a:srgbClr val="000000"/>
        </a:solidFill>
        <a:latin typeface="Thorndale" pitchFamily="18"/>
        <a:cs typeface="Arial Unicode MS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/>
          <a:lstStyle/>
          <a:p>
            <a:pPr marL="216000" indent="-216000"/>
            <a:endParaRPr lang="cs-CZ" sz="2000" kern="1200">
              <a:latin typeface="Arial" pitchFamily="18"/>
              <a:cs typeface="Mangal" pitchFamily="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>
          <a:xfrm>
            <a:off x="755280" y="5078520"/>
            <a:ext cx="6044400" cy="4721040"/>
          </a:xfrm>
        </p:spPr>
        <p:txBody>
          <a:bodyPr/>
          <a:lstStyle/>
          <a:p>
            <a:endParaRPr lang="cs-CZ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480" cy="4107960"/>
          </a:xfrm>
        </p:spPr>
        <p:txBody>
          <a:bodyPr>
            <a:spAutoFit/>
          </a:bodyPr>
          <a:lstStyle/>
          <a:p>
            <a:endParaRPr lang="cs-CZ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480" cy="4107960"/>
          </a:xfrm>
        </p:spPr>
        <p:txBody>
          <a:bodyPr>
            <a:spAutoFit/>
          </a:bodyPr>
          <a:lstStyle/>
          <a:p>
            <a:endParaRPr lang="cs-CZ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480" cy="4107960"/>
          </a:xfrm>
        </p:spPr>
        <p:txBody>
          <a:bodyPr>
            <a:spAutoFit/>
          </a:bodyPr>
          <a:lstStyle/>
          <a:p>
            <a:endParaRPr lang="cs-CZ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480" cy="4107960"/>
          </a:xfrm>
        </p:spPr>
        <p:txBody>
          <a:bodyPr>
            <a:spAutoFit/>
          </a:bodyPr>
          <a:lstStyle/>
          <a:p>
            <a:endParaRPr lang="cs-CZ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480" cy="4107960"/>
          </a:xfrm>
        </p:spPr>
        <p:txBody>
          <a:bodyPr>
            <a:spAutoFit/>
          </a:bodyPr>
          <a:lstStyle/>
          <a:p>
            <a:endParaRPr lang="cs-CZ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480" cy="4107960"/>
          </a:xfrm>
        </p:spPr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480" cy="4107960"/>
          </a:xfrm>
        </p:spPr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756047" y="2348403"/>
            <a:ext cx="8568531" cy="1620430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12094" y="4283818"/>
            <a:ext cx="7056438" cy="193191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37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07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112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150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188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225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263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301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D578633-3DDA-45B2-999C-19B13234F5DB}" type="slidenum">
              <a:rPr lang="cs-CZ" smtClean="0"/>
              <a:pPr lvl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06DE7F6-96BB-416C-9A6C-DFB91955E40A}" type="slidenum">
              <a:rPr lang="cs-CZ" smtClean="0"/>
              <a:pPr lvl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057499" y="334236"/>
            <a:ext cx="2500906" cy="7109944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554785" y="334236"/>
            <a:ext cx="7334704" cy="7109944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E40AA7C-CC57-4CBF-AFB0-FA80C9915AA6}" type="slidenum">
              <a:rPr lang="cs-CZ" smtClean="0"/>
              <a:pPr lvl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5823BF7-D758-4977-870A-3FCD79D39EB0}" type="slidenum">
              <a:rPr lang="cs-CZ" smtClean="0"/>
              <a:pPr lvl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96300" y="4857796"/>
            <a:ext cx="8568531" cy="1501435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96300" y="3204118"/>
            <a:ext cx="8568531" cy="1653678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3763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0752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11289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201505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518813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302257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52633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40301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97773F0-1036-4F39-91D0-AFF394E00F53}" type="slidenum">
              <a:rPr lang="cs-CZ" smtClean="0"/>
              <a:pPr lvl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554790" y="1944167"/>
            <a:ext cx="4917805" cy="5500013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640605" y="1944167"/>
            <a:ext cx="4917805" cy="5500013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B3DCAD9-4E2F-4DB4-8EDB-07644157F130}" type="slidenum">
              <a:rPr lang="cs-CZ" smtClean="0"/>
              <a:pPr lvl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4031" y="302737"/>
            <a:ext cx="9072563" cy="1259946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04031" y="1692179"/>
            <a:ext cx="4454027" cy="705219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3763" indent="0">
              <a:buNone/>
              <a:defRPr sz="2200" b="1"/>
            </a:lvl2pPr>
            <a:lvl3pPr marL="1007525" indent="0">
              <a:buNone/>
              <a:defRPr sz="2000" b="1"/>
            </a:lvl3pPr>
            <a:lvl4pPr marL="1511289" indent="0">
              <a:buNone/>
              <a:defRPr sz="1800" b="1"/>
            </a:lvl4pPr>
            <a:lvl5pPr marL="2015050" indent="0">
              <a:buNone/>
              <a:defRPr sz="1800" b="1"/>
            </a:lvl5pPr>
            <a:lvl6pPr marL="2518813" indent="0">
              <a:buNone/>
              <a:defRPr sz="1800" b="1"/>
            </a:lvl6pPr>
            <a:lvl7pPr marL="3022575" indent="0">
              <a:buNone/>
              <a:defRPr sz="1800" b="1"/>
            </a:lvl7pPr>
            <a:lvl8pPr marL="3526337" indent="0">
              <a:buNone/>
              <a:defRPr sz="1800" b="1"/>
            </a:lvl8pPr>
            <a:lvl9pPr marL="4030100" indent="0">
              <a:buNone/>
              <a:defRPr sz="18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04031" y="2397397"/>
            <a:ext cx="4454027" cy="43555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5120818" y="1692179"/>
            <a:ext cx="4455776" cy="705219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3763" indent="0">
              <a:buNone/>
              <a:defRPr sz="2200" b="1"/>
            </a:lvl2pPr>
            <a:lvl3pPr marL="1007525" indent="0">
              <a:buNone/>
              <a:defRPr sz="2000" b="1"/>
            </a:lvl3pPr>
            <a:lvl4pPr marL="1511289" indent="0">
              <a:buNone/>
              <a:defRPr sz="1800" b="1"/>
            </a:lvl4pPr>
            <a:lvl5pPr marL="2015050" indent="0">
              <a:buNone/>
              <a:defRPr sz="1800" b="1"/>
            </a:lvl5pPr>
            <a:lvl6pPr marL="2518813" indent="0">
              <a:buNone/>
              <a:defRPr sz="1800" b="1"/>
            </a:lvl6pPr>
            <a:lvl7pPr marL="3022575" indent="0">
              <a:buNone/>
              <a:defRPr sz="1800" b="1"/>
            </a:lvl7pPr>
            <a:lvl8pPr marL="3526337" indent="0">
              <a:buNone/>
              <a:defRPr sz="1800" b="1"/>
            </a:lvl8pPr>
            <a:lvl9pPr marL="4030100" indent="0">
              <a:buNone/>
              <a:defRPr sz="18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5120818" y="2397397"/>
            <a:ext cx="4455776" cy="43555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F4E6543-F791-458E-B6F4-D69D0D6B7365}" type="slidenum">
              <a:rPr lang="cs-CZ" smtClean="0"/>
              <a:pPr lvl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3AA9AFF-EA56-498A-A601-E595E7C142FA}" type="slidenum">
              <a:rPr lang="cs-CZ" smtClean="0"/>
              <a:pPr lvl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9039BA0-6BE0-4810-AE5F-36984A6EE5C4}" type="slidenum">
              <a:rPr lang="cs-CZ" smtClean="0"/>
              <a:pPr lvl="0"/>
              <a:t>‹#›</a:t>
            </a:fld>
            <a:endParaRPr lang="cs-CZ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4034" y="300987"/>
            <a:ext cx="3316456" cy="1280945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41249" y="300992"/>
            <a:ext cx="5635349" cy="6451973"/>
          </a:xfrm>
        </p:spPr>
        <p:txBody>
          <a:bodyPr/>
          <a:lstStyle>
            <a:lvl1pPr>
              <a:defRPr sz="3500"/>
            </a:lvl1pPr>
            <a:lvl2pPr>
              <a:defRPr sz="31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504034" y="1581937"/>
            <a:ext cx="3316456" cy="5171028"/>
          </a:xfrm>
        </p:spPr>
        <p:txBody>
          <a:bodyPr/>
          <a:lstStyle>
            <a:lvl1pPr marL="0" indent="0">
              <a:buNone/>
              <a:defRPr sz="1500"/>
            </a:lvl1pPr>
            <a:lvl2pPr marL="503763" indent="0">
              <a:buNone/>
              <a:defRPr sz="1300"/>
            </a:lvl2pPr>
            <a:lvl3pPr marL="1007525" indent="0">
              <a:buNone/>
              <a:defRPr sz="1100"/>
            </a:lvl3pPr>
            <a:lvl4pPr marL="1511289" indent="0">
              <a:buNone/>
              <a:defRPr sz="1000"/>
            </a:lvl4pPr>
            <a:lvl5pPr marL="2015050" indent="0">
              <a:buNone/>
              <a:defRPr sz="1000"/>
            </a:lvl5pPr>
            <a:lvl6pPr marL="2518813" indent="0">
              <a:buNone/>
              <a:defRPr sz="1000"/>
            </a:lvl6pPr>
            <a:lvl7pPr marL="3022575" indent="0">
              <a:buNone/>
              <a:defRPr sz="1000"/>
            </a:lvl7pPr>
            <a:lvl8pPr marL="3526337" indent="0">
              <a:buNone/>
              <a:defRPr sz="1000"/>
            </a:lvl8pPr>
            <a:lvl9pPr marL="4030100" indent="0">
              <a:buNone/>
              <a:defRPr sz="1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B8CA9F4-D1FE-41A1-A24D-6E4D1F228C5D}" type="slidenum">
              <a:rPr lang="cs-CZ" smtClean="0"/>
              <a:pPr lvl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975873" y="5291772"/>
            <a:ext cx="6048375" cy="624724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975873" y="675471"/>
            <a:ext cx="6048375" cy="4535805"/>
          </a:xfrm>
        </p:spPr>
        <p:txBody>
          <a:bodyPr/>
          <a:lstStyle>
            <a:lvl1pPr marL="0" indent="0">
              <a:buNone/>
              <a:defRPr sz="3500"/>
            </a:lvl1pPr>
            <a:lvl2pPr marL="503763" indent="0">
              <a:buNone/>
              <a:defRPr sz="3100"/>
            </a:lvl2pPr>
            <a:lvl3pPr marL="1007525" indent="0">
              <a:buNone/>
              <a:defRPr sz="2600"/>
            </a:lvl3pPr>
            <a:lvl4pPr marL="1511289" indent="0">
              <a:buNone/>
              <a:defRPr sz="2200"/>
            </a:lvl4pPr>
            <a:lvl5pPr marL="2015050" indent="0">
              <a:buNone/>
              <a:defRPr sz="2200"/>
            </a:lvl5pPr>
            <a:lvl6pPr marL="2518813" indent="0">
              <a:buNone/>
              <a:defRPr sz="2200"/>
            </a:lvl6pPr>
            <a:lvl7pPr marL="3022575" indent="0">
              <a:buNone/>
              <a:defRPr sz="2200"/>
            </a:lvl7pPr>
            <a:lvl8pPr marL="3526337" indent="0">
              <a:buNone/>
              <a:defRPr sz="2200"/>
            </a:lvl8pPr>
            <a:lvl9pPr marL="4030100" indent="0">
              <a:buNone/>
              <a:defRPr sz="22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975873" y="5916496"/>
            <a:ext cx="6048375" cy="887211"/>
          </a:xfrm>
        </p:spPr>
        <p:txBody>
          <a:bodyPr/>
          <a:lstStyle>
            <a:lvl1pPr marL="0" indent="0">
              <a:buNone/>
              <a:defRPr sz="1500"/>
            </a:lvl1pPr>
            <a:lvl2pPr marL="503763" indent="0">
              <a:buNone/>
              <a:defRPr sz="1300"/>
            </a:lvl2pPr>
            <a:lvl3pPr marL="1007525" indent="0">
              <a:buNone/>
              <a:defRPr sz="1100"/>
            </a:lvl3pPr>
            <a:lvl4pPr marL="1511289" indent="0">
              <a:buNone/>
              <a:defRPr sz="1000"/>
            </a:lvl4pPr>
            <a:lvl5pPr marL="2015050" indent="0">
              <a:buNone/>
              <a:defRPr sz="1000"/>
            </a:lvl5pPr>
            <a:lvl6pPr marL="2518813" indent="0">
              <a:buNone/>
              <a:defRPr sz="1000"/>
            </a:lvl6pPr>
            <a:lvl7pPr marL="3022575" indent="0">
              <a:buNone/>
              <a:defRPr sz="1000"/>
            </a:lvl7pPr>
            <a:lvl8pPr marL="3526337" indent="0">
              <a:buNone/>
              <a:defRPr sz="1000"/>
            </a:lvl8pPr>
            <a:lvl9pPr marL="4030100" indent="0">
              <a:buNone/>
              <a:defRPr sz="1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F64A3EE-F265-4F27-A4DF-AED4FB1F1C37}" type="slidenum">
              <a:rPr lang="cs-CZ" smtClean="0"/>
              <a:pPr lvl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504031" y="302737"/>
            <a:ext cx="9072563" cy="1259946"/>
          </a:xfrm>
          <a:prstGeom prst="rect">
            <a:avLst/>
          </a:prstGeom>
        </p:spPr>
        <p:txBody>
          <a:bodyPr vert="horz" lIns="100750" tIns="50377" rIns="100750" bIns="50377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04031" y="1763928"/>
            <a:ext cx="9072563" cy="4989036"/>
          </a:xfrm>
          <a:prstGeom prst="rect">
            <a:avLst/>
          </a:prstGeom>
        </p:spPr>
        <p:txBody>
          <a:bodyPr vert="horz" lIns="100750" tIns="50377" rIns="100750" bIns="50377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504031" y="7006704"/>
            <a:ext cx="2352146" cy="402483"/>
          </a:xfrm>
          <a:prstGeom prst="rect">
            <a:avLst/>
          </a:prstGeom>
        </p:spPr>
        <p:txBody>
          <a:bodyPr vert="horz" lIns="100750" tIns="50377" rIns="100750" bIns="50377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5364FF-18EA-40A0-A746-2E6CD08228AE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444214" y="7006704"/>
            <a:ext cx="3192198" cy="402483"/>
          </a:xfrm>
          <a:prstGeom prst="rect">
            <a:avLst/>
          </a:prstGeom>
        </p:spPr>
        <p:txBody>
          <a:bodyPr vert="horz" lIns="100750" tIns="50377" rIns="100750" bIns="50377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7224448" y="7006704"/>
            <a:ext cx="2352146" cy="402483"/>
          </a:xfrm>
          <a:prstGeom prst="rect">
            <a:avLst/>
          </a:prstGeom>
        </p:spPr>
        <p:txBody>
          <a:bodyPr vert="horz" lIns="100750" tIns="50377" rIns="100750" bIns="50377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B5019E-40CE-4F4F-B23B-A9AFA91BFE61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1007525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7822" indent="-377822" algn="l" defTabSz="1007525" rtl="0" eaLnBrk="1" latinLnBrk="0" hangingPunct="1">
        <a:spcBef>
          <a:spcPct val="20000"/>
        </a:spcBef>
        <a:buFont typeface="Arial" pitchFamily="34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18614" indent="-314850" algn="l" defTabSz="1007525" rtl="0" eaLnBrk="1" latinLnBrk="0" hangingPunct="1">
        <a:spcBef>
          <a:spcPct val="20000"/>
        </a:spcBef>
        <a:buFont typeface="Arial" pitchFamily="34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59409" indent="-251882" algn="l" defTabSz="1007525" rtl="0" eaLnBrk="1" latinLnBrk="0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63170" indent="-251882" algn="l" defTabSz="1007525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66932" indent="-251882" algn="l" defTabSz="1007525" rtl="0" eaLnBrk="1" latinLnBrk="0" hangingPunct="1">
        <a:spcBef>
          <a:spcPct val="20000"/>
        </a:spcBef>
        <a:buFont typeface="Arial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70695" indent="-251882" algn="l" defTabSz="1007525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74457" indent="-251882" algn="l" defTabSz="1007525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78220" indent="-251882" algn="l" defTabSz="1007525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81982" indent="-251882" algn="l" defTabSz="1007525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100752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3763" algn="l" defTabSz="100752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7525" algn="l" defTabSz="100752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11289" algn="l" defTabSz="100752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15050" algn="l" defTabSz="100752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8813" algn="l" defTabSz="100752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22575" algn="l" defTabSz="100752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26337" algn="l" defTabSz="100752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30100" algn="l" defTabSz="100752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eogebra.org/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_01_11_rovn1.ggb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M_01_11_rovn2.ggb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/>
          <p:nvPr/>
        </p:nvSpPr>
        <p:spPr>
          <a:xfrm>
            <a:off x="1727944" y="190440"/>
            <a:ext cx="6602816" cy="3200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91440" rIns="91440" bIns="45720" anchor="t" compatLnSpc="0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dirty="0" smtClean="0">
                <a:ln>
                  <a:noFill/>
                </a:ln>
                <a:solidFill>
                  <a:srgbClr val="000000"/>
                </a:solidFill>
                <a:latin typeface="Arial - 16"/>
                <a:ea typeface="HG Mincho Light J" pitchFamily="2"/>
                <a:cs typeface="Arial Unicode MS" pitchFamily="2"/>
              </a:rPr>
              <a:t>Projekt: Inovace </a:t>
            </a:r>
            <a:r>
              <a:rPr lang="cs-CZ" sz="1200" b="0" i="0" u="none" strike="noStrike" dirty="0">
                <a:ln>
                  <a:noFill/>
                </a:ln>
                <a:solidFill>
                  <a:srgbClr val="000000"/>
                </a:solidFill>
                <a:latin typeface="Arial - 16"/>
                <a:ea typeface="HG Mincho Light J" pitchFamily="2"/>
                <a:cs typeface="Arial Unicode MS" pitchFamily="2"/>
              </a:rPr>
              <a:t>vybavení  </a:t>
            </a:r>
            <a:r>
              <a:rPr lang="cs-CZ" sz="1200" b="0" i="0" u="none" strike="noStrike" dirty="0" smtClean="0">
                <a:ln>
                  <a:noFill/>
                </a:ln>
                <a:solidFill>
                  <a:srgbClr val="000000"/>
                </a:solidFill>
                <a:latin typeface="Arial - 16"/>
                <a:ea typeface="HG Mincho Light J" pitchFamily="2"/>
                <a:cs typeface="Arial Unicode MS" pitchFamily="2"/>
              </a:rPr>
              <a:t> Registrační </a:t>
            </a:r>
            <a:r>
              <a:rPr lang="cs-CZ" sz="1200" b="0" i="0" u="none" strike="noStrike" dirty="0">
                <a:ln>
                  <a:noFill/>
                </a:ln>
                <a:solidFill>
                  <a:srgbClr val="000000"/>
                </a:solidFill>
                <a:latin typeface="Arial - 16"/>
                <a:ea typeface="HG Mincho Light J" pitchFamily="2"/>
                <a:cs typeface="Arial Unicode MS" pitchFamily="2"/>
              </a:rPr>
              <a:t>číslo </a:t>
            </a:r>
            <a:r>
              <a:rPr lang="cs-CZ" sz="1200" b="0" i="0" u="none" strike="noStrike" dirty="0" smtClean="0">
                <a:ln>
                  <a:noFill/>
                </a:ln>
                <a:solidFill>
                  <a:srgbClr val="000000"/>
                </a:solidFill>
                <a:latin typeface="Arial - 16"/>
                <a:ea typeface="HG Mincho Light J" pitchFamily="2"/>
                <a:cs typeface="Arial Unicode MS" pitchFamily="2"/>
              </a:rPr>
              <a:t>projektu: </a:t>
            </a:r>
            <a:r>
              <a:rPr lang="cs-CZ" sz="1200" b="0" i="0" u="none" strike="noStrike" dirty="0" smtClean="0">
                <a:ln>
                  <a:noFill/>
                </a:ln>
                <a:solidFill>
                  <a:srgbClr val="000000"/>
                </a:solidFill>
                <a:latin typeface="Arial - 16"/>
                <a:ea typeface="HG Mincho Light J" pitchFamily="2"/>
                <a:cs typeface="Arial Unicode MS" pitchFamily="2"/>
              </a:rPr>
              <a:t>CZ.1.07/1.5.00/34.0325</a:t>
            </a:r>
            <a:endParaRPr lang="cs-CZ" sz="1200" b="0" i="0" u="none" strike="noStrike" dirty="0">
              <a:ln>
                <a:noFill/>
              </a:ln>
              <a:solidFill>
                <a:srgbClr val="000000"/>
              </a:solidFill>
              <a:latin typeface="Arial - 16"/>
              <a:ea typeface="HG Mincho Light J" pitchFamily="2"/>
              <a:cs typeface="Arial Unicode MS" pitchFamily="2"/>
            </a:endParaRPr>
          </a:p>
        </p:txBody>
      </p:sp>
      <p:sp>
        <p:nvSpPr>
          <p:cNvPr id="3" name="TextovéPole 2"/>
          <p:cNvSpPr/>
          <p:nvPr/>
        </p:nvSpPr>
        <p:spPr>
          <a:xfrm>
            <a:off x="787320" y="482760"/>
            <a:ext cx="8584920" cy="3200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91440" rIns="91440" bIns="45720" anchor="t" compatLnSpc="0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dirty="0">
                <a:ln>
                  <a:noFill/>
                </a:ln>
                <a:solidFill>
                  <a:srgbClr val="000000"/>
                </a:solidFill>
                <a:latin typeface="Times New Roman - 16" pitchFamily="34"/>
                <a:ea typeface="HG Mincho Light J" pitchFamily="2"/>
                <a:cs typeface="Arial Unicode MS" pitchFamily="2"/>
              </a:rPr>
              <a:t>Příjemce: </a:t>
            </a:r>
            <a:r>
              <a:rPr lang="cs-CZ" sz="1200" b="0" i="0" u="none" strike="noStrike" dirty="0">
                <a:ln>
                  <a:noFill/>
                </a:ln>
                <a:solidFill>
                  <a:srgbClr val="000000"/>
                </a:solidFill>
                <a:latin typeface="Arial - 16"/>
                <a:ea typeface="HG Mincho Light J" pitchFamily="2"/>
                <a:cs typeface="Arial Unicode MS" pitchFamily="2"/>
              </a:rPr>
              <a:t>Gymnázium</a:t>
            </a:r>
            <a:r>
              <a:rPr lang="cs-CZ" sz="1200" b="0" i="0" u="none" strike="noStrike" dirty="0">
                <a:ln>
                  <a:noFill/>
                </a:ln>
                <a:solidFill>
                  <a:srgbClr val="000000"/>
                </a:solidFill>
                <a:latin typeface="Times New Roman - 16" pitchFamily="34"/>
                <a:ea typeface="HG Mincho Light J" pitchFamily="2"/>
                <a:cs typeface="Arial Unicode MS" pitchFamily="2"/>
              </a:rPr>
              <a:t> Pierra de </a:t>
            </a:r>
            <a:r>
              <a:rPr lang="cs-CZ" sz="1200" b="0" i="0" u="none" strike="noStrike" dirty="0" err="1">
                <a:ln>
                  <a:noFill/>
                </a:ln>
                <a:solidFill>
                  <a:srgbClr val="000000"/>
                </a:solidFill>
                <a:latin typeface="Times New Roman - 16" pitchFamily="34"/>
                <a:ea typeface="HG Mincho Light J" pitchFamily="2"/>
                <a:cs typeface="Arial Unicode MS" pitchFamily="2"/>
              </a:rPr>
              <a:t>Coubertina</a:t>
            </a:r>
            <a:r>
              <a:rPr lang="cs-CZ" sz="1200" b="0" i="0" u="none" strike="noStrike" dirty="0">
                <a:ln>
                  <a:noFill/>
                </a:ln>
                <a:solidFill>
                  <a:srgbClr val="000000"/>
                </a:solidFill>
                <a:latin typeface="Times New Roman - 16" pitchFamily="34"/>
                <a:ea typeface="HG Mincho Light J" pitchFamily="2"/>
                <a:cs typeface="Arial Unicode MS" pitchFamily="2"/>
              </a:rPr>
              <a:t>, Tábor, Náměstí Františka Křižíka 860, 390 01 Tábor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1595520" y="5880240"/>
            <a:ext cx="6968880" cy="1342800"/>
          </a:xfrm>
          <a:prstGeom prst="rect">
            <a:avLst/>
          </a:prstGeom>
          <a:solidFill>
            <a:srgbClr val="000000">
              <a:alpha val="0"/>
            </a:srgbClr>
          </a:solidFill>
          <a:ln>
            <a:noFill/>
          </a:ln>
        </p:spPr>
      </p:pic>
      <p:sp>
        <p:nvSpPr>
          <p:cNvPr id="5" name="TextovéPole 4"/>
          <p:cNvSpPr/>
          <p:nvPr/>
        </p:nvSpPr>
        <p:spPr>
          <a:xfrm>
            <a:off x="876239" y="5410079"/>
            <a:ext cx="8407080" cy="2898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91440" rIns="91440" bIns="45720" anchor="t" compatLnSpc="0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000" b="1" i="0" u="none" strike="noStrike">
                <a:ln>
                  <a:noFill/>
                </a:ln>
                <a:solidFill>
                  <a:srgbClr val="000000"/>
                </a:solidFill>
                <a:latin typeface="Times New Roman - 14" pitchFamily="34"/>
                <a:ea typeface="HG Mincho Light J" pitchFamily="2"/>
                <a:cs typeface="Arial Unicode MS" pitchFamily="2"/>
              </a:rPr>
              <a:t>Tento výukový materiál vznikl v rámci Operačního programu Vzdělání pro konkurenceschopnost.</a:t>
            </a:r>
          </a:p>
        </p:txBody>
      </p:sp>
      <p:sp>
        <p:nvSpPr>
          <p:cNvPr id="6" name="TextovéPole 5"/>
          <p:cNvSpPr/>
          <p:nvPr/>
        </p:nvSpPr>
        <p:spPr>
          <a:xfrm>
            <a:off x="0" y="4838760"/>
            <a:ext cx="10337400" cy="4420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91440" rIns="91440" bIns="45720" anchor="t" compatLnSpc="0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000" b="1" i="0" u="none" strike="noStrike" dirty="0">
                <a:ln>
                  <a:noFill/>
                </a:ln>
                <a:latin typeface="Times New Roman - 14" pitchFamily="34"/>
                <a:ea typeface="HG Mincho Light J" pitchFamily="2"/>
                <a:cs typeface="Arial Unicode MS" pitchFamily="2"/>
              </a:rPr>
              <a:t>Materiál je určen k bezplatnému používání pro potřeby výuky a vzdělávání na všech typech škol a školských zařízení.</a:t>
            </a: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000" b="1" i="0" u="none" strike="noStrike" dirty="0">
                <a:ln>
                  <a:noFill/>
                </a:ln>
                <a:latin typeface="Times New Roman - 14" pitchFamily="34"/>
                <a:ea typeface="HG Mincho Light J" pitchFamily="2"/>
                <a:cs typeface="Arial Unicode MS" pitchFamily="2"/>
              </a:rPr>
              <a:t>Jakékoliv další používání podléhá autorskému zákonu.</a:t>
            </a:r>
          </a:p>
        </p:txBody>
      </p:sp>
      <p:sp>
        <p:nvSpPr>
          <p:cNvPr id="7" name="TextovéPole 6"/>
          <p:cNvSpPr/>
          <p:nvPr/>
        </p:nvSpPr>
        <p:spPr>
          <a:xfrm>
            <a:off x="355680" y="1295280"/>
            <a:ext cx="1904760" cy="3200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91440" rIns="91440" bIns="45720" anchor="t" compatLnSpc="0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1" i="0" u="none" strike="noStrike">
                <a:ln>
                  <a:noFill/>
                </a:ln>
                <a:solidFill>
                  <a:srgbClr val="000000"/>
                </a:solidFill>
                <a:latin typeface="Arial - 16" pitchFamily="34"/>
                <a:ea typeface="HG Mincho Light J" pitchFamily="2"/>
                <a:cs typeface="Arial Unicode MS" pitchFamily="2"/>
              </a:rPr>
              <a:t>Autor materiálu:</a:t>
            </a:r>
          </a:p>
        </p:txBody>
      </p:sp>
      <p:sp>
        <p:nvSpPr>
          <p:cNvPr id="8" name="TextovéPole 7"/>
          <p:cNvSpPr/>
          <p:nvPr/>
        </p:nvSpPr>
        <p:spPr>
          <a:xfrm>
            <a:off x="368279" y="1003320"/>
            <a:ext cx="2158560" cy="3200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91440" rIns="91440" bIns="45720" anchor="t" compatLnSpc="0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1" i="0" u="none" strike="noStrike">
                <a:ln>
                  <a:noFill/>
                </a:ln>
                <a:solidFill>
                  <a:srgbClr val="000000"/>
                </a:solidFill>
                <a:latin typeface="Arial - 16" pitchFamily="34"/>
                <a:ea typeface="HG Mincho Light J" pitchFamily="2"/>
                <a:cs typeface="Arial Unicode MS" pitchFamily="2"/>
              </a:rPr>
              <a:t>Název materiálu:	</a:t>
            </a:r>
          </a:p>
        </p:txBody>
      </p:sp>
      <p:sp>
        <p:nvSpPr>
          <p:cNvPr id="9" name="TextovéPole 8"/>
          <p:cNvSpPr/>
          <p:nvPr/>
        </p:nvSpPr>
        <p:spPr>
          <a:xfrm>
            <a:off x="355680" y="2413080"/>
            <a:ext cx="863279" cy="3200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91440" rIns="91440" bIns="45720" anchor="t" compatLnSpc="0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>
                <a:ln>
                  <a:noFill/>
                </a:ln>
                <a:solidFill>
                  <a:srgbClr val="000000"/>
                </a:solidFill>
                <a:latin typeface="Arial - 16" pitchFamily="34"/>
                <a:ea typeface="HG Mincho Light J" pitchFamily="2"/>
                <a:cs typeface="Arial Unicode MS" pitchFamily="2"/>
              </a:rPr>
              <a:t>Sada:</a:t>
            </a:r>
          </a:p>
        </p:txBody>
      </p:sp>
      <p:sp>
        <p:nvSpPr>
          <p:cNvPr id="10" name="TextovéPole 9"/>
          <p:cNvSpPr/>
          <p:nvPr/>
        </p:nvSpPr>
        <p:spPr>
          <a:xfrm>
            <a:off x="6603840" y="2120760"/>
            <a:ext cx="1168200" cy="3200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91440" rIns="91440" bIns="45720" anchor="t" compatLnSpc="0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>
                <a:ln>
                  <a:noFill/>
                </a:ln>
                <a:solidFill>
                  <a:srgbClr val="000000"/>
                </a:solidFill>
                <a:latin typeface="Arial - 16" pitchFamily="34"/>
                <a:ea typeface="HG Mincho Light J" pitchFamily="2"/>
                <a:cs typeface="Arial Unicode MS" pitchFamily="2"/>
              </a:rPr>
              <a:t>Předmět:</a:t>
            </a:r>
          </a:p>
        </p:txBody>
      </p:sp>
      <p:sp>
        <p:nvSpPr>
          <p:cNvPr id="11" name="TextovéPole 10"/>
          <p:cNvSpPr/>
          <p:nvPr/>
        </p:nvSpPr>
        <p:spPr>
          <a:xfrm>
            <a:off x="355680" y="1828800"/>
            <a:ext cx="2209320" cy="3200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91440" rIns="91440" bIns="45720" anchor="t" compatLnSpc="0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1" i="0" u="none" strike="noStrike">
                <a:ln>
                  <a:noFill/>
                </a:ln>
                <a:solidFill>
                  <a:srgbClr val="000000"/>
                </a:solidFill>
                <a:latin typeface="Arial - 16" pitchFamily="34"/>
                <a:ea typeface="HG Mincho Light J" pitchFamily="2"/>
                <a:cs typeface="Arial Unicode MS" pitchFamily="2"/>
              </a:rPr>
              <a:t>Zařazení materiálu:</a:t>
            </a:r>
          </a:p>
        </p:txBody>
      </p:sp>
      <p:sp>
        <p:nvSpPr>
          <p:cNvPr id="12" name="TextovéPole 11"/>
          <p:cNvSpPr/>
          <p:nvPr/>
        </p:nvSpPr>
        <p:spPr>
          <a:xfrm>
            <a:off x="355680" y="2120760"/>
            <a:ext cx="1142640" cy="3200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91440" rIns="91440" bIns="45720" anchor="t" compatLnSpc="0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>
                <a:ln>
                  <a:noFill/>
                </a:ln>
                <a:solidFill>
                  <a:srgbClr val="000000"/>
                </a:solidFill>
                <a:latin typeface="Arial - 16" pitchFamily="34"/>
                <a:ea typeface="HG Mincho Light J" pitchFamily="2"/>
                <a:cs typeface="Arial Unicode MS" pitchFamily="2"/>
              </a:rPr>
              <a:t>Šablona:</a:t>
            </a:r>
          </a:p>
        </p:txBody>
      </p:sp>
      <p:sp>
        <p:nvSpPr>
          <p:cNvPr id="13" name="TextovéPole 12"/>
          <p:cNvSpPr/>
          <p:nvPr/>
        </p:nvSpPr>
        <p:spPr>
          <a:xfrm>
            <a:off x="6603840" y="2425680"/>
            <a:ext cx="1371240" cy="3200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91440" rIns="91440" bIns="45720" anchor="t" compatLnSpc="0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>
                <a:ln>
                  <a:noFill/>
                </a:ln>
                <a:solidFill>
                  <a:srgbClr val="000000"/>
                </a:solidFill>
                <a:latin typeface="Arial - 16" pitchFamily="34"/>
                <a:ea typeface="HG Mincho Light J" pitchFamily="2"/>
                <a:cs typeface="Arial Unicode MS" pitchFamily="2"/>
              </a:rPr>
              <a:t>Číslo DUM:</a:t>
            </a:r>
          </a:p>
        </p:txBody>
      </p:sp>
      <p:sp>
        <p:nvSpPr>
          <p:cNvPr id="14" name="TextovéPole 13"/>
          <p:cNvSpPr/>
          <p:nvPr/>
        </p:nvSpPr>
        <p:spPr>
          <a:xfrm>
            <a:off x="355680" y="2946239"/>
            <a:ext cx="3072960" cy="3200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91440" rIns="91440" bIns="45720" anchor="t" compatLnSpc="0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1" i="0" u="none" strike="noStrike">
                <a:ln>
                  <a:noFill/>
                </a:ln>
                <a:solidFill>
                  <a:srgbClr val="000000"/>
                </a:solidFill>
                <a:latin typeface="Arial - 16" pitchFamily="34"/>
                <a:ea typeface="HG Mincho Light J" pitchFamily="2"/>
                <a:cs typeface="Arial Unicode MS" pitchFamily="2"/>
              </a:rPr>
              <a:t>Ověření materiálu ve výuce:</a:t>
            </a:r>
          </a:p>
        </p:txBody>
      </p:sp>
      <p:sp>
        <p:nvSpPr>
          <p:cNvPr id="15" name="TextovéPole 14"/>
          <p:cNvSpPr/>
          <p:nvPr/>
        </p:nvSpPr>
        <p:spPr>
          <a:xfrm>
            <a:off x="355680" y="3238560"/>
            <a:ext cx="1726920" cy="3200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91440" rIns="91440" bIns="45720" anchor="t" compatLnSpc="0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>
                <a:ln>
                  <a:noFill/>
                </a:ln>
                <a:solidFill>
                  <a:srgbClr val="000000"/>
                </a:solidFill>
                <a:latin typeface="Arial - 16" pitchFamily="34"/>
                <a:ea typeface="HG Mincho Light J" pitchFamily="2"/>
                <a:cs typeface="Arial Unicode MS" pitchFamily="2"/>
              </a:rPr>
              <a:t>Datum ověření:</a:t>
            </a:r>
          </a:p>
        </p:txBody>
      </p:sp>
      <p:sp>
        <p:nvSpPr>
          <p:cNvPr id="16" name="TextovéPole 15"/>
          <p:cNvSpPr/>
          <p:nvPr/>
        </p:nvSpPr>
        <p:spPr>
          <a:xfrm>
            <a:off x="355680" y="3809880"/>
            <a:ext cx="863279" cy="3200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91440" rIns="91440" bIns="45720" anchor="t" compatLnSpc="0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>
                <a:ln>
                  <a:noFill/>
                </a:ln>
                <a:solidFill>
                  <a:srgbClr val="000000"/>
                </a:solidFill>
                <a:latin typeface="Arial - 16" pitchFamily="34"/>
                <a:ea typeface="HG Mincho Light J" pitchFamily="2"/>
                <a:cs typeface="Arial Unicode MS" pitchFamily="2"/>
              </a:rPr>
              <a:t>Třída:</a:t>
            </a:r>
          </a:p>
        </p:txBody>
      </p:sp>
      <p:sp>
        <p:nvSpPr>
          <p:cNvPr id="17" name="TextovéPole 16"/>
          <p:cNvSpPr/>
          <p:nvPr/>
        </p:nvSpPr>
        <p:spPr>
          <a:xfrm>
            <a:off x="355680" y="3530520"/>
            <a:ext cx="1752119" cy="3200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91440" rIns="91440" bIns="45720" anchor="t" compatLnSpc="0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>
                <a:ln>
                  <a:noFill/>
                </a:ln>
                <a:solidFill>
                  <a:srgbClr val="000000"/>
                </a:solidFill>
                <a:latin typeface="Arial - 16" pitchFamily="34"/>
                <a:ea typeface="HG Mincho Light J" pitchFamily="2"/>
                <a:cs typeface="Arial Unicode MS" pitchFamily="2"/>
              </a:rPr>
              <a:t>Ověřující učitel:</a:t>
            </a:r>
          </a:p>
        </p:txBody>
      </p:sp>
      <p:sp>
        <p:nvSpPr>
          <p:cNvPr id="18" name="TextovéPole 17"/>
          <p:cNvSpPr/>
          <p:nvPr/>
        </p:nvSpPr>
        <p:spPr>
          <a:xfrm>
            <a:off x="2400479" y="1003320"/>
            <a:ext cx="3539520" cy="3200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91440" rIns="91440" bIns="45720" anchor="t" compatLnSpc="0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dirty="0">
                <a:ln>
                  <a:noFill/>
                </a:ln>
                <a:solidFill>
                  <a:srgbClr val="000000"/>
                </a:solidFill>
                <a:latin typeface="Arial - 16" pitchFamily="34"/>
                <a:ea typeface="HG Mincho Light J" pitchFamily="2"/>
                <a:cs typeface="Arial Unicode MS" pitchFamily="2"/>
              </a:rPr>
              <a:t>Konstrukce rovnoběžníků</a:t>
            </a:r>
          </a:p>
        </p:txBody>
      </p:sp>
      <p:sp>
        <p:nvSpPr>
          <p:cNvPr id="19" name="TextovéPole 18"/>
          <p:cNvSpPr/>
          <p:nvPr/>
        </p:nvSpPr>
        <p:spPr>
          <a:xfrm>
            <a:off x="2400479" y="1295280"/>
            <a:ext cx="1777680" cy="3200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91440" rIns="91440" bIns="45720" anchor="t" compatLnSpc="0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dirty="0" smtClean="0">
                <a:ln>
                  <a:noFill/>
                </a:ln>
                <a:solidFill>
                  <a:srgbClr val="000000"/>
                </a:solidFill>
                <a:latin typeface="Arial - 16" pitchFamily="34"/>
                <a:ea typeface="HG Mincho Light J" pitchFamily="2"/>
                <a:cs typeface="Arial Unicode MS" pitchFamily="2"/>
              </a:rPr>
              <a:t>Mgr. Jana </a:t>
            </a:r>
            <a:r>
              <a:rPr lang="cs-CZ" sz="1200" b="0" i="0" u="none" strike="noStrike" dirty="0">
                <a:ln>
                  <a:noFill/>
                </a:ln>
                <a:solidFill>
                  <a:srgbClr val="000000"/>
                </a:solidFill>
                <a:latin typeface="Arial - 16" pitchFamily="34"/>
                <a:ea typeface="HG Mincho Light J" pitchFamily="2"/>
                <a:cs typeface="Arial Unicode MS" pitchFamily="2"/>
              </a:rPr>
              <a:t>Vítečková</a:t>
            </a:r>
          </a:p>
        </p:txBody>
      </p:sp>
      <p:sp>
        <p:nvSpPr>
          <p:cNvPr id="20" name="TextovéPole 19"/>
          <p:cNvSpPr/>
          <p:nvPr/>
        </p:nvSpPr>
        <p:spPr>
          <a:xfrm>
            <a:off x="1244520" y="2120760"/>
            <a:ext cx="5181120" cy="3200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91440" rIns="91440" bIns="45720" anchor="t" compatLnSpc="0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>
                <a:ln>
                  <a:noFill/>
                </a:ln>
                <a:solidFill>
                  <a:srgbClr val="000000"/>
                </a:solidFill>
                <a:latin typeface="Arial - 16" pitchFamily="34"/>
                <a:ea typeface="HG Mincho Light J" pitchFamily="2"/>
                <a:cs typeface="Arial Unicode MS" pitchFamily="2"/>
              </a:rPr>
              <a:t>Inovace a zkvalitnění výuky prostřednictvím ICT (III/2)</a:t>
            </a:r>
          </a:p>
        </p:txBody>
      </p:sp>
      <p:sp>
        <p:nvSpPr>
          <p:cNvPr id="21" name="TextovéPole 20"/>
          <p:cNvSpPr/>
          <p:nvPr/>
        </p:nvSpPr>
        <p:spPr>
          <a:xfrm>
            <a:off x="7272560" y="2123653"/>
            <a:ext cx="2099680" cy="315536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91440" rIns="91440" bIns="45720" anchor="t" compatLnSpc="0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dirty="0" smtClean="0">
                <a:ln>
                  <a:noFill/>
                </a:ln>
                <a:solidFill>
                  <a:srgbClr val="000000"/>
                </a:solidFill>
                <a:latin typeface="Arial - 16" pitchFamily="34"/>
                <a:ea typeface="HG Mincho Light J" pitchFamily="2"/>
                <a:cs typeface="Arial Unicode MS" pitchFamily="2"/>
              </a:rPr>
              <a:t>matematika  ročník: druhý</a:t>
            </a:r>
            <a:endParaRPr lang="cs-CZ" sz="1200" b="0" i="0" u="none" strike="noStrike" dirty="0">
              <a:ln>
                <a:noFill/>
              </a:ln>
              <a:solidFill>
                <a:srgbClr val="000000"/>
              </a:solidFill>
              <a:latin typeface="Arial - 16" pitchFamily="34"/>
              <a:ea typeface="HG Mincho Light J" pitchFamily="2"/>
              <a:cs typeface="Arial Unicode MS" pitchFamily="2"/>
            </a:endParaRPr>
          </a:p>
        </p:txBody>
      </p:sp>
      <p:sp>
        <p:nvSpPr>
          <p:cNvPr id="22" name="TextovéPole 21"/>
          <p:cNvSpPr/>
          <p:nvPr/>
        </p:nvSpPr>
        <p:spPr>
          <a:xfrm>
            <a:off x="1244520" y="2413080"/>
            <a:ext cx="2683080" cy="49257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91440" rIns="91440" bIns="45720" anchor="t" compatLnSpc="0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dirty="0" smtClean="0">
                <a:ln>
                  <a:noFill/>
                </a:ln>
                <a:solidFill>
                  <a:srgbClr val="000000"/>
                </a:solidFill>
                <a:latin typeface="Arial - 16" pitchFamily="34"/>
                <a:ea typeface="HG Mincho Light J" pitchFamily="2"/>
                <a:cs typeface="Arial Unicode MS" pitchFamily="2"/>
              </a:rPr>
              <a:t>32_M_1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cs-CZ" sz="1200" b="0" i="0" u="none" strike="noStrike" dirty="0">
              <a:ln>
                <a:noFill/>
              </a:ln>
              <a:solidFill>
                <a:srgbClr val="000000"/>
              </a:solidFill>
              <a:latin typeface="Arial - 16" pitchFamily="34"/>
              <a:ea typeface="HG Mincho Light J" pitchFamily="2"/>
              <a:cs typeface="Arial Unicode MS" pitchFamily="2"/>
            </a:endParaRPr>
          </a:p>
        </p:txBody>
      </p:sp>
      <p:sp>
        <p:nvSpPr>
          <p:cNvPr id="23" name="TextovéPole 22"/>
          <p:cNvSpPr/>
          <p:nvPr/>
        </p:nvSpPr>
        <p:spPr>
          <a:xfrm>
            <a:off x="7488584" y="2387520"/>
            <a:ext cx="1883656" cy="315536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91440" rIns="91440" bIns="45720" anchor="t" compatLnSpc="0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dirty="0" smtClean="0">
                <a:ln>
                  <a:noFill/>
                </a:ln>
                <a:solidFill>
                  <a:srgbClr val="000000"/>
                </a:solidFill>
                <a:latin typeface="Arial - 16" pitchFamily="34"/>
                <a:ea typeface="HG Mincho Light J" pitchFamily="2"/>
                <a:cs typeface="Arial Unicode MS" pitchFamily="2"/>
              </a:rPr>
              <a:t>11</a:t>
            </a:r>
            <a:endParaRPr lang="cs-CZ" sz="1200" b="0" i="0" u="none" strike="noStrike" dirty="0">
              <a:ln>
                <a:noFill/>
              </a:ln>
              <a:solidFill>
                <a:srgbClr val="000000"/>
              </a:solidFill>
              <a:latin typeface="Arial - 16" pitchFamily="34"/>
              <a:ea typeface="HG Mincho Light J" pitchFamily="2"/>
              <a:cs typeface="Arial Unicode MS" pitchFamily="2"/>
            </a:endParaRPr>
          </a:p>
        </p:txBody>
      </p:sp>
      <p:sp>
        <p:nvSpPr>
          <p:cNvPr id="24" name="TextovéPole 23"/>
          <p:cNvSpPr/>
          <p:nvPr/>
        </p:nvSpPr>
        <p:spPr>
          <a:xfrm>
            <a:off x="2400479" y="3517920"/>
            <a:ext cx="1777680" cy="3200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91440" rIns="91440" bIns="45720" anchor="t" compatLnSpc="0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dirty="0" smtClean="0">
                <a:ln>
                  <a:noFill/>
                </a:ln>
                <a:solidFill>
                  <a:srgbClr val="000000"/>
                </a:solidFill>
                <a:latin typeface="Arial - 16" pitchFamily="34"/>
                <a:ea typeface="HG Mincho Light J" pitchFamily="2"/>
                <a:cs typeface="Arial Unicode MS" pitchFamily="2"/>
              </a:rPr>
              <a:t>Mgr. Jana </a:t>
            </a:r>
            <a:r>
              <a:rPr lang="cs-CZ" sz="1200" b="0" i="0" u="none" strike="noStrike" dirty="0">
                <a:ln>
                  <a:noFill/>
                </a:ln>
                <a:solidFill>
                  <a:srgbClr val="000000"/>
                </a:solidFill>
                <a:latin typeface="Arial - 16" pitchFamily="34"/>
                <a:ea typeface="HG Mincho Light J" pitchFamily="2"/>
                <a:cs typeface="Arial Unicode MS" pitchFamily="2"/>
              </a:rPr>
              <a:t>Vítečková</a:t>
            </a:r>
          </a:p>
        </p:txBody>
      </p:sp>
      <p:sp>
        <p:nvSpPr>
          <p:cNvPr id="25" name="TextovéPole 24"/>
          <p:cNvSpPr/>
          <p:nvPr/>
        </p:nvSpPr>
        <p:spPr>
          <a:xfrm>
            <a:off x="2400479" y="3809880"/>
            <a:ext cx="736200" cy="3200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91440" rIns="91440" bIns="45720" anchor="t" compatLnSpc="0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>
                <a:ln>
                  <a:noFill/>
                </a:ln>
                <a:solidFill>
                  <a:srgbClr val="000000"/>
                </a:solidFill>
                <a:latin typeface="Arial - 16" pitchFamily="34"/>
                <a:ea typeface="HG Mincho Light J" pitchFamily="2"/>
                <a:cs typeface="Arial Unicode MS" pitchFamily="2"/>
              </a:rPr>
              <a:t>2.B</a:t>
            </a:r>
          </a:p>
        </p:txBody>
      </p:sp>
      <p:sp>
        <p:nvSpPr>
          <p:cNvPr id="26" name="TextovéPole 25"/>
          <p:cNvSpPr/>
          <p:nvPr/>
        </p:nvSpPr>
        <p:spPr>
          <a:xfrm>
            <a:off x="2400479" y="3238560"/>
            <a:ext cx="914039" cy="3200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91440" rIns="91440" bIns="45720" anchor="t" compatLnSpc="0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>
                <a:ln>
                  <a:noFill/>
                </a:ln>
                <a:solidFill>
                  <a:srgbClr val="000000"/>
                </a:solidFill>
                <a:latin typeface="Arial - 16" pitchFamily="34"/>
                <a:ea typeface="HG Mincho Light J" pitchFamily="2"/>
                <a:cs typeface="Arial Unicode MS" pitchFamily="2"/>
              </a:rPr>
              <a:t>6.11.2012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olný tvar 1"/>
          <p:cNvSpPr/>
          <p:nvPr/>
        </p:nvSpPr>
        <p:spPr>
          <a:xfrm>
            <a:off x="2885579" y="3942056"/>
            <a:ext cx="4309467" cy="1549733"/>
          </a:xfrm>
          <a:custGeom>
            <a:avLst/>
            <a:gdLst/>
            <a:ahLst/>
            <a:cxnLst/>
            <a:rect l="0" t="0" r="0" b="0"/>
            <a:pathLst>
              <a:path w="4342131" h="1562101">
                <a:moveTo>
                  <a:pt x="0" y="1562100"/>
                </a:moveTo>
                <a:lnTo>
                  <a:pt x="0" y="0"/>
                </a:lnTo>
                <a:lnTo>
                  <a:pt x="4342130" y="0"/>
                </a:lnTo>
                <a:lnTo>
                  <a:pt x="4342130" y="1562100"/>
                </a:lnTo>
                <a:close/>
              </a:path>
            </a:pathLst>
          </a:custGeom>
          <a:solidFill>
            <a:schemeClr val="bg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718" tIns="45359" rIns="90718" bIns="45359" anchor="ctr"/>
          <a:lstStyle/>
          <a:p>
            <a:pPr algn="ctr">
              <a:defRPr/>
            </a:pPr>
            <a:endParaRPr lang="cs-CZ" dirty="0"/>
          </a:p>
        </p:txBody>
      </p:sp>
      <p:sp>
        <p:nvSpPr>
          <p:cNvPr id="3075" name="TextovéPole 2"/>
          <p:cNvSpPr txBox="1">
            <a:spLocks noChangeArrowheads="1"/>
          </p:cNvSpPr>
          <p:nvPr/>
        </p:nvSpPr>
        <p:spPr bwMode="auto">
          <a:xfrm>
            <a:off x="3099792" y="4094824"/>
            <a:ext cx="3931444" cy="1007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718" tIns="45359" rIns="90718" bIns="45359"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Autor:</a:t>
            </a:r>
          </a:p>
          <a:p>
            <a:pPr algn="ctr"/>
            <a:r>
              <a:rPr lang="cs-CZ" sz="1200" dirty="0">
                <a:solidFill>
                  <a:srgbClr val="000000"/>
                </a:solidFill>
                <a:latin typeface="Arial - 16"/>
              </a:rPr>
              <a:t>Mgr. 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Jana </a:t>
            </a:r>
            <a:r>
              <a:rPr lang="cs-CZ" sz="1200" dirty="0" err="1" smtClean="0">
                <a:solidFill>
                  <a:srgbClr val="000000"/>
                </a:solidFill>
                <a:latin typeface="Arial - 16"/>
              </a:rPr>
              <a:t>Vítečková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200" dirty="0">
                <a:solidFill>
                  <a:srgbClr val="000000"/>
                </a:solidFill>
                <a:latin typeface="Arial - 16"/>
              </a:rPr>
              <a:t>Gymnázium </a:t>
            </a:r>
            <a:r>
              <a:rPr lang="cs-CZ" sz="1200" dirty="0" err="1">
                <a:solidFill>
                  <a:srgbClr val="000000"/>
                </a:solidFill>
                <a:latin typeface="Arial - 16"/>
              </a:rPr>
              <a:t>Pierra</a:t>
            </a:r>
            <a:r>
              <a:rPr lang="cs-CZ" sz="1200" dirty="0">
                <a:solidFill>
                  <a:srgbClr val="000000"/>
                </a:solidFill>
                <a:latin typeface="Arial - 16"/>
              </a:rPr>
              <a:t> de </a:t>
            </a:r>
            <a:r>
              <a:rPr lang="cs-CZ" sz="1200" dirty="0" err="1">
                <a:solidFill>
                  <a:srgbClr val="000000"/>
                </a:solidFill>
                <a:latin typeface="Arial - 16"/>
              </a:rPr>
              <a:t>Coubertina</a:t>
            </a:r>
            <a:r>
              <a:rPr lang="cs-CZ" sz="1200" dirty="0">
                <a:solidFill>
                  <a:srgbClr val="000000"/>
                </a:solidFill>
                <a:latin typeface="Arial - 16"/>
              </a:rPr>
              <a:t>, Tábor</a:t>
            </a:r>
          </a:p>
          <a:p>
            <a:pPr algn="ctr"/>
            <a:r>
              <a:rPr lang="cs-CZ" sz="1200" dirty="0" err="1" smtClean="0">
                <a:solidFill>
                  <a:srgbClr val="000000"/>
                </a:solidFill>
                <a:latin typeface="Arial - 16"/>
              </a:rPr>
              <a:t>jviteckova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@</a:t>
            </a:r>
            <a:r>
              <a:rPr lang="cs-CZ" sz="1200" dirty="0" err="1" smtClean="0">
                <a:solidFill>
                  <a:srgbClr val="000000"/>
                </a:solidFill>
                <a:latin typeface="Arial - 16"/>
              </a:rPr>
              <a:t>gymta.cz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listopad </a:t>
            </a:r>
            <a:r>
              <a:rPr lang="cs-CZ" sz="1200" dirty="0">
                <a:solidFill>
                  <a:srgbClr val="000000"/>
                </a:solidFill>
                <a:latin typeface="Arial - 16"/>
              </a:rPr>
              <a:t>2012</a:t>
            </a:r>
          </a:p>
        </p:txBody>
      </p:sp>
      <p:sp>
        <p:nvSpPr>
          <p:cNvPr id="3077" name="TextovéPole 4"/>
          <p:cNvSpPr txBox="1">
            <a:spLocks noChangeArrowheads="1"/>
          </p:cNvSpPr>
          <p:nvPr/>
        </p:nvSpPr>
        <p:spPr bwMode="auto">
          <a:xfrm>
            <a:off x="226814" y="201591"/>
            <a:ext cx="4889103" cy="1291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718" tIns="45359" rIns="90718" bIns="45359">
            <a:spAutoFit/>
          </a:bodyPr>
          <a:lstStyle/>
          <a:p>
            <a:r>
              <a:rPr lang="pl-PL" sz="1500" b="1" dirty="0">
                <a:solidFill>
                  <a:srgbClr val="000000"/>
                </a:solidFill>
                <a:latin typeface="Arial - 20"/>
              </a:rPr>
              <a:t>Seznam použité literatury a pramenů</a:t>
            </a:r>
            <a:r>
              <a:rPr lang="pl-PL" sz="1500" b="1" dirty="0" smtClean="0">
                <a:solidFill>
                  <a:srgbClr val="000000"/>
                </a:solidFill>
                <a:latin typeface="Arial - 20"/>
              </a:rPr>
              <a:t>: </a:t>
            </a:r>
          </a:p>
          <a:p>
            <a:endParaRPr lang="cs-CZ" sz="1200" dirty="0"/>
          </a:p>
          <a:p>
            <a:r>
              <a:rPr lang="cs-CZ" sz="1200" dirty="0" err="1"/>
              <a:t>GeoGebra</a:t>
            </a:r>
            <a:r>
              <a:rPr lang="cs-CZ" sz="1200" dirty="0"/>
              <a:t> 4.2 [volně šiřitelný matematický software pro studium a výuku]. Dostupné z:  </a:t>
            </a:r>
            <a:r>
              <a:rPr lang="cs-CZ" sz="1200" dirty="0">
                <a:hlinkClick r:id="rId2"/>
              </a:rPr>
              <a:t>http://www.geogebra.org</a:t>
            </a:r>
            <a:endParaRPr lang="cs-CZ" sz="1200" dirty="0"/>
          </a:p>
          <a:p>
            <a:endParaRPr lang="cs-CZ" sz="1200" dirty="0"/>
          </a:p>
          <a:p>
            <a:endParaRPr lang="cs-CZ" sz="1500" b="1" dirty="0">
              <a:solidFill>
                <a:srgbClr val="000000"/>
              </a:solidFill>
              <a:latin typeface="Arial - 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Titul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 idx="4294967295"/>
          </p:nvPr>
        </p:nvSpPr>
        <p:spPr>
          <a:xfrm>
            <a:off x="647824" y="2555701"/>
            <a:ext cx="8609013" cy="126365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marL="216000" lvl="0" indent="-360000">
              <a:buNone/>
            </a:pPr>
            <a:r>
              <a:rPr lang="cs-CZ" dirty="0"/>
              <a:t>Konstrukce rovnoběžníků</a:t>
            </a:r>
          </a:p>
        </p:txBody>
      </p:sp>
      <p:sp>
        <p:nvSpPr>
          <p:cNvPr id="3" name="Podnadpis 2"/>
          <p:cNvSpPr txBox="1">
            <a:spLocks noGrp="1"/>
          </p:cNvSpPr>
          <p:nvPr>
            <p:ph type="subTitle" idx="4294967295"/>
          </p:nvPr>
        </p:nvSpPr>
        <p:spPr>
          <a:xfrm>
            <a:off x="1603375" y="2051050"/>
            <a:ext cx="8477250" cy="4465638"/>
          </a:xfrm>
        </p:spPr>
        <p:txBody>
          <a:bodyPr anchor="ctr"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marL="0" lvl="0" indent="-216000" algn="ctr">
              <a:buNone/>
            </a:pPr>
            <a:r>
              <a:rPr lang="cs-CZ" dirty="0" smtClean="0">
                <a:solidFill>
                  <a:srgbClr val="CCCCCC"/>
                </a:solidFill>
              </a:rPr>
              <a:t>                                                             </a:t>
            </a:r>
            <a:endParaRPr lang="cs-CZ" dirty="0">
              <a:solidFill>
                <a:srgbClr val="CCCCCC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Úvo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 idx="4294967295"/>
          </p:nvPr>
        </p:nvSpPr>
        <p:spPr>
          <a:xfrm>
            <a:off x="0" y="323850"/>
            <a:ext cx="8607425" cy="1262063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marL="216000" lvl="0" indent="-360000">
              <a:buNone/>
            </a:pPr>
            <a:r>
              <a:rPr lang="cs-CZ" dirty="0"/>
              <a:t>Rovnoběžníky</a:t>
            </a:r>
          </a:p>
        </p:txBody>
      </p:sp>
      <p:sp>
        <p:nvSpPr>
          <p:cNvPr id="3" name="Zástupný symbol pro text 2"/>
          <p:cNvSpPr txBox="1">
            <a:spLocks noGrp="1"/>
          </p:cNvSpPr>
          <p:nvPr>
            <p:ph type="body" idx="4294967295"/>
          </p:nvPr>
        </p:nvSpPr>
        <p:spPr>
          <a:xfrm>
            <a:off x="935856" y="2483693"/>
            <a:ext cx="8477250" cy="4762500"/>
          </a:xfrm>
        </p:spPr>
        <p:txBody>
          <a:bodyPr/>
          <a:lstStyle>
            <a:defPPr marL="432000" marR="0" lvl="0" indent="-324000" algn="l">
              <a:buClr>
                <a:srgbClr val="E6E6E6"/>
              </a:buClr>
              <a:buSzPct val="45000"/>
              <a:buFont typeface="StarSymbol"/>
              <a:buNone/>
              <a:defRPr lang="cs-CZ" sz="32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HG Mincho Light J" pitchFamily="2"/>
                <a:cs typeface="Arial Unicode MS" pitchFamily="2"/>
              </a:defRPr>
            </a:defPPr>
            <a:lvl1pPr marL="432000" marR="0" lvl="0" indent="-324000" algn="l">
              <a:buClr>
                <a:srgbClr val="E6E6E6"/>
              </a:buClr>
              <a:buSzPct val="45000"/>
              <a:buFont typeface="StarSymbol"/>
              <a:buChar char="●"/>
              <a:defRPr lang="cs-CZ" sz="32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HG Mincho Light J" pitchFamily="2"/>
                <a:cs typeface="Arial Unicode MS" pitchFamily="2"/>
              </a:defRPr>
            </a:lvl1pPr>
            <a:lvl2pPr marL="864000" marR="0" lvl="1" indent="-288000" algn="l">
              <a:buClr>
                <a:srgbClr val="E6E6E6"/>
              </a:buClr>
              <a:buSzPct val="75000"/>
              <a:buFont typeface="StarSymbol"/>
              <a:buChar char="–"/>
              <a:defRPr lang="cs-CZ" sz="28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HG Mincho Light J" pitchFamily="2"/>
                <a:cs typeface="Arial Unicode MS" pitchFamily="2"/>
              </a:defRPr>
            </a:lvl2pPr>
            <a:lvl3pPr marL="1296000" marR="0" lvl="2" indent="-216000" algn="l">
              <a:buClr>
                <a:srgbClr val="E6E6E6"/>
              </a:buClr>
              <a:buSzPct val="45000"/>
              <a:buFont typeface="StarSymbol"/>
              <a:buChar char="●"/>
              <a:defRPr lang="cs-CZ" sz="24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HG Mincho Light J" pitchFamily="2"/>
                <a:cs typeface="Arial Unicode MS" pitchFamily="2"/>
              </a:defRPr>
            </a:lvl3pPr>
            <a:lvl4pPr marL="1728000" marR="0" lvl="3" indent="-216000" algn="l">
              <a:buClr>
                <a:srgbClr val="E6E6E6"/>
              </a:buClr>
              <a:buSzPct val="75000"/>
              <a:buFont typeface="StarSymbol"/>
              <a:buChar char="–"/>
              <a:defRPr lang="cs-CZ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HG Mincho Light J" pitchFamily="2"/>
                <a:cs typeface="Arial Unicode MS" pitchFamily="2"/>
              </a:defRPr>
            </a:lvl4pPr>
            <a:lvl5pPr marL="2160000" marR="0" lvl="4" indent="-216000" algn="l">
              <a:buClr>
                <a:srgbClr val="E6E6E6"/>
              </a:buClr>
              <a:buSzPct val="45000"/>
              <a:buFont typeface="StarSymbol"/>
              <a:buChar char="●"/>
              <a:defRPr lang="cs-CZ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HG Mincho Light J" pitchFamily="2"/>
                <a:cs typeface="Arial Unicode MS" pitchFamily="2"/>
              </a:defRPr>
            </a:lvl5pPr>
            <a:lvl6pPr marL="2592000" marR="0" lvl="5" indent="-216000" algn="l">
              <a:buClr>
                <a:srgbClr val="E6E6E6"/>
              </a:buClr>
              <a:buSzPct val="45000"/>
              <a:buFont typeface="StarSymbol"/>
              <a:buChar char="●"/>
              <a:defRPr lang="cs-CZ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HG Mincho Light J" pitchFamily="2"/>
                <a:cs typeface="Arial Unicode MS" pitchFamily="2"/>
              </a:defRPr>
            </a:lvl6pPr>
            <a:lvl7pPr marL="3024000" marR="0" lvl="6" indent="-216000" algn="l">
              <a:buClr>
                <a:srgbClr val="E6E6E6"/>
              </a:buClr>
              <a:buSzPct val="45000"/>
              <a:buFont typeface="StarSymbol"/>
              <a:buChar char="●"/>
              <a:defRPr lang="cs-CZ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HG Mincho Light J" pitchFamily="2"/>
                <a:cs typeface="Arial Unicode MS" pitchFamily="2"/>
              </a:defRPr>
            </a:lvl7pPr>
            <a:lvl8pPr marL="3456000" marR="0" lvl="7" indent="-216000" algn="l">
              <a:buClr>
                <a:srgbClr val="E6E6E6"/>
              </a:buClr>
              <a:buSzPct val="45000"/>
              <a:buFont typeface="StarSymbol"/>
              <a:buChar char="●"/>
              <a:defRPr lang="cs-CZ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HG Mincho Light J" pitchFamily="2"/>
                <a:cs typeface="Arial Unicode MS" pitchFamily="2"/>
              </a:defRPr>
            </a:lvl8pPr>
            <a:lvl9pPr marL="3887999" marR="0" lvl="8" indent="-216000" algn="l">
              <a:buClr>
                <a:srgbClr val="E6E6E6"/>
              </a:buClr>
              <a:buSzPct val="45000"/>
              <a:buFont typeface="StarSymbol"/>
              <a:buChar char="●"/>
              <a:defRPr lang="cs-CZ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HG Mincho Light J" pitchFamily="2"/>
                <a:cs typeface="Arial Unicode MS" pitchFamily="2"/>
              </a:defRPr>
            </a:lvl9pPr>
          </a:lstStyle>
          <a:p>
            <a:pPr lvl="0"/>
            <a:r>
              <a:rPr lang="cs-CZ" sz="2400" dirty="0">
                <a:solidFill>
                  <a:schemeClr val="accent3">
                    <a:lumMod val="75000"/>
                  </a:schemeClr>
                </a:solidFill>
              </a:rPr>
              <a:t>Bývají určeny jeho stranami, úhly, úhlopříčkami, úhly úhlopříček, výškou, poloměrem kružnice vepsané nebo opsané (pokud existuje)....</a:t>
            </a:r>
          </a:p>
          <a:p>
            <a:pPr lvl="0"/>
            <a:r>
              <a:rPr lang="cs-CZ" sz="2400" dirty="0">
                <a:solidFill>
                  <a:schemeClr val="accent3">
                    <a:lumMod val="75000"/>
                  </a:schemeClr>
                </a:solidFill>
              </a:rPr>
              <a:t>Řešíme užitím MNOŽIN BODŮ DANÉ VLASTNOSTI – hledáme neznámé prvky jako společné body těchto </a:t>
            </a:r>
            <a:r>
              <a:rPr lang="cs-CZ" sz="2400" dirty="0" smtClean="0">
                <a:solidFill>
                  <a:schemeClr val="accent3">
                    <a:lumMod val="75000"/>
                  </a:schemeClr>
                </a:solidFill>
              </a:rPr>
              <a:t>množin.</a:t>
            </a:r>
            <a:endParaRPr lang="cs-CZ" sz="240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Dlouhodobý cí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 idx="4294967295"/>
          </p:nvPr>
        </p:nvSpPr>
        <p:spPr>
          <a:xfrm>
            <a:off x="0" y="395288"/>
            <a:ext cx="8607425" cy="1262062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>
              <a:buNone/>
            </a:pPr>
            <a:r>
              <a:rPr lang="cs-CZ" dirty="0"/>
              <a:t>Postup při řešení konstrukční úlohy:</a:t>
            </a:r>
          </a:p>
        </p:txBody>
      </p:sp>
      <p:sp>
        <p:nvSpPr>
          <p:cNvPr id="3" name="Zástupný symbol pro text 2"/>
          <p:cNvSpPr txBox="1">
            <a:spLocks noGrp="1"/>
          </p:cNvSpPr>
          <p:nvPr>
            <p:ph type="body" idx="4294967295"/>
          </p:nvPr>
        </p:nvSpPr>
        <p:spPr>
          <a:xfrm>
            <a:off x="1603375" y="2195513"/>
            <a:ext cx="8477250" cy="4967287"/>
          </a:xfrm>
        </p:spPr>
        <p:txBody>
          <a:bodyPr/>
          <a:lstStyle>
            <a:defPPr marL="432000" marR="0" lvl="0" indent="-324000" algn="l">
              <a:buClr>
                <a:srgbClr val="E6E6E6"/>
              </a:buClr>
              <a:buSzPct val="45000"/>
              <a:buFont typeface="StarSymbol"/>
              <a:buNone/>
              <a:defRPr lang="cs-CZ" sz="32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HG Mincho Light J" pitchFamily="2"/>
                <a:cs typeface="Arial Unicode MS" pitchFamily="2"/>
              </a:defRPr>
            </a:defPPr>
            <a:lvl1pPr marL="432000" marR="0" lvl="0" indent="-324000" algn="l">
              <a:buClr>
                <a:srgbClr val="E6E6E6"/>
              </a:buClr>
              <a:buSzPct val="45000"/>
              <a:buFont typeface="StarSymbol"/>
              <a:buChar char="●"/>
              <a:defRPr lang="cs-CZ" sz="32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HG Mincho Light J" pitchFamily="2"/>
                <a:cs typeface="Arial Unicode MS" pitchFamily="2"/>
              </a:defRPr>
            </a:lvl1pPr>
            <a:lvl2pPr marL="864000" marR="0" lvl="1" indent="-288000" algn="l">
              <a:buClr>
                <a:srgbClr val="E6E6E6"/>
              </a:buClr>
              <a:buSzPct val="75000"/>
              <a:buFont typeface="StarSymbol"/>
              <a:buChar char="–"/>
              <a:defRPr lang="cs-CZ" sz="28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HG Mincho Light J" pitchFamily="2"/>
                <a:cs typeface="Arial Unicode MS" pitchFamily="2"/>
              </a:defRPr>
            </a:lvl2pPr>
            <a:lvl3pPr marL="1296000" marR="0" lvl="2" indent="-216000" algn="l">
              <a:buClr>
                <a:srgbClr val="E6E6E6"/>
              </a:buClr>
              <a:buSzPct val="45000"/>
              <a:buFont typeface="StarSymbol"/>
              <a:buChar char="●"/>
              <a:defRPr lang="cs-CZ" sz="24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HG Mincho Light J" pitchFamily="2"/>
                <a:cs typeface="Arial Unicode MS" pitchFamily="2"/>
              </a:defRPr>
            </a:lvl3pPr>
            <a:lvl4pPr marL="1728000" marR="0" lvl="3" indent="-216000" algn="l">
              <a:buClr>
                <a:srgbClr val="E6E6E6"/>
              </a:buClr>
              <a:buSzPct val="75000"/>
              <a:buFont typeface="StarSymbol"/>
              <a:buChar char="–"/>
              <a:defRPr lang="cs-CZ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HG Mincho Light J" pitchFamily="2"/>
                <a:cs typeface="Arial Unicode MS" pitchFamily="2"/>
              </a:defRPr>
            </a:lvl4pPr>
            <a:lvl5pPr marL="2160000" marR="0" lvl="4" indent="-216000" algn="l">
              <a:buClr>
                <a:srgbClr val="E6E6E6"/>
              </a:buClr>
              <a:buSzPct val="45000"/>
              <a:buFont typeface="StarSymbol"/>
              <a:buChar char="●"/>
              <a:defRPr lang="cs-CZ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HG Mincho Light J" pitchFamily="2"/>
                <a:cs typeface="Arial Unicode MS" pitchFamily="2"/>
              </a:defRPr>
            </a:lvl5pPr>
            <a:lvl6pPr marL="2592000" marR="0" lvl="5" indent="-216000" algn="l">
              <a:buClr>
                <a:srgbClr val="E6E6E6"/>
              </a:buClr>
              <a:buSzPct val="45000"/>
              <a:buFont typeface="StarSymbol"/>
              <a:buChar char="●"/>
              <a:defRPr lang="cs-CZ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HG Mincho Light J" pitchFamily="2"/>
                <a:cs typeface="Arial Unicode MS" pitchFamily="2"/>
              </a:defRPr>
            </a:lvl6pPr>
            <a:lvl7pPr marL="3024000" marR="0" lvl="6" indent="-216000" algn="l">
              <a:buClr>
                <a:srgbClr val="E6E6E6"/>
              </a:buClr>
              <a:buSzPct val="45000"/>
              <a:buFont typeface="StarSymbol"/>
              <a:buChar char="●"/>
              <a:defRPr lang="cs-CZ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HG Mincho Light J" pitchFamily="2"/>
                <a:cs typeface="Arial Unicode MS" pitchFamily="2"/>
              </a:defRPr>
            </a:lvl7pPr>
            <a:lvl8pPr marL="3456000" marR="0" lvl="7" indent="-216000" algn="l">
              <a:buClr>
                <a:srgbClr val="E6E6E6"/>
              </a:buClr>
              <a:buSzPct val="45000"/>
              <a:buFont typeface="StarSymbol"/>
              <a:buChar char="●"/>
              <a:defRPr lang="cs-CZ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HG Mincho Light J" pitchFamily="2"/>
                <a:cs typeface="Arial Unicode MS" pitchFamily="2"/>
              </a:defRPr>
            </a:lvl8pPr>
            <a:lvl9pPr marL="3887999" marR="0" lvl="8" indent="-216000" algn="l">
              <a:buClr>
                <a:srgbClr val="E6E6E6"/>
              </a:buClr>
              <a:buSzPct val="45000"/>
              <a:buFont typeface="StarSymbol"/>
              <a:buChar char="●"/>
              <a:defRPr lang="cs-CZ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HG Mincho Light J" pitchFamily="2"/>
                <a:cs typeface="Arial Unicode MS" pitchFamily="2"/>
              </a:defRPr>
            </a:lvl9pPr>
          </a:lstStyle>
          <a:p>
            <a:pPr lvl="0"/>
            <a:r>
              <a:rPr lang="cs-CZ" sz="2400" u="sng" dirty="0">
                <a:solidFill>
                  <a:schemeClr val="accent3">
                    <a:lumMod val="75000"/>
                  </a:schemeClr>
                </a:solidFill>
              </a:rPr>
              <a:t>ROZBOR</a:t>
            </a:r>
            <a:r>
              <a:rPr lang="cs-CZ" sz="2400" dirty="0">
                <a:solidFill>
                  <a:schemeClr val="accent3">
                    <a:lumMod val="75000"/>
                  </a:schemeClr>
                </a:solidFill>
              </a:rPr>
              <a:t> – předpokládáme, že existuje řešení dané úlohy a daný rovnoběžník načrtneme tak, jako by úloha byla již vyřešena</a:t>
            </a:r>
          </a:p>
          <a:p>
            <a:pPr lvl="0"/>
            <a:r>
              <a:rPr lang="cs-CZ" sz="2400" dirty="0">
                <a:solidFill>
                  <a:schemeClr val="accent3">
                    <a:lumMod val="75000"/>
                  </a:schemeClr>
                </a:solidFill>
              </a:rPr>
              <a:t>Do nákresu vyznačíme všechny zadané prvky a množiny bodů, na kterých leží hledané prvky(kružnice, úhly, osy stran...)</a:t>
            </a:r>
          </a:p>
          <a:p>
            <a:pPr lvl="0"/>
            <a:r>
              <a:rPr lang="cs-CZ" sz="2400" dirty="0">
                <a:solidFill>
                  <a:schemeClr val="accent3">
                    <a:lumMod val="75000"/>
                  </a:schemeClr>
                </a:solidFill>
              </a:rPr>
              <a:t>Nákres musí obsahovat všechny množiny bodů, které při konstrukci použijeme!!!</a:t>
            </a:r>
          </a:p>
          <a:p>
            <a:pPr lvl="0"/>
            <a:r>
              <a:rPr lang="cs-CZ" sz="2400" dirty="0">
                <a:solidFill>
                  <a:schemeClr val="accent3">
                    <a:lumMod val="75000"/>
                  </a:schemeClr>
                </a:solidFill>
              </a:rPr>
              <a:t>POPIS KONSTRUKCE</a:t>
            </a:r>
          </a:p>
          <a:p>
            <a:pPr lvl="0"/>
            <a:r>
              <a:rPr lang="cs-CZ" sz="2400" dirty="0">
                <a:solidFill>
                  <a:schemeClr val="accent3">
                    <a:lumMod val="75000"/>
                  </a:schemeClr>
                </a:solidFill>
              </a:rPr>
              <a:t>KONSTRUKCE + zkouška (ověření)</a:t>
            </a:r>
          </a:p>
          <a:p>
            <a:pPr lvl="0"/>
            <a:r>
              <a:rPr lang="cs-CZ" sz="2400" dirty="0">
                <a:solidFill>
                  <a:schemeClr val="accent3">
                    <a:lumMod val="75000"/>
                  </a:schemeClr>
                </a:solidFill>
              </a:rPr>
              <a:t>POČET ŘEŠENÍ (DISKUSE)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oučasná situa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 idx="4294967295"/>
          </p:nvPr>
        </p:nvSpPr>
        <p:spPr>
          <a:xfrm>
            <a:off x="0" y="493713"/>
            <a:ext cx="8609013" cy="779462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>
              <a:buNone/>
            </a:pPr>
            <a:r>
              <a:rPr lang="cs-CZ" sz="2200" u="sng" dirty="0"/>
              <a:t>Příklad 1.: </a:t>
            </a:r>
            <a:r>
              <a:rPr lang="cs-CZ" sz="2200" dirty="0"/>
              <a:t>Je dána úsečka KL, |KL|=6cm. Sestrojte všechny rovnoběžníky KLMN, v nichž |KM|=e=10cm, </a:t>
            </a:r>
            <a:r>
              <a:rPr lang="cs-CZ" sz="2200" dirty="0" err="1"/>
              <a:t>v</a:t>
            </a:r>
            <a:r>
              <a:rPr lang="cs-CZ" sz="2200" baseline="-25000" dirty="0" err="1"/>
              <a:t>k</a:t>
            </a:r>
            <a:r>
              <a:rPr lang="cs-CZ" sz="2200" dirty="0"/>
              <a:t>=5cm.</a:t>
            </a: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1858679" y="1800000"/>
            <a:ext cx="6961320" cy="486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Vývoj do současno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 idx="4294967295"/>
          </p:nvPr>
        </p:nvSpPr>
        <p:spPr>
          <a:xfrm>
            <a:off x="0" y="323850"/>
            <a:ext cx="8607425" cy="1262063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>
              <a:buNone/>
            </a:pPr>
            <a:r>
              <a:rPr lang="cs-CZ" dirty="0"/>
              <a:t>Popis konstrukce:</a:t>
            </a:r>
          </a:p>
        </p:txBody>
      </p:sp>
      <p:sp>
        <p:nvSpPr>
          <p:cNvPr id="3" name="Zástupný symbol pro text 2"/>
          <p:cNvSpPr txBox="1">
            <a:spLocks noGrp="1"/>
          </p:cNvSpPr>
          <p:nvPr>
            <p:ph type="body" idx="4294967295"/>
          </p:nvPr>
        </p:nvSpPr>
        <p:spPr>
          <a:xfrm>
            <a:off x="1308100" y="1692275"/>
            <a:ext cx="8772525" cy="4938713"/>
          </a:xfrm>
        </p:spPr>
        <p:txBody>
          <a:bodyPr/>
          <a:lstStyle>
            <a:defPPr marL="432000" marR="0" lvl="0" indent="-324000" algn="l">
              <a:buClr>
                <a:srgbClr val="E6E6E6"/>
              </a:buClr>
              <a:buSzPct val="45000"/>
              <a:buFont typeface="StarSymbol"/>
              <a:buNone/>
              <a:defRPr lang="cs-CZ" sz="32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HG Mincho Light J" pitchFamily="2"/>
                <a:cs typeface="Arial Unicode MS" pitchFamily="2"/>
              </a:defRPr>
            </a:defPPr>
            <a:lvl1pPr marL="432000" marR="0" lvl="0" indent="-324000" algn="l">
              <a:buClr>
                <a:srgbClr val="E6E6E6"/>
              </a:buClr>
              <a:buSzPct val="45000"/>
              <a:buFont typeface="StarSymbol"/>
              <a:buChar char="●"/>
              <a:defRPr lang="cs-CZ" sz="32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HG Mincho Light J" pitchFamily="2"/>
                <a:cs typeface="Arial Unicode MS" pitchFamily="2"/>
              </a:defRPr>
            </a:lvl1pPr>
            <a:lvl2pPr marL="864000" marR="0" lvl="1" indent="-288000" algn="l">
              <a:buClr>
                <a:srgbClr val="E6E6E6"/>
              </a:buClr>
              <a:buSzPct val="75000"/>
              <a:buFont typeface="StarSymbol"/>
              <a:buChar char="–"/>
              <a:defRPr lang="cs-CZ" sz="28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HG Mincho Light J" pitchFamily="2"/>
                <a:cs typeface="Arial Unicode MS" pitchFamily="2"/>
              </a:defRPr>
            </a:lvl2pPr>
            <a:lvl3pPr marL="1296000" marR="0" lvl="2" indent="-216000" algn="l">
              <a:buClr>
                <a:srgbClr val="E6E6E6"/>
              </a:buClr>
              <a:buSzPct val="45000"/>
              <a:buFont typeface="StarSymbol"/>
              <a:buChar char="●"/>
              <a:defRPr lang="cs-CZ" sz="24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HG Mincho Light J" pitchFamily="2"/>
                <a:cs typeface="Arial Unicode MS" pitchFamily="2"/>
              </a:defRPr>
            </a:lvl3pPr>
            <a:lvl4pPr marL="1728000" marR="0" lvl="3" indent="-216000" algn="l">
              <a:buClr>
                <a:srgbClr val="E6E6E6"/>
              </a:buClr>
              <a:buSzPct val="75000"/>
              <a:buFont typeface="StarSymbol"/>
              <a:buChar char="–"/>
              <a:defRPr lang="cs-CZ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HG Mincho Light J" pitchFamily="2"/>
                <a:cs typeface="Arial Unicode MS" pitchFamily="2"/>
              </a:defRPr>
            </a:lvl4pPr>
            <a:lvl5pPr marL="2160000" marR="0" lvl="4" indent="-216000" algn="l">
              <a:buClr>
                <a:srgbClr val="E6E6E6"/>
              </a:buClr>
              <a:buSzPct val="45000"/>
              <a:buFont typeface="StarSymbol"/>
              <a:buChar char="●"/>
              <a:defRPr lang="cs-CZ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HG Mincho Light J" pitchFamily="2"/>
                <a:cs typeface="Arial Unicode MS" pitchFamily="2"/>
              </a:defRPr>
            </a:lvl5pPr>
            <a:lvl6pPr marL="2592000" marR="0" lvl="5" indent="-216000" algn="l">
              <a:buClr>
                <a:srgbClr val="E6E6E6"/>
              </a:buClr>
              <a:buSzPct val="45000"/>
              <a:buFont typeface="StarSymbol"/>
              <a:buChar char="●"/>
              <a:defRPr lang="cs-CZ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HG Mincho Light J" pitchFamily="2"/>
                <a:cs typeface="Arial Unicode MS" pitchFamily="2"/>
              </a:defRPr>
            </a:lvl6pPr>
            <a:lvl7pPr marL="3024000" marR="0" lvl="6" indent="-216000" algn="l">
              <a:buClr>
                <a:srgbClr val="E6E6E6"/>
              </a:buClr>
              <a:buSzPct val="45000"/>
              <a:buFont typeface="StarSymbol"/>
              <a:buChar char="●"/>
              <a:defRPr lang="cs-CZ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HG Mincho Light J" pitchFamily="2"/>
                <a:cs typeface="Arial Unicode MS" pitchFamily="2"/>
              </a:defRPr>
            </a:lvl7pPr>
            <a:lvl8pPr marL="3456000" marR="0" lvl="7" indent="-216000" algn="l">
              <a:buClr>
                <a:srgbClr val="E6E6E6"/>
              </a:buClr>
              <a:buSzPct val="45000"/>
              <a:buFont typeface="StarSymbol"/>
              <a:buChar char="●"/>
              <a:defRPr lang="cs-CZ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HG Mincho Light J" pitchFamily="2"/>
                <a:cs typeface="Arial Unicode MS" pitchFamily="2"/>
              </a:defRPr>
            </a:lvl8pPr>
            <a:lvl9pPr marL="3887999" marR="0" lvl="8" indent="-216000" algn="l">
              <a:buClr>
                <a:srgbClr val="E6E6E6"/>
              </a:buClr>
              <a:buSzPct val="45000"/>
              <a:buFont typeface="StarSymbol"/>
              <a:buChar char="●"/>
              <a:defRPr lang="cs-CZ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HG Mincho Light J" pitchFamily="2"/>
                <a:cs typeface="Arial Unicode MS" pitchFamily="2"/>
              </a:defRPr>
            </a:lvl9pPr>
          </a:lstStyle>
          <a:p>
            <a:pPr lvl="0"/>
            <a:r>
              <a:rPr lang="cs-CZ" sz="2400" dirty="0" smtClean="0">
                <a:solidFill>
                  <a:schemeClr val="accent3">
                    <a:lumMod val="75000"/>
                  </a:schemeClr>
                </a:solidFill>
              </a:rPr>
              <a:t>1)KL, </a:t>
            </a:r>
            <a:r>
              <a:rPr lang="en-US" sz="2400" dirty="0" smtClean="0">
                <a:solidFill>
                  <a:schemeClr val="accent3">
                    <a:lumMod val="75000"/>
                  </a:schemeClr>
                </a:solidFill>
              </a:rPr>
              <a:t>|KL|=6cm</a:t>
            </a:r>
            <a:endParaRPr lang="cs-CZ" sz="2400" dirty="0">
              <a:solidFill>
                <a:schemeClr val="accent3">
                  <a:lumMod val="75000"/>
                </a:schemeClr>
              </a:solidFill>
            </a:endParaRPr>
          </a:p>
          <a:p>
            <a:pPr lvl="0"/>
            <a:r>
              <a:rPr lang="cs-CZ" sz="2400" dirty="0" smtClean="0">
                <a:solidFill>
                  <a:schemeClr val="accent3">
                    <a:lumMod val="75000"/>
                  </a:schemeClr>
                </a:solidFill>
              </a:rPr>
              <a:t>2)p</a:t>
            </a:r>
            <a:r>
              <a:rPr lang="en-US" sz="2400" dirty="0" smtClean="0">
                <a:solidFill>
                  <a:schemeClr val="accent3">
                    <a:lumMod val="75000"/>
                  </a:schemeClr>
                </a:solidFill>
              </a:rPr>
              <a:t>, p || KL, v(p, KL)=5cm</a:t>
            </a:r>
            <a:endParaRPr lang="cs-CZ" sz="2400" dirty="0">
              <a:solidFill>
                <a:schemeClr val="accent3">
                  <a:lumMod val="75000"/>
                </a:schemeClr>
              </a:solidFill>
            </a:endParaRPr>
          </a:p>
          <a:p>
            <a:pPr lvl="0"/>
            <a:r>
              <a:rPr lang="cs-CZ" sz="2400" dirty="0" smtClean="0">
                <a:solidFill>
                  <a:schemeClr val="accent3">
                    <a:lumMod val="75000"/>
                  </a:schemeClr>
                </a:solidFill>
              </a:rPr>
              <a:t>3)k</a:t>
            </a:r>
            <a:r>
              <a:rPr lang="en-US" sz="2400" dirty="0" smtClean="0">
                <a:solidFill>
                  <a:schemeClr val="accent3">
                    <a:lumMod val="75000"/>
                  </a:schemeClr>
                </a:solidFill>
              </a:rPr>
              <a:t>, k(K, 10cm )</a:t>
            </a:r>
            <a:endParaRPr lang="cs-CZ" sz="2400" dirty="0">
              <a:solidFill>
                <a:schemeClr val="accent3">
                  <a:lumMod val="75000"/>
                </a:schemeClr>
              </a:solidFill>
            </a:endParaRPr>
          </a:p>
          <a:p>
            <a:pPr lvl="0"/>
            <a:r>
              <a:rPr lang="cs-CZ" sz="2400" dirty="0" smtClean="0">
                <a:solidFill>
                  <a:schemeClr val="accent3">
                    <a:lumMod val="75000"/>
                  </a:schemeClr>
                </a:solidFill>
              </a:rPr>
              <a:t>4)M</a:t>
            </a:r>
            <a:r>
              <a:rPr lang="en-US" sz="2400" dirty="0" smtClean="0">
                <a:solidFill>
                  <a:schemeClr val="accent3">
                    <a:lumMod val="75000"/>
                  </a:schemeClr>
                </a:solidFill>
              </a:rPr>
              <a:t>, M </a:t>
            </a:r>
            <a:r>
              <a:rPr lang="en-US" sz="2400" dirty="0" smtClean="0">
                <a:solidFill>
                  <a:schemeClr val="accent3">
                    <a:lumMod val="75000"/>
                  </a:schemeClr>
                </a:solidFill>
                <a:latin typeface="Cambria Math"/>
                <a:ea typeface="Cambria Math"/>
              </a:rPr>
              <a:t>⋲ p ⋂ k</a:t>
            </a:r>
            <a:endParaRPr lang="cs-CZ" sz="2400" dirty="0">
              <a:solidFill>
                <a:schemeClr val="accent3">
                  <a:lumMod val="75000"/>
                </a:schemeClr>
              </a:solidFill>
            </a:endParaRPr>
          </a:p>
          <a:p>
            <a:pPr lvl="0"/>
            <a:r>
              <a:rPr lang="cs-CZ" sz="2400" dirty="0" smtClean="0">
                <a:solidFill>
                  <a:schemeClr val="accent3">
                    <a:lumMod val="75000"/>
                  </a:schemeClr>
                </a:solidFill>
              </a:rPr>
              <a:t>5)N</a:t>
            </a:r>
            <a:r>
              <a:rPr lang="en-US" sz="2400" dirty="0" smtClean="0">
                <a:solidFill>
                  <a:schemeClr val="accent3">
                    <a:lumMod val="75000"/>
                  </a:schemeClr>
                </a:solidFill>
              </a:rPr>
              <a:t>, N </a:t>
            </a:r>
            <a:r>
              <a:rPr lang="en-US" sz="2400" dirty="0" smtClean="0">
                <a:solidFill>
                  <a:schemeClr val="accent3">
                    <a:lumMod val="75000"/>
                  </a:schemeClr>
                </a:solidFill>
                <a:latin typeface="Cambria Math"/>
                <a:ea typeface="Cambria Math"/>
              </a:rPr>
              <a:t>⋲ p, |MN|=|LK|</a:t>
            </a:r>
            <a:endParaRPr lang="cs-CZ" sz="2400" dirty="0">
              <a:solidFill>
                <a:schemeClr val="accent3">
                  <a:lumMod val="75000"/>
                </a:schemeClr>
              </a:solidFill>
            </a:endParaRPr>
          </a:p>
          <a:p>
            <a:pPr lvl="0"/>
            <a:r>
              <a:rPr lang="cs-CZ" sz="2400" dirty="0" smtClean="0">
                <a:solidFill>
                  <a:schemeClr val="accent3">
                    <a:lumMod val="75000"/>
                  </a:schemeClr>
                </a:solidFill>
              </a:rPr>
              <a:t>6)KLMN</a:t>
            </a:r>
          </a:p>
          <a:p>
            <a:pPr lvl="0"/>
            <a:endParaRPr lang="cs-CZ" sz="2400" dirty="0">
              <a:solidFill>
                <a:schemeClr val="accent3">
                  <a:lumMod val="75000"/>
                </a:schemeClr>
              </a:solidFill>
            </a:endParaRPr>
          </a:p>
          <a:p>
            <a:pPr lvl="0"/>
            <a:r>
              <a:rPr lang="cs-CZ" sz="2400" dirty="0" smtClean="0">
                <a:solidFill>
                  <a:schemeClr val="accent3">
                    <a:lumMod val="75000"/>
                  </a:schemeClr>
                </a:solidFill>
                <a:hlinkClick r:id="rId3" action="ppaction://hlinkfile"/>
              </a:rPr>
              <a:t>M_01_11_rovn1.ggb</a:t>
            </a:r>
            <a:endParaRPr lang="cs-CZ" sz="2400" dirty="0">
              <a:solidFill>
                <a:schemeClr val="accent3">
                  <a:lumMod val="75000"/>
                </a:schemeClr>
              </a:solidFill>
            </a:endParaRPr>
          </a:p>
          <a:p>
            <a:pPr lvl="0"/>
            <a:r>
              <a:rPr lang="cs-CZ" sz="2400" dirty="0">
                <a:solidFill>
                  <a:schemeClr val="accent3">
                    <a:lumMod val="75000"/>
                  </a:schemeClr>
                </a:solidFill>
              </a:rPr>
              <a:t>Počet řešení</a:t>
            </a:r>
          </a:p>
        </p:txBody>
      </p:sp>
      <p:sp>
        <p:nvSpPr>
          <p:cNvPr id="4" name="TextovéPole 3"/>
          <p:cNvSpPr txBox="1"/>
          <p:nvPr/>
        </p:nvSpPr>
        <p:spPr>
          <a:xfrm>
            <a:off x="5829480" y="1817280"/>
            <a:ext cx="830520" cy="34272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compatLnSpc="0"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marL="0" marR="0" lvl="0" indent="0" algn="l" rtl="0" hangingPunct="0">
              <a:lnSpc>
                <a:spcPct val="100000"/>
              </a:lnSpc>
              <a:buNone/>
              <a:tabLst/>
            </a:pPr>
            <a:endParaRPr lang="cs-CZ" sz="2400" b="0" i="0" u="none" strike="noStrike" dirty="0">
              <a:ln>
                <a:noFill/>
              </a:ln>
              <a:solidFill>
                <a:srgbClr val="FFFFFF"/>
              </a:solidFill>
              <a:latin typeface="Albany" pitchFamily="34"/>
              <a:ea typeface="HG Mincho Light J" pitchFamily="2"/>
              <a:cs typeface="Arial Unicode MS" pitchFamily="2"/>
              <a:hlinkClick r:id="rId3" action="ppaction://hlinkfile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otenciální alternativ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 idx="4294967295"/>
          </p:nvPr>
        </p:nvSpPr>
        <p:spPr>
          <a:xfrm>
            <a:off x="359792" y="2843733"/>
            <a:ext cx="8609013" cy="1395412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marL="216000" lvl="0" indent="-360000">
              <a:buNone/>
            </a:pPr>
            <a:r>
              <a:rPr lang="cs-CZ" sz="2800" u="sng" dirty="0"/>
              <a:t>Příklad 2.</a:t>
            </a:r>
            <a:r>
              <a:rPr lang="cs-CZ" sz="2800" dirty="0"/>
              <a:t>: Sestrojte kosodélník KLMN, pro který platí: </a:t>
            </a:r>
            <a:br>
              <a:rPr lang="cs-CZ" sz="2800" dirty="0"/>
            </a:br>
            <a:r>
              <a:rPr lang="cs-CZ" sz="2800" dirty="0"/>
              <a:t>k=5cm, velikost úhlu MKL je 60°, </a:t>
            </a:r>
            <a:br>
              <a:rPr lang="cs-CZ" sz="2800" dirty="0"/>
            </a:br>
            <a:r>
              <a:rPr lang="cs-CZ" sz="2800" dirty="0"/>
              <a:t>|KM|=e=6cm.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 idx="4294967295"/>
          </p:nvPr>
        </p:nvSpPr>
        <p:spPr>
          <a:xfrm>
            <a:off x="1473200" y="282575"/>
            <a:ext cx="8607425" cy="1262063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>
              <a:buNone/>
            </a:pPr>
            <a:r>
              <a:rPr lang="cs-CZ" sz="2600"/>
              <a:t>Rozbor:</a:t>
            </a: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900000" y="1800000"/>
            <a:ext cx="8660520" cy="4721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 idx="4294967295"/>
          </p:nvPr>
        </p:nvSpPr>
        <p:spPr>
          <a:xfrm>
            <a:off x="0" y="684213"/>
            <a:ext cx="8607425" cy="1262062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>
              <a:buNone/>
            </a:pPr>
            <a:r>
              <a:rPr lang="cs-CZ" sz="2600" dirty="0"/>
              <a:t>Popis konstrukce:</a:t>
            </a:r>
          </a:p>
        </p:txBody>
      </p:sp>
      <p:sp>
        <p:nvSpPr>
          <p:cNvPr id="3" name="Zástupný symbol pro text 2"/>
          <p:cNvSpPr txBox="1">
            <a:spLocks noGrp="1"/>
          </p:cNvSpPr>
          <p:nvPr>
            <p:ph type="body" idx="4294967295"/>
          </p:nvPr>
        </p:nvSpPr>
        <p:spPr>
          <a:xfrm>
            <a:off x="1308100" y="1963738"/>
            <a:ext cx="8772525" cy="4937125"/>
          </a:xfrm>
        </p:spPr>
        <p:txBody>
          <a:bodyPr/>
          <a:lstStyle>
            <a:defPPr marL="432000" marR="0" lvl="0" indent="-324000" algn="l">
              <a:buClr>
                <a:srgbClr val="E6E6E6"/>
              </a:buClr>
              <a:buSzPct val="45000"/>
              <a:buFont typeface="StarSymbol"/>
              <a:buNone/>
              <a:defRPr lang="cs-CZ" sz="32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HG Mincho Light J" pitchFamily="2"/>
                <a:cs typeface="Arial Unicode MS" pitchFamily="2"/>
              </a:defRPr>
            </a:defPPr>
            <a:lvl1pPr marL="432000" marR="0" lvl="0" indent="-324000" algn="l">
              <a:buClr>
                <a:srgbClr val="E6E6E6"/>
              </a:buClr>
              <a:buSzPct val="45000"/>
              <a:buFont typeface="StarSymbol"/>
              <a:buChar char="●"/>
              <a:defRPr lang="cs-CZ" sz="32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HG Mincho Light J" pitchFamily="2"/>
                <a:cs typeface="Arial Unicode MS" pitchFamily="2"/>
              </a:defRPr>
            </a:lvl1pPr>
            <a:lvl2pPr marL="864000" marR="0" lvl="1" indent="-288000" algn="l">
              <a:buClr>
                <a:srgbClr val="E6E6E6"/>
              </a:buClr>
              <a:buSzPct val="75000"/>
              <a:buFont typeface="StarSymbol"/>
              <a:buChar char="–"/>
              <a:defRPr lang="cs-CZ" sz="28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HG Mincho Light J" pitchFamily="2"/>
                <a:cs typeface="Arial Unicode MS" pitchFamily="2"/>
              </a:defRPr>
            </a:lvl2pPr>
            <a:lvl3pPr marL="1296000" marR="0" lvl="2" indent="-216000" algn="l">
              <a:buClr>
                <a:srgbClr val="E6E6E6"/>
              </a:buClr>
              <a:buSzPct val="45000"/>
              <a:buFont typeface="StarSymbol"/>
              <a:buChar char="●"/>
              <a:defRPr lang="cs-CZ" sz="24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HG Mincho Light J" pitchFamily="2"/>
                <a:cs typeface="Arial Unicode MS" pitchFamily="2"/>
              </a:defRPr>
            </a:lvl3pPr>
            <a:lvl4pPr marL="1728000" marR="0" lvl="3" indent="-216000" algn="l">
              <a:buClr>
                <a:srgbClr val="E6E6E6"/>
              </a:buClr>
              <a:buSzPct val="75000"/>
              <a:buFont typeface="StarSymbol"/>
              <a:buChar char="–"/>
              <a:defRPr lang="cs-CZ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HG Mincho Light J" pitchFamily="2"/>
                <a:cs typeface="Arial Unicode MS" pitchFamily="2"/>
              </a:defRPr>
            </a:lvl4pPr>
            <a:lvl5pPr marL="2160000" marR="0" lvl="4" indent="-216000" algn="l">
              <a:buClr>
                <a:srgbClr val="E6E6E6"/>
              </a:buClr>
              <a:buSzPct val="45000"/>
              <a:buFont typeface="StarSymbol"/>
              <a:buChar char="●"/>
              <a:defRPr lang="cs-CZ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HG Mincho Light J" pitchFamily="2"/>
                <a:cs typeface="Arial Unicode MS" pitchFamily="2"/>
              </a:defRPr>
            </a:lvl5pPr>
            <a:lvl6pPr marL="2592000" marR="0" lvl="5" indent="-216000" algn="l">
              <a:buClr>
                <a:srgbClr val="E6E6E6"/>
              </a:buClr>
              <a:buSzPct val="45000"/>
              <a:buFont typeface="StarSymbol"/>
              <a:buChar char="●"/>
              <a:defRPr lang="cs-CZ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HG Mincho Light J" pitchFamily="2"/>
                <a:cs typeface="Arial Unicode MS" pitchFamily="2"/>
              </a:defRPr>
            </a:lvl6pPr>
            <a:lvl7pPr marL="3024000" marR="0" lvl="6" indent="-216000" algn="l">
              <a:buClr>
                <a:srgbClr val="E6E6E6"/>
              </a:buClr>
              <a:buSzPct val="45000"/>
              <a:buFont typeface="StarSymbol"/>
              <a:buChar char="●"/>
              <a:defRPr lang="cs-CZ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HG Mincho Light J" pitchFamily="2"/>
                <a:cs typeface="Arial Unicode MS" pitchFamily="2"/>
              </a:defRPr>
            </a:lvl7pPr>
            <a:lvl8pPr marL="3456000" marR="0" lvl="7" indent="-216000" algn="l">
              <a:buClr>
                <a:srgbClr val="E6E6E6"/>
              </a:buClr>
              <a:buSzPct val="45000"/>
              <a:buFont typeface="StarSymbol"/>
              <a:buChar char="●"/>
              <a:defRPr lang="cs-CZ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HG Mincho Light J" pitchFamily="2"/>
                <a:cs typeface="Arial Unicode MS" pitchFamily="2"/>
              </a:defRPr>
            </a:lvl8pPr>
            <a:lvl9pPr marL="3887999" marR="0" lvl="8" indent="-216000" algn="l">
              <a:buClr>
                <a:srgbClr val="E6E6E6"/>
              </a:buClr>
              <a:buSzPct val="45000"/>
              <a:buFont typeface="StarSymbol"/>
              <a:buChar char="●"/>
              <a:defRPr lang="cs-CZ" sz="2000" b="0" i="0" u="none" strike="noStrike">
                <a:ln>
                  <a:noFill/>
                </a:ln>
                <a:solidFill>
                  <a:srgbClr val="E6E6E6"/>
                </a:solidFill>
                <a:latin typeface="Thorndale" pitchFamily="18"/>
                <a:ea typeface="HG Mincho Light J" pitchFamily="2"/>
                <a:cs typeface="Arial Unicode MS" pitchFamily="2"/>
              </a:defRPr>
            </a:lvl9pPr>
          </a:lstStyle>
          <a:p>
            <a:pPr lvl="0">
              <a:buClr>
                <a:schemeClr val="accent3">
                  <a:lumMod val="75000"/>
                </a:schemeClr>
              </a:buClr>
              <a:buSzPct val="100000"/>
              <a:buAutoNum type="arabicParenR"/>
            </a:pPr>
            <a:r>
              <a:rPr lang="cs-CZ" sz="2400" dirty="0" smtClean="0">
                <a:solidFill>
                  <a:schemeClr val="accent3">
                    <a:lumMod val="75000"/>
                  </a:schemeClr>
                </a:solidFill>
              </a:rPr>
              <a:t>KL</a:t>
            </a:r>
            <a:r>
              <a:rPr lang="en-US" sz="2400" dirty="0" smtClean="0">
                <a:solidFill>
                  <a:schemeClr val="accent3">
                    <a:lumMod val="75000"/>
                  </a:schemeClr>
                </a:solidFill>
              </a:rPr>
              <a:t>, |KL|=5cm</a:t>
            </a:r>
            <a:endParaRPr lang="cs-CZ" sz="2400" dirty="0">
              <a:solidFill>
                <a:schemeClr val="accent3">
                  <a:lumMod val="75000"/>
                </a:schemeClr>
              </a:solidFill>
            </a:endParaRPr>
          </a:p>
          <a:p>
            <a:pPr lvl="0">
              <a:buClr>
                <a:schemeClr val="accent3">
                  <a:lumMod val="75000"/>
                </a:schemeClr>
              </a:buClr>
              <a:buSzPct val="100000"/>
              <a:buAutoNum type="arabicParenR"/>
            </a:pPr>
            <a:r>
              <a:rPr lang="cs-CZ" sz="2400" dirty="0" smtClean="0">
                <a:solidFill>
                  <a:schemeClr val="accent3">
                    <a:lumMod val="75000"/>
                  </a:schemeClr>
                </a:solidFill>
              </a:rPr>
              <a:t>∢LKX</a:t>
            </a:r>
            <a:r>
              <a:rPr lang="en-US" sz="2400" dirty="0" smtClean="0">
                <a:solidFill>
                  <a:schemeClr val="accent3">
                    <a:lumMod val="75000"/>
                  </a:schemeClr>
                </a:solidFill>
              </a:rPr>
              <a:t>, |</a:t>
            </a:r>
            <a:r>
              <a:rPr lang="cs-CZ" sz="2400" dirty="0" smtClean="0">
                <a:solidFill>
                  <a:schemeClr val="accent3">
                    <a:lumMod val="75000"/>
                  </a:schemeClr>
                </a:solidFill>
              </a:rPr>
              <a:t> ∢LKX </a:t>
            </a:r>
            <a:r>
              <a:rPr lang="en-US" sz="2400" dirty="0" smtClean="0">
                <a:solidFill>
                  <a:schemeClr val="accent3">
                    <a:lumMod val="75000"/>
                  </a:schemeClr>
                </a:solidFill>
              </a:rPr>
              <a:t>|=60</a:t>
            </a:r>
            <a:r>
              <a:rPr lang="cs-CZ" sz="2400" dirty="0" smtClean="0">
                <a:solidFill>
                  <a:schemeClr val="accent3">
                    <a:lumMod val="75000"/>
                  </a:schemeClr>
                </a:solidFill>
              </a:rPr>
              <a:t>°</a:t>
            </a:r>
            <a:endParaRPr lang="cs-CZ" sz="2400" dirty="0">
              <a:solidFill>
                <a:schemeClr val="accent3">
                  <a:lumMod val="75000"/>
                </a:schemeClr>
              </a:solidFill>
            </a:endParaRPr>
          </a:p>
          <a:p>
            <a:pPr lvl="0">
              <a:buClr>
                <a:schemeClr val="accent3">
                  <a:lumMod val="75000"/>
                </a:schemeClr>
              </a:buClr>
              <a:buSzPct val="100000"/>
              <a:buAutoNum type="arabicParenR"/>
            </a:pPr>
            <a:r>
              <a:rPr lang="cs-CZ" sz="2400" dirty="0" smtClean="0">
                <a:solidFill>
                  <a:schemeClr val="accent3">
                    <a:lumMod val="75000"/>
                  </a:schemeClr>
                </a:solidFill>
              </a:rPr>
              <a:t>s, </a:t>
            </a:r>
            <a:r>
              <a:rPr lang="cs-CZ" sz="2400" dirty="0" err="1" smtClean="0">
                <a:solidFill>
                  <a:schemeClr val="accent3">
                    <a:lumMod val="75000"/>
                  </a:schemeClr>
                </a:solidFill>
              </a:rPr>
              <a:t>s</a:t>
            </a:r>
            <a:r>
              <a:rPr lang="cs-CZ" sz="2400" dirty="0" smtClean="0">
                <a:solidFill>
                  <a:schemeClr val="accent3">
                    <a:lumMod val="75000"/>
                  </a:schemeClr>
                </a:solidFill>
              </a:rPr>
              <a:t>(K, 6cm)</a:t>
            </a:r>
            <a:endParaRPr lang="cs-CZ" sz="2400" dirty="0">
              <a:solidFill>
                <a:schemeClr val="accent3">
                  <a:lumMod val="75000"/>
                </a:schemeClr>
              </a:solidFill>
            </a:endParaRPr>
          </a:p>
          <a:p>
            <a:pPr lvl="0">
              <a:buClr>
                <a:schemeClr val="accent3">
                  <a:lumMod val="75000"/>
                </a:schemeClr>
              </a:buClr>
              <a:buSzPct val="100000"/>
              <a:buAutoNum type="arabicParenR"/>
            </a:pPr>
            <a:r>
              <a:rPr lang="cs-CZ" sz="2400" dirty="0" smtClean="0">
                <a:solidFill>
                  <a:schemeClr val="accent3">
                    <a:lumMod val="75000"/>
                  </a:schemeClr>
                </a:solidFill>
              </a:rPr>
              <a:t>M, </a:t>
            </a:r>
            <a:r>
              <a:rPr lang="cs-CZ" sz="2400" dirty="0" err="1" smtClean="0">
                <a:solidFill>
                  <a:schemeClr val="accent3">
                    <a:lumMod val="75000"/>
                  </a:schemeClr>
                </a:solidFill>
              </a:rPr>
              <a:t>M</a:t>
            </a:r>
            <a:r>
              <a:rPr lang="cs-CZ" sz="240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cs-CZ" sz="2400" dirty="0" smtClean="0">
                <a:solidFill>
                  <a:schemeClr val="accent3">
                    <a:lumMod val="75000"/>
                  </a:schemeClr>
                </a:solidFill>
                <a:latin typeface="Cambria Math"/>
                <a:ea typeface="Cambria Math"/>
              </a:rPr>
              <a:t>⋲ s ⋂ ⟼ KX</a:t>
            </a:r>
            <a:endParaRPr lang="cs-CZ" sz="2400" dirty="0">
              <a:solidFill>
                <a:schemeClr val="accent3">
                  <a:lumMod val="75000"/>
                </a:schemeClr>
              </a:solidFill>
            </a:endParaRPr>
          </a:p>
          <a:p>
            <a:pPr lvl="0">
              <a:buClr>
                <a:schemeClr val="accent3">
                  <a:lumMod val="75000"/>
                </a:schemeClr>
              </a:buClr>
              <a:buSzPct val="100000"/>
              <a:buAutoNum type="arabicParenR"/>
            </a:pPr>
            <a:r>
              <a:rPr lang="en-US" sz="2400" dirty="0" smtClean="0">
                <a:solidFill>
                  <a:schemeClr val="accent3">
                    <a:lumMod val="75000"/>
                  </a:schemeClr>
                </a:solidFill>
              </a:rPr>
              <a:t>p</a:t>
            </a:r>
            <a:r>
              <a:rPr lang="cs-CZ" sz="2400" dirty="0" smtClean="0">
                <a:solidFill>
                  <a:schemeClr val="accent3">
                    <a:lumMod val="75000"/>
                  </a:schemeClr>
                </a:solidFill>
              </a:rPr>
              <a:t>, </a:t>
            </a:r>
            <a:r>
              <a:rPr lang="en-US" sz="2400" dirty="0" smtClean="0">
                <a:solidFill>
                  <a:schemeClr val="accent3">
                    <a:lumMod val="75000"/>
                  </a:schemeClr>
                </a:solidFill>
              </a:rPr>
              <a:t>M </a:t>
            </a:r>
            <a:r>
              <a:rPr lang="en-US" sz="2400" dirty="0" smtClean="0">
                <a:solidFill>
                  <a:schemeClr val="accent3">
                    <a:lumMod val="75000"/>
                  </a:schemeClr>
                </a:solidFill>
                <a:latin typeface="Cambria Math"/>
                <a:ea typeface="Cambria Math"/>
              </a:rPr>
              <a:t>⋲ </a:t>
            </a:r>
            <a:r>
              <a:rPr lang="cs-CZ" sz="2400" dirty="0" smtClean="0">
                <a:solidFill>
                  <a:schemeClr val="accent3">
                    <a:lumMod val="75000"/>
                  </a:schemeClr>
                </a:solidFill>
              </a:rPr>
              <a:t>p </a:t>
            </a:r>
            <a:r>
              <a:rPr lang="en-US" sz="2400" dirty="0" smtClean="0">
                <a:solidFill>
                  <a:schemeClr val="accent3">
                    <a:lumMod val="75000"/>
                  </a:schemeClr>
                </a:solidFill>
              </a:rPr>
              <a:t>|| KL</a:t>
            </a:r>
            <a:endParaRPr lang="cs-CZ" sz="2400" dirty="0">
              <a:solidFill>
                <a:schemeClr val="accent3">
                  <a:lumMod val="75000"/>
                </a:schemeClr>
              </a:solidFill>
            </a:endParaRPr>
          </a:p>
          <a:p>
            <a:pPr lvl="0">
              <a:buClr>
                <a:schemeClr val="accent3">
                  <a:lumMod val="75000"/>
                </a:schemeClr>
              </a:buClr>
              <a:buSzPct val="100000"/>
              <a:buAutoNum type="arabicParenR"/>
            </a:pPr>
            <a:r>
              <a:rPr lang="en-US" sz="2400" dirty="0" smtClean="0">
                <a:solidFill>
                  <a:schemeClr val="accent3">
                    <a:lumMod val="75000"/>
                  </a:schemeClr>
                </a:solidFill>
              </a:rPr>
              <a:t>q, K </a:t>
            </a:r>
            <a:r>
              <a:rPr lang="en-US" sz="2400" dirty="0" smtClean="0">
                <a:solidFill>
                  <a:schemeClr val="accent3">
                    <a:lumMod val="75000"/>
                  </a:schemeClr>
                </a:solidFill>
                <a:latin typeface="Cambria Math"/>
                <a:ea typeface="Cambria Math"/>
              </a:rPr>
              <a:t>⋲ </a:t>
            </a:r>
            <a:r>
              <a:rPr lang="en-US" sz="2400" dirty="0" smtClean="0">
                <a:solidFill>
                  <a:schemeClr val="accent3">
                    <a:lumMod val="75000"/>
                  </a:schemeClr>
                </a:solidFill>
              </a:rPr>
              <a:t>q</a:t>
            </a:r>
            <a:r>
              <a:rPr lang="cs-CZ" sz="240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2400" dirty="0" smtClean="0">
                <a:solidFill>
                  <a:schemeClr val="accent3">
                    <a:lumMod val="75000"/>
                  </a:schemeClr>
                </a:solidFill>
              </a:rPr>
              <a:t>|| LM</a:t>
            </a:r>
            <a:endParaRPr lang="cs-CZ" sz="2400" dirty="0">
              <a:solidFill>
                <a:schemeClr val="accent3">
                  <a:lumMod val="75000"/>
                </a:schemeClr>
              </a:solidFill>
            </a:endParaRPr>
          </a:p>
          <a:p>
            <a:pPr lvl="0">
              <a:buClr>
                <a:schemeClr val="accent3">
                  <a:lumMod val="75000"/>
                </a:schemeClr>
              </a:buClr>
              <a:buSzPct val="100000"/>
              <a:buAutoNum type="arabicParenR"/>
            </a:pPr>
            <a:r>
              <a:rPr lang="cs-CZ" sz="2400" dirty="0" smtClean="0">
                <a:solidFill>
                  <a:schemeClr val="accent3">
                    <a:lumMod val="75000"/>
                  </a:schemeClr>
                </a:solidFill>
              </a:rPr>
              <a:t>N</a:t>
            </a:r>
            <a:r>
              <a:rPr lang="en-US" sz="2400" dirty="0" smtClean="0">
                <a:solidFill>
                  <a:schemeClr val="accent3">
                    <a:lumMod val="75000"/>
                  </a:schemeClr>
                </a:solidFill>
              </a:rPr>
              <a:t>, N </a:t>
            </a:r>
            <a:r>
              <a:rPr lang="en-US" sz="2400" dirty="0" smtClean="0">
                <a:solidFill>
                  <a:schemeClr val="accent3">
                    <a:lumMod val="75000"/>
                  </a:schemeClr>
                </a:solidFill>
                <a:latin typeface="Cambria Math"/>
                <a:ea typeface="Cambria Math"/>
              </a:rPr>
              <a:t>⋲p ⋂ q</a:t>
            </a:r>
            <a:endParaRPr lang="cs-CZ" sz="2400" dirty="0">
              <a:solidFill>
                <a:schemeClr val="accent3">
                  <a:lumMod val="75000"/>
                </a:schemeClr>
              </a:solidFill>
            </a:endParaRPr>
          </a:p>
          <a:p>
            <a:pPr lvl="0">
              <a:buClr>
                <a:schemeClr val="accent3">
                  <a:lumMod val="75000"/>
                </a:schemeClr>
              </a:buClr>
              <a:buSzPct val="100000"/>
              <a:buAutoNum type="arabicParenR"/>
            </a:pPr>
            <a:r>
              <a:rPr lang="cs-CZ" sz="2400" dirty="0" smtClean="0">
                <a:solidFill>
                  <a:schemeClr val="accent3">
                    <a:lumMod val="75000"/>
                  </a:schemeClr>
                </a:solidFill>
              </a:rPr>
              <a:t>KLMN</a:t>
            </a:r>
          </a:p>
          <a:p>
            <a:pPr lvl="0">
              <a:buClr>
                <a:schemeClr val="accent3">
                  <a:lumMod val="75000"/>
                </a:schemeClr>
              </a:buClr>
              <a:buSzPct val="100000"/>
              <a:buNone/>
            </a:pPr>
            <a:endParaRPr lang="cs-CZ" sz="2400" dirty="0">
              <a:solidFill>
                <a:schemeClr val="accent3">
                  <a:lumMod val="75000"/>
                </a:schemeClr>
              </a:solidFill>
            </a:endParaRPr>
          </a:p>
          <a:p>
            <a:pPr lvl="0">
              <a:buClr>
                <a:schemeClr val="accent3">
                  <a:lumMod val="75000"/>
                </a:schemeClr>
              </a:buClr>
              <a:buSzPct val="100000"/>
              <a:buNone/>
            </a:pPr>
            <a:r>
              <a:rPr lang="cs-CZ" sz="2400" dirty="0" smtClean="0">
                <a:solidFill>
                  <a:schemeClr val="accent3">
                    <a:lumMod val="75000"/>
                  </a:schemeClr>
                </a:solidFill>
                <a:hlinkClick r:id="rId3" action="ppaction://hlinkfile"/>
              </a:rPr>
              <a:t>M_01_11_rovn2.ggb</a:t>
            </a:r>
            <a:endParaRPr lang="cs-CZ" sz="24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5940000" y="5940000"/>
            <a:ext cx="830520" cy="34272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compatLnSpc="0"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marL="0" marR="0" lvl="0" indent="0" algn="l" rtl="0" hangingPunct="0">
              <a:lnSpc>
                <a:spcPct val="100000"/>
              </a:lnSpc>
              <a:buNone/>
              <a:tabLst/>
            </a:pPr>
            <a:endParaRPr lang="cs-CZ" sz="2400" b="0" i="0" u="none" strike="noStrike" dirty="0">
              <a:ln>
                <a:noFill/>
              </a:ln>
              <a:solidFill>
                <a:srgbClr val="FFFFFF"/>
              </a:solidFill>
              <a:latin typeface="Albany" pitchFamily="34"/>
              <a:ea typeface="HG Mincho Light J" pitchFamily="2"/>
              <a:cs typeface="Arial Unicode MS" pitchFamily="2"/>
              <a:hlinkClick r:id="rId3" action="ppaction://hlinkfile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203</TotalTime>
  <Words>420</Words>
  <Application>Microsoft Office PowerPoint</Application>
  <PresentationFormat>Vlastní</PresentationFormat>
  <Paragraphs>69</Paragraphs>
  <Slides>10</Slides>
  <Notes>9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1" baseType="lpstr">
      <vt:lpstr>Motiv sady Office</vt:lpstr>
      <vt:lpstr>Prezentace aplikace PowerPoint</vt:lpstr>
      <vt:lpstr>Konstrukce rovnoběžníků</vt:lpstr>
      <vt:lpstr>Rovnoběžníky</vt:lpstr>
      <vt:lpstr>Postup při řešení konstrukční úlohy:</vt:lpstr>
      <vt:lpstr>Příklad 1.: Je dána úsečka KL, |KL|=6cm. Sestrojte všechny rovnoběžníky KLMN, v nichž |KM|=e=10cm, vk=5cm.</vt:lpstr>
      <vt:lpstr>Popis konstrukce:</vt:lpstr>
      <vt:lpstr>Příklad 2.: Sestrojte kosodélník KLMN, pro který platí:  k=5cm, velikost úhlu MKL je 60°,  |KM|=e=6cm.</vt:lpstr>
      <vt:lpstr>Rozbor:</vt:lpstr>
      <vt:lpstr>Popis konstrukce: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Doporučení strategie</dc:title>
  <dc:creator>Jana </dc:creator>
  <dc:description>Uvedení vývoje a alternativ, doporučení jedné nebo více strategií</dc:description>
  <cp:lastModifiedBy>hchotovinska</cp:lastModifiedBy>
  <cp:revision>24</cp:revision>
  <dcterms:created xsi:type="dcterms:W3CDTF">2012-11-05T22:57:13Z</dcterms:created>
  <dcterms:modified xsi:type="dcterms:W3CDTF">2014-06-09T09:54:22Z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0">
    <vt:lpwstr/>
  </property>
  <property fmtid="{D5CDD505-2E9C-101B-9397-08002B2CF9AE}" pid="3" name="Info 1">
    <vt:lpwstr/>
  </property>
  <property fmtid="{D5CDD505-2E9C-101B-9397-08002B2CF9AE}" pid="4" name="Info 2">
    <vt:lpwstr/>
  </property>
  <property fmtid="{D5CDD505-2E9C-101B-9397-08002B2CF9AE}" pid="5" name="Info 3">
    <vt:lpwstr/>
  </property>
</Properties>
</file>