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12" y="-5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563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312920" y="1027079"/>
            <a:ext cx="4933800" cy="37004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1169640" y="5086800"/>
            <a:ext cx="5226120" cy="410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4625845"/>
      </p:ext>
    </p:extLst>
  </p:cSld>
  <p:clrMap bg1="lt1" tx1="dk1" bg2="lt2" tx2="dk2" accent1="accent1" accent2="accent2" accent3="accent3" accent4="accent4" accent5="accent5" accent6="accent6" hlink="hlink" folHlink="folHlink"/>
  <p:notesStyle>
    <a:lvl1pPr rtl="0" hangingPunct="0">
      <a:tabLst/>
      <a:defRPr lang="cs-CZ" sz="2400" b="0" i="0" u="none" strike="noStrike">
        <a:ln>
          <a:noFill/>
        </a:ln>
        <a:solidFill>
          <a:srgbClr val="000000"/>
        </a:solidFill>
        <a:latin typeface="Thorndale" pitchFamily="18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pPr marL="216000" indent="-216000"/>
            <a:endParaRPr lang="cs-CZ" sz="2000" kern="120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5280" y="5078520"/>
            <a:ext cx="6044400" cy="472104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9912615" y="336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10080625" cy="277188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512094" y="3107866"/>
            <a:ext cx="7056438" cy="1931917"/>
          </a:xfrm>
        </p:spPr>
        <p:txBody>
          <a:bodyPr/>
          <a:lstStyle>
            <a:lvl1pPr marL="0" indent="0" algn="ctr">
              <a:buNone/>
              <a:defRPr sz="1800" b="1" cap="all" spc="276" baseline="0">
                <a:solidFill>
                  <a:schemeClr val="tx2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171371" y="2667725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68010" y="16799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704292" y="2331740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808458" y="2435895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788297" y="2424487"/>
            <a:ext cx="504031" cy="486479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lvl="0"/>
            <a:fld id="{8A60A15F-F3A4-4DE1-AFA4-D619AB402584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756047" y="419982"/>
            <a:ext cx="8568531" cy="1931917"/>
          </a:xfrm>
        </p:spPr>
        <p:txBody>
          <a:bodyPr anchor="b"/>
          <a:lstStyle>
            <a:lvl1pPr>
              <a:defRPr sz="46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3799AB-2714-4D49-BED5-FC2732F01F96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728479" y="0"/>
            <a:ext cx="2352146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0080625" cy="17135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 rot="5400000">
            <a:off x="4434156" y="3613525"/>
            <a:ext cx="688434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7540307" y="3225112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7644474" y="3329267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624313" y="3317859"/>
            <a:ext cx="504031" cy="486479"/>
          </a:xfrm>
        </p:spPr>
        <p:txBody>
          <a:bodyPr/>
          <a:lstStyle/>
          <a:p>
            <a:pPr lvl="0"/>
            <a:fld id="{B4270511-CF93-4BE3-8D86-9956FB888047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36021" y="335986"/>
            <a:ext cx="7224448" cy="641697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148505" y="335987"/>
            <a:ext cx="1596099" cy="645022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808458" y="1131386"/>
            <a:ext cx="504031" cy="486479"/>
          </a:xfrm>
        </p:spPr>
        <p:txBody>
          <a:bodyPr/>
          <a:lstStyle/>
          <a:p>
            <a:pPr lvl="0"/>
            <a:fld id="{0E92BB0C-E0EA-41C5-8546-145DC2AB67DA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32661" y="1683288"/>
            <a:ext cx="9374981" cy="5039783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9912615" y="20999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68010" y="2519891"/>
            <a:ext cx="9737884" cy="33598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71371" y="156917"/>
            <a:ext cx="9737884" cy="235861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08595" y="3023870"/>
            <a:ext cx="7143942" cy="1844421"/>
          </a:xfrm>
        </p:spPr>
        <p:txBody>
          <a:bodyPr anchor="t"/>
          <a:lstStyle>
            <a:lvl1pPr marL="0" indent="0" algn="ctr">
              <a:buNone/>
              <a:defRPr sz="1800" b="1" cap="all" spc="276" baseline="0">
                <a:solidFill>
                  <a:schemeClr val="tx2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68010" y="16799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68010" y="2687884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704292" y="2331740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808458" y="2435895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788297" y="2424487"/>
            <a:ext cx="504031" cy="486479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lvl="0"/>
            <a:fld id="{9C5280BE-47DA-4C71-AE9D-640FAB3E4AB1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300" y="587975"/>
            <a:ext cx="8568531" cy="1679928"/>
          </a:xfrm>
        </p:spPr>
        <p:txBody>
          <a:bodyPr anchor="b"/>
          <a:lstStyle>
            <a:lvl1pPr algn="ctr">
              <a:buNone/>
              <a:defRPr sz="46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2661" y="251989"/>
            <a:ext cx="9408583" cy="836604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384396" y="7065776"/>
            <a:ext cx="3356848" cy="403183"/>
          </a:xfrm>
        </p:spPr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AACADEA-4937-4C12-B981-92337E390792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 flipV="1">
            <a:off x="5030479" y="1736865"/>
            <a:ext cx="9835" cy="5312669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32661" y="1511935"/>
            <a:ext cx="4452276" cy="5160738"/>
          </a:xfrm>
        </p:spPr>
        <p:txBody>
          <a:bodyPr/>
          <a:lstStyle>
            <a:lvl1pPr>
              <a:defRPr sz="28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5292328" y="1511935"/>
            <a:ext cx="4452276" cy="5160738"/>
          </a:xfrm>
        </p:spPr>
        <p:txBody>
          <a:bodyPr/>
          <a:lstStyle>
            <a:lvl1pPr>
              <a:defRPr sz="28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flipV="1">
            <a:off x="5040313" y="2425395"/>
            <a:ext cx="0" cy="461644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10080625" cy="159593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68010" y="1511935"/>
            <a:ext cx="9737884" cy="1007957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60870" y="7045617"/>
            <a:ext cx="9737884" cy="34270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32660" y="1679928"/>
            <a:ext cx="4454027" cy="807968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400" b="1" dirty="0" smtClean="0">
                <a:solidFill>
                  <a:srgbClr val="FFFFFF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282109" y="1679928"/>
            <a:ext cx="4455776" cy="806365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400" b="1"/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36021" y="7065776"/>
            <a:ext cx="3948245" cy="403183"/>
          </a:xfrm>
        </p:spPr>
        <p:txBody>
          <a:bodyPr/>
          <a:lstStyle/>
          <a:p>
            <a:pPr lvl="0"/>
            <a:endParaRPr lang="cs-CZ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68010" y="1411139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32661" y="2724242"/>
            <a:ext cx="4455636" cy="4209083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5292328" y="2724242"/>
            <a:ext cx="4452276" cy="4213259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704292" y="1053853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808458" y="1158008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788297" y="1149071"/>
            <a:ext cx="504031" cy="486479"/>
          </a:xfrm>
        </p:spPr>
        <p:txBody>
          <a:bodyPr/>
          <a:lstStyle>
            <a:lvl1pPr algn="ctr">
              <a:defRPr/>
            </a:lvl1pPr>
          </a:lstStyle>
          <a:p>
            <a:pPr lvl="0"/>
            <a:fld id="{32C6E87C-E97A-48BB-9716-21342BF62B38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788297" y="1142021"/>
            <a:ext cx="504031" cy="486479"/>
          </a:xfrm>
        </p:spPr>
        <p:txBody>
          <a:bodyPr/>
          <a:lstStyle/>
          <a:p>
            <a:pPr lvl="0"/>
            <a:fld id="{FA6DA454-62B9-448E-A5AF-3EFB9C681FA4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10080625" cy="17135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61290" y="7045618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68010" y="174712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704292" y="6971700"/>
            <a:ext cx="672042" cy="48647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F7D999FC-A0A1-4980-A0C4-B3A539FBA65D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68010" y="167993"/>
            <a:ext cx="9737884" cy="33598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10080625" cy="13103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68010" y="671971"/>
            <a:ext cx="3024188" cy="6467722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026" y="1007957"/>
            <a:ext cx="2604161" cy="1091953"/>
          </a:xfrm>
        </p:spPr>
        <p:txBody>
          <a:bodyPr anchor="b">
            <a:noAutofit/>
          </a:bodyPr>
          <a:lstStyle>
            <a:lvl1pPr algn="l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20026" y="2183907"/>
            <a:ext cx="2604161" cy="4569054"/>
          </a:xfrm>
        </p:spPr>
        <p:txBody>
          <a:bodyPr/>
          <a:lstStyle>
            <a:lvl1pPr marL="0" indent="0">
              <a:spcAft>
                <a:spcPts val="1102"/>
              </a:spcAft>
              <a:buNone/>
              <a:defRPr sz="1800">
                <a:solidFill>
                  <a:srgbClr val="FFFFFF"/>
                </a:solidFill>
              </a:defRPr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68010" y="16799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68010" y="587975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444214" y="755967"/>
            <a:ext cx="6216385" cy="596374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428088" y="251989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532255" y="356145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512094" y="344736"/>
            <a:ext cx="504031" cy="486479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lvl="0"/>
            <a:fld id="{A087FE23-CC61-44F7-A429-7CC60D051F11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64650" y="7042012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32661" y="7066773"/>
            <a:ext cx="3729831" cy="403183"/>
          </a:xfrm>
        </p:spPr>
        <p:txBody>
          <a:bodyPr/>
          <a:lstStyle/>
          <a:p>
            <a:pPr lvl="0"/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ovací čára 20"/>
          <p:cNvSpPr>
            <a:spLocks noChangeShapeType="1"/>
          </p:cNvSpPr>
          <p:nvPr/>
        </p:nvSpPr>
        <p:spPr bwMode="auto">
          <a:xfrm>
            <a:off x="168010" y="587975"/>
            <a:ext cx="973788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68010" y="167993"/>
            <a:ext cx="9737884" cy="33262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68010" y="671971"/>
            <a:ext cx="3024188" cy="6467722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428088" y="251989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532255" y="356145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512094" y="344736"/>
            <a:ext cx="504031" cy="486479"/>
          </a:xfrm>
        </p:spPr>
        <p:txBody>
          <a:bodyPr/>
          <a:lstStyle/>
          <a:p>
            <a:pPr lvl="0"/>
            <a:fld id="{F0289368-72D7-4BB6-9F86-B5E6E85C12CA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07705" y="5543762"/>
            <a:ext cx="6468401" cy="1343942"/>
          </a:xfrm>
        </p:spPr>
        <p:txBody>
          <a:bodyPr anchor="t">
            <a:noAutofit/>
          </a:bodyPr>
          <a:lstStyle>
            <a:lvl1pPr algn="l">
              <a:buNone/>
              <a:defRPr sz="26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307705" y="671971"/>
            <a:ext cx="6468401" cy="4703798"/>
          </a:xfrm>
        </p:spPr>
        <p:txBody>
          <a:bodyPr/>
          <a:lstStyle>
            <a:lvl1pPr marL="0" indent="0">
              <a:buNone/>
              <a:defRPr sz="35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20026" y="1091953"/>
            <a:ext cx="2688167" cy="5795751"/>
          </a:xfrm>
        </p:spPr>
        <p:txBody>
          <a:bodyPr/>
          <a:lstStyle>
            <a:lvl1pPr marL="0" indent="0">
              <a:spcAft>
                <a:spcPts val="1102"/>
              </a:spcAft>
              <a:buFontTx/>
              <a:buNone/>
              <a:defRPr sz="1800">
                <a:solidFill>
                  <a:srgbClr val="FFFFFF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64650" y="7042012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381036" y="7060309"/>
            <a:ext cx="3356848" cy="403183"/>
          </a:xfrm>
        </p:spPr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32661" y="7066773"/>
            <a:ext cx="3951605" cy="403183"/>
          </a:xfrm>
        </p:spPr>
        <p:txBody>
          <a:bodyPr/>
          <a:lstStyle/>
          <a:p>
            <a:pPr lvl="0"/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7391682"/>
            <a:ext cx="10080625" cy="1679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1"/>
            <a:ext cx="10080625" cy="153593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9912615" y="0"/>
            <a:ext cx="168010" cy="75596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64650" y="7042012"/>
            <a:ext cx="9737884" cy="3412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384396" y="7060309"/>
            <a:ext cx="3356848" cy="403183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500">
                <a:solidFill>
                  <a:srgbClr val="FFFFFF"/>
                </a:solidFill>
              </a:defRPr>
            </a:lvl1pPr>
          </a:lstStyle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36021" y="7066773"/>
            <a:ext cx="3948245" cy="403183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l" eaLnBrk="1" latinLnBrk="0" hangingPunct="1">
              <a:defRPr kumimoji="0" sz="1300">
                <a:solidFill>
                  <a:srgbClr val="FFFFFF"/>
                </a:solidFill>
              </a:defRPr>
            </a:lvl1pPr>
          </a:lstStyle>
          <a:p>
            <a:pPr lvl="0"/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68010" y="171353"/>
            <a:ext cx="9737884" cy="721697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 dirty="0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68010" y="1407373"/>
            <a:ext cx="973788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0794" tIns="50397" rIns="100794" bIns="50397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704292" y="1053853"/>
            <a:ext cx="672042" cy="67197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808458" y="1158008"/>
            <a:ext cx="463709" cy="46366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788297" y="1146600"/>
            <a:ext cx="504031" cy="486479"/>
          </a:xfrm>
          <a:prstGeom prst="rect">
            <a:avLst/>
          </a:prstGeom>
        </p:spPr>
        <p:txBody>
          <a:bodyPr vert="horz" lIns="50397" tIns="50397" rIns="50397" bIns="50397" anchor="ctr">
            <a:normAutofit/>
          </a:bodyPr>
          <a:lstStyle>
            <a:lvl1pPr algn="ctr" eaLnBrk="1" latinLnBrk="0" hangingPunct="1">
              <a:defRPr kumimoji="0" sz="18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lvl="0"/>
            <a:fld id="{0323694E-3CC7-4D11-A847-E13888A7FADC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32661" y="251989"/>
            <a:ext cx="9408583" cy="836604"/>
          </a:xfrm>
          <a:prstGeom prst="rect">
            <a:avLst/>
          </a:prstGeom>
        </p:spPr>
        <p:txBody>
          <a:bodyPr vert="horz" lIns="100794" tIns="50397" rIns="100794" bIns="50397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32661" y="1679928"/>
            <a:ext cx="9408583" cy="5070022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6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302383" indent="-302383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04766" indent="-302383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907149" indent="-251986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9532" indent="-251986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511915" indent="-251986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14298" indent="-20158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6681" indent="-201589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18269" indent="-201589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52" indent="-201589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5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_01_10_tr1.ggb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_01_10_tr2.ggb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727944" y="190440"/>
            <a:ext cx="650196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Projekt: Inovace 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vybavení  </a:t>
            </a: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    Registrační 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číslo </a:t>
            </a: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projektu</a:t>
            </a: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: </a:t>
            </a: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CZ.1.07/1.5.00/34.0325</a:t>
            </a:r>
            <a:endParaRPr lang="cs-CZ" sz="1200" b="0" i="0" u="none" strike="noStrike" dirty="0">
              <a:ln>
                <a:noFill/>
              </a:ln>
              <a:solidFill>
                <a:srgbClr val="000000"/>
              </a:solidFill>
              <a:latin typeface="Times New Roman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89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>
                <a:ln>
                  <a:noFill/>
                </a:ln>
                <a:solidFill>
                  <a:srgbClr val="000000"/>
                </a:solidFill>
                <a:latin typeface="Times New Roman - 14" pitchFamily="34"/>
                <a:ea typeface="HG Mincho Light J" pitchFamily="2"/>
                <a:cs typeface="Arial Unicode MS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442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dirty="0">
                <a:ln>
                  <a:noFill/>
                </a:ln>
                <a:latin typeface="Times New Roman - 14" pitchFamily="34"/>
                <a:ea typeface="HG Mincho Light J" pitchFamily="2"/>
                <a:cs typeface="Arial Unicode MS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dirty="0">
                <a:ln>
                  <a:noFill/>
                </a:ln>
                <a:latin typeface="Times New Roman - 14" pitchFamily="34"/>
                <a:ea typeface="HG Mincho Light J" pitchFamily="2"/>
                <a:cs typeface="Arial Unicode MS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0"/>
            <a:ext cx="190476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355680" y="2413080"/>
            <a:ext cx="86327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Sada:</a:t>
            </a:r>
          </a:p>
        </p:txBody>
      </p:sp>
      <p:sp>
        <p:nvSpPr>
          <p:cNvPr id="10" name="TextovéPole 9"/>
          <p:cNvSpPr/>
          <p:nvPr/>
        </p:nvSpPr>
        <p:spPr>
          <a:xfrm>
            <a:off x="6603840" y="2120760"/>
            <a:ext cx="116820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Předmět:</a:t>
            </a:r>
          </a:p>
        </p:txBody>
      </p:sp>
      <p:sp>
        <p:nvSpPr>
          <p:cNvPr id="11" name="TextovéPole 10"/>
          <p:cNvSpPr/>
          <p:nvPr/>
        </p:nvSpPr>
        <p:spPr>
          <a:xfrm>
            <a:off x="355680" y="1828800"/>
            <a:ext cx="22093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0" y="2120760"/>
            <a:ext cx="114264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6603840" y="2425680"/>
            <a:ext cx="137124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Číslo DUM:</a:t>
            </a:r>
          </a:p>
        </p:txBody>
      </p:sp>
      <p:sp>
        <p:nvSpPr>
          <p:cNvPr id="14" name="TextovéPole 13"/>
          <p:cNvSpPr/>
          <p:nvPr/>
        </p:nvSpPr>
        <p:spPr>
          <a:xfrm>
            <a:off x="355680" y="2946239"/>
            <a:ext cx="307296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355680" y="3809880"/>
            <a:ext cx="86327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0" y="3530520"/>
            <a:ext cx="175211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400479" y="1003320"/>
            <a:ext cx="19195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Konstrukce trojúhelníků</a:t>
            </a:r>
          </a:p>
        </p:txBody>
      </p:sp>
      <p:sp>
        <p:nvSpPr>
          <p:cNvPr id="19" name="TextovéPole 18"/>
          <p:cNvSpPr/>
          <p:nvPr/>
        </p:nvSpPr>
        <p:spPr>
          <a:xfrm>
            <a:off x="2400479" y="1295280"/>
            <a:ext cx="177768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Mgr. Jana Vítečková</a:t>
            </a: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8051760" y="2120760"/>
            <a:ext cx="180288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</a:t>
            </a: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atematika</a:t>
            </a:r>
            <a:endParaRPr lang="cs-CZ" sz="1200" b="0" i="0" u="none" strike="noStrike" dirty="0">
              <a:ln>
                <a:noFill/>
              </a:ln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2" name="TextovéPole 21"/>
          <p:cNvSpPr/>
          <p:nvPr/>
        </p:nvSpPr>
        <p:spPr>
          <a:xfrm>
            <a:off x="1244520" y="2413080"/>
            <a:ext cx="268308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32_M_1</a:t>
            </a:r>
            <a:endParaRPr lang="cs-CZ" sz="1200" b="0" i="0" u="none" strike="noStrike" dirty="0">
              <a:ln>
                <a:noFill/>
              </a:ln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8051760" y="2387520"/>
            <a:ext cx="1320480" cy="3155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10</a:t>
            </a:r>
            <a:endParaRPr lang="cs-CZ" sz="1200" b="0" i="0" u="none" strike="noStrike" dirty="0">
              <a:ln>
                <a:noFill/>
              </a:ln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400479" y="3517920"/>
            <a:ext cx="177768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Mgr. Jana 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Vítečková</a:t>
            </a:r>
          </a:p>
        </p:txBody>
      </p:sp>
      <p:sp>
        <p:nvSpPr>
          <p:cNvPr id="25" name="TextovéPole 24"/>
          <p:cNvSpPr/>
          <p:nvPr/>
        </p:nvSpPr>
        <p:spPr>
          <a:xfrm>
            <a:off x="2400479" y="3809880"/>
            <a:ext cx="73620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2.B</a:t>
            </a:r>
          </a:p>
        </p:txBody>
      </p:sp>
      <p:sp>
        <p:nvSpPr>
          <p:cNvPr id="26" name="TextovéPole 25"/>
          <p:cNvSpPr/>
          <p:nvPr/>
        </p:nvSpPr>
        <p:spPr>
          <a:xfrm>
            <a:off x="2400479" y="3238560"/>
            <a:ext cx="91403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6.11.2012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885579" y="3942056"/>
            <a:ext cx="4309467" cy="1549733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18" tIns="45359" rIns="90718" bIns="45359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099792" y="4094824"/>
            <a:ext cx="3931444" cy="101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8" tIns="45359" rIns="90718" bIns="45359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Jana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Vítečková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jviteckova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l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istopad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2012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6814" y="201591"/>
            <a:ext cx="8557914" cy="135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718" tIns="45359" rIns="90718" bIns="45359"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500" b="1" dirty="0" smtClean="0">
                <a:solidFill>
                  <a:srgbClr val="000000"/>
                </a:solidFill>
                <a:latin typeface="Arial - 20"/>
              </a:rPr>
              <a:t>: </a:t>
            </a:r>
          </a:p>
          <a:p>
            <a:endParaRPr lang="cs-CZ" sz="1600" dirty="0" smtClean="0"/>
          </a:p>
          <a:p>
            <a:endParaRPr lang="cs-CZ" sz="1200" dirty="0"/>
          </a:p>
          <a:p>
            <a:r>
              <a:rPr lang="cs-CZ" sz="1200" dirty="0" err="1"/>
              <a:t>GeoGebra</a:t>
            </a:r>
            <a:r>
              <a:rPr lang="cs-CZ" sz="1200" dirty="0"/>
              <a:t> 4.2 [volně šiřitelný matematický software pro studium </a:t>
            </a:r>
            <a:r>
              <a:rPr lang="cs-CZ" sz="1200" dirty="0" smtClean="0"/>
              <a:t> a </a:t>
            </a:r>
            <a:r>
              <a:rPr lang="cs-CZ" sz="1200" dirty="0"/>
              <a:t>výuku]. Dostupné z:  </a:t>
            </a:r>
            <a:r>
              <a:rPr lang="cs-CZ" sz="1200" dirty="0">
                <a:hlinkClick r:id="rId2"/>
              </a:rPr>
              <a:t>http://www.geogebra.org</a:t>
            </a:r>
            <a:endParaRPr lang="cs-CZ" sz="1200" dirty="0"/>
          </a:p>
          <a:p>
            <a:endParaRPr lang="cs-CZ" sz="1200" dirty="0"/>
          </a:p>
          <a:p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ul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791840" y="-252611"/>
            <a:ext cx="8607425" cy="7262813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432000" lvl="0" indent="-216000" algn="ctr">
              <a:buNone/>
            </a:pPr>
            <a:r>
              <a:rPr lang="cs-CZ" dirty="0">
                <a:latin typeface="Thorndale" pitchFamily="18"/>
              </a:rPr>
              <a:t>KONSTRUKCE TROJÚHELNÍKŮ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179388"/>
            <a:ext cx="8607425" cy="113506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 dirty="0"/>
              <a:t>Trojúhelník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863848" y="2123653"/>
            <a:ext cx="8477250" cy="4762500"/>
          </a:xfrm>
        </p:spPr>
        <p:txBody>
          <a:bodyPr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marL="0" lvl="0" indent="0"/>
            <a:r>
              <a:rPr lang="cs-CZ" sz="2400" dirty="0">
                <a:solidFill>
                  <a:schemeClr val="accent5">
                    <a:lumMod val="75000"/>
                  </a:schemeClr>
                </a:solidFill>
              </a:rPr>
              <a:t>Zpravidla určen 3 prvky (strany, úhly, výšky, těžnice, poloměr kružnice opsané, poloměr kružnice vepsané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</a:rPr>
              <a:t>...).</a:t>
            </a:r>
            <a:endParaRPr lang="cs-CZ" sz="2400" dirty="0">
              <a:solidFill>
                <a:schemeClr val="accent5">
                  <a:lumMod val="75000"/>
                </a:schemeClr>
              </a:solidFill>
            </a:endParaRPr>
          </a:p>
          <a:p>
            <a:pPr marL="0" lvl="0" indent="0"/>
            <a:r>
              <a:rPr lang="cs-CZ" sz="2400" dirty="0">
                <a:solidFill>
                  <a:schemeClr val="accent5">
                    <a:lumMod val="75000"/>
                  </a:schemeClr>
                </a:solidFill>
              </a:rPr>
              <a:t>Řešíme užitím MNOŽIN BODŮ DANÉ VLASTNOSTI – hledáme neznámé prvky jako společné body těchto 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</a:rPr>
              <a:t>množin.</a:t>
            </a:r>
            <a:endParaRPr lang="cs-CZ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179388"/>
            <a:ext cx="8609013" cy="1135062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dirty="0">
                <a:solidFill>
                  <a:schemeClr val="accent5"/>
                </a:solidFill>
              </a:rPr>
              <a:t>Postup</a:t>
            </a:r>
            <a:r>
              <a:rPr lang="cs-CZ" dirty="0"/>
              <a:t> při řešení konstrukční úlohy: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75816" y="1835621"/>
            <a:ext cx="8477250" cy="5468938"/>
          </a:xfrm>
        </p:spPr>
        <p:txBody>
          <a:bodyPr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cs-CZ" sz="2400" u="sng" dirty="0">
                <a:solidFill>
                  <a:schemeClr val="accent5"/>
                </a:solidFill>
              </a:rPr>
              <a:t>ROZBOR</a:t>
            </a:r>
            <a:r>
              <a:rPr lang="cs-CZ" sz="2400" dirty="0">
                <a:solidFill>
                  <a:schemeClr val="accent5"/>
                </a:solidFill>
              </a:rPr>
              <a:t> – předpokládáme, že existuje řešení dané úlohy a daný trojúhelník načrtneme tak, jako by úloha byla již vyřešena</a:t>
            </a:r>
          </a:p>
          <a:p>
            <a:pPr lvl="0"/>
            <a:r>
              <a:rPr lang="cs-CZ" sz="2400" dirty="0">
                <a:solidFill>
                  <a:schemeClr val="accent5"/>
                </a:solidFill>
              </a:rPr>
              <a:t>Do nákresu vyznačíme všechny zadané prvky a množiny bodů, na </a:t>
            </a:r>
            <a:r>
              <a:rPr lang="cs-CZ" sz="2400" dirty="0" smtClean="0">
                <a:solidFill>
                  <a:schemeClr val="accent5"/>
                </a:solidFill>
              </a:rPr>
              <a:t>nichž </a:t>
            </a:r>
            <a:r>
              <a:rPr lang="cs-CZ" sz="2400" dirty="0">
                <a:solidFill>
                  <a:schemeClr val="accent5"/>
                </a:solidFill>
              </a:rPr>
              <a:t>leží hledané </a:t>
            </a:r>
            <a:r>
              <a:rPr lang="cs-CZ" sz="2400" dirty="0" smtClean="0">
                <a:solidFill>
                  <a:schemeClr val="accent5"/>
                </a:solidFill>
              </a:rPr>
              <a:t>prvky (</a:t>
            </a:r>
            <a:r>
              <a:rPr lang="cs-CZ" sz="2400" dirty="0">
                <a:solidFill>
                  <a:schemeClr val="accent5"/>
                </a:solidFill>
              </a:rPr>
              <a:t>kružnice, osy stran...)</a:t>
            </a:r>
          </a:p>
          <a:p>
            <a:pPr lvl="0"/>
            <a:r>
              <a:rPr lang="cs-CZ" sz="2400" dirty="0">
                <a:solidFill>
                  <a:schemeClr val="accent5"/>
                </a:solidFill>
              </a:rPr>
              <a:t>Nákres musí obsahovat všechny množiny bodů, které při konstrukci použijeme!!!</a:t>
            </a:r>
          </a:p>
          <a:p>
            <a:pPr lvl="0"/>
            <a:r>
              <a:rPr lang="cs-CZ" sz="2400" dirty="0">
                <a:solidFill>
                  <a:schemeClr val="accent5"/>
                </a:solidFill>
              </a:rPr>
              <a:t>POPIS KONSTRUKCE</a:t>
            </a:r>
          </a:p>
          <a:p>
            <a:pPr lvl="0"/>
            <a:r>
              <a:rPr lang="cs-CZ" sz="2400" dirty="0">
                <a:solidFill>
                  <a:schemeClr val="accent5"/>
                </a:solidFill>
              </a:rPr>
              <a:t>KONSTRUKCE + zkouška (ověření)</a:t>
            </a:r>
          </a:p>
          <a:p>
            <a:pPr lvl="0"/>
            <a:r>
              <a:rPr lang="cs-CZ" sz="2400" dirty="0">
                <a:solidFill>
                  <a:schemeClr val="accent5"/>
                </a:solidFill>
              </a:rPr>
              <a:t>POČET ŘEŠENÍ (DISKUSE)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louhodobý cí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535563"/>
            <a:ext cx="8609013" cy="778887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 sz="2000" u="sng" dirty="0"/>
              <a:t>P</a:t>
            </a:r>
            <a:r>
              <a:rPr lang="cs-CZ" sz="2200" u="sng" dirty="0"/>
              <a:t>říklad 1.</a:t>
            </a:r>
            <a:r>
              <a:rPr lang="cs-CZ" sz="2200" dirty="0"/>
              <a:t>: </a:t>
            </a:r>
            <a:r>
              <a:rPr lang="cs-CZ" sz="2200" dirty="0" smtClean="0"/>
              <a:t>Je </a:t>
            </a:r>
            <a:r>
              <a:rPr lang="cs-CZ" sz="2200" dirty="0"/>
              <a:t>dána úsečka AB, |AB|=c=5cm. Sestrojte všechny trojúhelníky ABC, v nichž </a:t>
            </a:r>
            <a:r>
              <a:rPr lang="cs-CZ" sz="2200" dirty="0">
                <a:latin typeface="Segoe UI" pitchFamily="34"/>
                <a:cs typeface="Segoe UI" pitchFamily="2"/>
              </a:rPr>
              <a:t>γ</a:t>
            </a:r>
            <a:r>
              <a:rPr lang="cs-CZ" sz="2200" dirty="0">
                <a:cs typeface="Segoe UI" pitchFamily="2"/>
              </a:rPr>
              <a:t>=60°, </a:t>
            </a:r>
            <a:r>
              <a:rPr lang="cs-CZ" sz="2200" dirty="0" err="1">
                <a:cs typeface="Segoe UI" pitchFamily="2"/>
              </a:rPr>
              <a:t>v</a:t>
            </a:r>
            <a:r>
              <a:rPr lang="cs-CZ" sz="2200" baseline="-25000" dirty="0" err="1">
                <a:cs typeface="Segoe UI" pitchFamily="2"/>
              </a:rPr>
              <a:t>c</a:t>
            </a:r>
            <a:r>
              <a:rPr lang="cs-CZ" sz="2200" dirty="0">
                <a:cs typeface="Segoe UI" pitchFamily="2"/>
              </a:rPr>
              <a:t>=4 cm.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431800" y="1403573"/>
            <a:ext cx="8477250" cy="720725"/>
          </a:xfrm>
        </p:spPr>
        <p:txBody>
          <a:bodyPr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marL="0" lvl="0" indent="0"/>
            <a:r>
              <a:rPr lang="cs-CZ" sz="2400" dirty="0"/>
              <a:t>ROZBOR: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59792" y="2195661"/>
            <a:ext cx="4042799" cy="3253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4032200" y="2411685"/>
            <a:ext cx="5760000" cy="37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oučasná situ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-53975"/>
            <a:ext cx="8607425" cy="1133475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/>
              <a:t>Popis konstrukce: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151880" y="1403573"/>
            <a:ext cx="8477250" cy="4764087"/>
          </a:xfrm>
        </p:spPr>
        <p:txBody>
          <a:bodyPr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marL="0" lvl="0" indent="0">
              <a:buNone/>
            </a:pPr>
            <a:r>
              <a:rPr lang="cs-CZ" sz="2400" dirty="0">
                <a:solidFill>
                  <a:schemeClr val="accent5"/>
                </a:solidFill>
              </a:rPr>
              <a:t>1)AB, |AB|=c</a:t>
            </a:r>
          </a:p>
          <a:p>
            <a:pPr marL="0" lvl="0" indent="0">
              <a:buNone/>
            </a:pPr>
            <a:r>
              <a:rPr lang="cs-CZ" sz="2400" dirty="0">
                <a:solidFill>
                  <a:schemeClr val="accent5"/>
                </a:solidFill>
              </a:rPr>
              <a:t>2) g,g={X</a:t>
            </a:r>
            <a:r>
              <a:rPr lang="cs-CZ" sz="2400" dirty="0">
                <a:solidFill>
                  <a:schemeClr val="accent5"/>
                </a:solidFill>
                <a:latin typeface="Segoe UI"/>
                <a:cs typeface="Segoe UI" pitchFamily="2"/>
              </a:rPr>
              <a:t>⋲ρ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, </a:t>
            </a:r>
            <a:r>
              <a:rPr lang="cs-CZ" sz="2400" dirty="0" smtClean="0">
                <a:solidFill>
                  <a:schemeClr val="accent5"/>
                </a:solidFill>
                <a:cs typeface="Segoe UI" pitchFamily="2"/>
              </a:rPr>
              <a:t>|</a:t>
            </a:r>
            <a:r>
              <a:rPr lang="cs-CZ" sz="2400" dirty="0" smtClean="0">
                <a:solidFill>
                  <a:schemeClr val="accent5"/>
                </a:solidFill>
              </a:rPr>
              <a:t>∢ </a:t>
            </a:r>
            <a:r>
              <a:rPr lang="cs-CZ" sz="2400" dirty="0" smtClean="0">
                <a:solidFill>
                  <a:schemeClr val="accent5"/>
                </a:solidFill>
                <a:cs typeface="Segoe UI" pitchFamily="2"/>
              </a:rPr>
              <a:t>AXB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|=60°</a:t>
            </a:r>
            <a:r>
              <a:rPr lang="cs-CZ" sz="2400" dirty="0">
                <a:solidFill>
                  <a:schemeClr val="accent5"/>
                </a:solidFill>
              </a:rPr>
              <a:t>}</a:t>
            </a:r>
          </a:p>
          <a:p>
            <a:pPr marL="0" lvl="0" indent="0">
              <a:buNone/>
            </a:pPr>
            <a:r>
              <a:rPr lang="cs-CZ" sz="2400" dirty="0">
                <a:solidFill>
                  <a:schemeClr val="accent5"/>
                </a:solidFill>
              </a:rPr>
              <a:t>3) p, </a:t>
            </a:r>
            <a:r>
              <a:rPr lang="cs-CZ" sz="2400" dirty="0" err="1">
                <a:solidFill>
                  <a:schemeClr val="accent5"/>
                </a:solidFill>
              </a:rPr>
              <a:t>p</a:t>
            </a:r>
            <a:r>
              <a:rPr lang="cs-CZ" sz="2400" dirty="0">
                <a:solidFill>
                  <a:schemeClr val="accent5"/>
                </a:solidFill>
              </a:rPr>
              <a:t>||AB a v(p,AB)=</a:t>
            </a:r>
            <a:r>
              <a:rPr lang="cs-CZ" sz="2400" dirty="0" err="1">
                <a:solidFill>
                  <a:schemeClr val="accent5"/>
                </a:solidFill>
              </a:rPr>
              <a:t>v</a:t>
            </a:r>
            <a:r>
              <a:rPr lang="cs-CZ" sz="2400" baseline="-25000" dirty="0" err="1">
                <a:solidFill>
                  <a:schemeClr val="accent5"/>
                </a:solidFill>
              </a:rPr>
              <a:t>c</a:t>
            </a:r>
            <a:endParaRPr lang="cs-CZ" sz="2400" baseline="-25000" dirty="0">
              <a:solidFill>
                <a:schemeClr val="accent5"/>
              </a:solidFill>
            </a:endParaRPr>
          </a:p>
          <a:p>
            <a:pPr marL="0" lvl="0" indent="0">
              <a:buNone/>
            </a:pPr>
            <a:r>
              <a:rPr lang="cs-CZ" sz="2400" dirty="0">
                <a:solidFill>
                  <a:schemeClr val="accent5"/>
                </a:solidFill>
              </a:rPr>
              <a:t>4) C, </a:t>
            </a:r>
            <a:r>
              <a:rPr lang="cs-CZ" sz="2400" dirty="0" err="1">
                <a:solidFill>
                  <a:schemeClr val="accent5"/>
                </a:solidFill>
              </a:rPr>
              <a:t>C</a:t>
            </a:r>
            <a:r>
              <a:rPr lang="cs-CZ" sz="2400" dirty="0">
                <a:solidFill>
                  <a:schemeClr val="accent5"/>
                </a:solidFill>
                <a:latin typeface="Segoe UI"/>
                <a:cs typeface="Segoe UI" pitchFamily="2"/>
              </a:rPr>
              <a:t>⋲ p ∩ g</a:t>
            </a:r>
          </a:p>
          <a:p>
            <a:pPr marL="0" lvl="0" indent="0">
              <a:buNone/>
            </a:pPr>
            <a:r>
              <a:rPr lang="cs-CZ" sz="2400" dirty="0">
                <a:solidFill>
                  <a:schemeClr val="accent5"/>
                </a:solidFill>
              </a:rPr>
              <a:t>5) trojúhelník </a:t>
            </a:r>
            <a:r>
              <a:rPr lang="cs-CZ" sz="2400" dirty="0" smtClean="0">
                <a:solidFill>
                  <a:schemeClr val="accent5"/>
                </a:solidFill>
              </a:rPr>
              <a:t>ABC</a:t>
            </a:r>
            <a:endParaRPr lang="cs-CZ" sz="2400" dirty="0">
              <a:solidFill>
                <a:schemeClr val="accent5"/>
              </a:solidFill>
            </a:endParaRPr>
          </a:p>
          <a:p>
            <a:pPr marL="0" lvl="0" indent="0">
              <a:buNone/>
            </a:pPr>
            <a:endParaRPr lang="cs-CZ" sz="2400" dirty="0">
              <a:solidFill>
                <a:schemeClr val="accent5"/>
              </a:solidFill>
            </a:endParaRPr>
          </a:p>
          <a:p>
            <a:pPr marL="0" lvl="0" indent="0"/>
            <a:r>
              <a:rPr lang="cs-CZ" sz="2400" dirty="0">
                <a:solidFill>
                  <a:schemeClr val="accent5"/>
                </a:solidFill>
              </a:rPr>
              <a:t>Počet </a:t>
            </a:r>
            <a:r>
              <a:rPr lang="cs-CZ" sz="2400" dirty="0" smtClean="0">
                <a:solidFill>
                  <a:schemeClr val="accent5"/>
                </a:solidFill>
              </a:rPr>
              <a:t>řešení</a:t>
            </a:r>
          </a:p>
          <a:p>
            <a:pPr marL="0" lvl="0" indent="0"/>
            <a:endParaRPr lang="cs-CZ" sz="2400" dirty="0" smtClean="0">
              <a:solidFill>
                <a:schemeClr val="accent5"/>
              </a:solidFill>
            </a:endParaRPr>
          </a:p>
          <a:p>
            <a:pPr marL="0" lvl="0" indent="0"/>
            <a:r>
              <a:rPr lang="cs-CZ" sz="2400" dirty="0" smtClean="0">
                <a:solidFill>
                  <a:schemeClr val="accent5"/>
                </a:solidFill>
                <a:hlinkClick r:id="rId3" action="ppaction://hlinkfile"/>
              </a:rPr>
              <a:t>M_01_10_tr1.ggb</a:t>
            </a:r>
            <a:endParaRPr lang="cs-CZ" sz="2400" dirty="0" smtClean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19050"/>
            <a:ext cx="8607425" cy="1135063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2200" u="sng" dirty="0"/>
              <a:t>Příklad 2</a:t>
            </a:r>
            <a:r>
              <a:rPr lang="cs-CZ" sz="2200" u="sng" dirty="0" smtClean="0"/>
              <a:t>.</a:t>
            </a:r>
            <a:r>
              <a:rPr lang="cs-CZ" sz="2200" dirty="0" smtClean="0"/>
              <a:t>: Je </a:t>
            </a:r>
            <a:r>
              <a:rPr lang="cs-CZ" sz="2200" dirty="0"/>
              <a:t>dána úsečka AA</a:t>
            </a:r>
            <a:r>
              <a:rPr lang="cs-CZ" sz="2200" baseline="-25000" dirty="0"/>
              <a:t>1</a:t>
            </a:r>
            <a:r>
              <a:rPr lang="cs-CZ" sz="2200" dirty="0"/>
              <a:t>, |AA</a:t>
            </a:r>
            <a:r>
              <a:rPr lang="cs-CZ" sz="2200" baseline="-25000" dirty="0"/>
              <a:t>1</a:t>
            </a:r>
            <a:r>
              <a:rPr lang="cs-CZ" sz="2200" dirty="0"/>
              <a:t>|=t</a:t>
            </a:r>
            <a:r>
              <a:rPr lang="cs-CZ" sz="2200" baseline="-25000" dirty="0"/>
              <a:t>a</a:t>
            </a:r>
            <a:r>
              <a:rPr lang="cs-CZ" sz="2200" dirty="0"/>
              <a:t>=7cm. Sestrojte všechny trojúhelníky ABC, pro které platí </a:t>
            </a:r>
            <a:r>
              <a:rPr lang="cs-CZ" sz="2200" dirty="0" err="1"/>
              <a:t>v</a:t>
            </a:r>
            <a:r>
              <a:rPr lang="cs-CZ" sz="2200" baseline="-25000" dirty="0" err="1"/>
              <a:t>a</a:t>
            </a:r>
            <a:r>
              <a:rPr lang="cs-CZ" sz="2200" dirty="0"/>
              <a:t>=6 cm, b=6,5cm.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096096" y="1259557"/>
            <a:ext cx="2376264" cy="455612"/>
          </a:xfrm>
        </p:spPr>
        <p:txBody>
          <a:bodyPr>
            <a:normAutofit lnSpcReduction="10000"/>
          </a:bodyPr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cs-CZ" sz="2400" dirty="0"/>
              <a:t>ROZBOR: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75816" y="1547589"/>
            <a:ext cx="2520000" cy="5735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364641" y="1269950"/>
            <a:ext cx="4715984" cy="628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Vývoj do současno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-53975"/>
            <a:ext cx="8607425" cy="1133475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/>
              <a:t>Popis konstrukce: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719832" y="1259557"/>
            <a:ext cx="8477250" cy="4968552"/>
          </a:xfrm>
        </p:spPr>
        <p:txBody>
          <a:bodyPr>
            <a:normAutofit fontScale="92500" lnSpcReduction="10000"/>
          </a:bodyPr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marL="457200" lvl="0" indent="-457200">
              <a:buFont typeface="+mj-lt"/>
              <a:buAutoNum type="arabicParenR"/>
            </a:pPr>
            <a:r>
              <a:rPr lang="cs-CZ" sz="2400" dirty="0">
                <a:solidFill>
                  <a:schemeClr val="accent5"/>
                </a:solidFill>
              </a:rPr>
              <a:t>AA</a:t>
            </a:r>
            <a:r>
              <a:rPr lang="cs-CZ" sz="2400" baseline="-25000" dirty="0">
                <a:solidFill>
                  <a:schemeClr val="accent5"/>
                </a:solidFill>
              </a:rPr>
              <a:t>1</a:t>
            </a:r>
            <a:r>
              <a:rPr lang="cs-CZ" sz="2400" dirty="0">
                <a:solidFill>
                  <a:schemeClr val="accent5"/>
                </a:solidFill>
              </a:rPr>
              <a:t>,|AA</a:t>
            </a:r>
            <a:r>
              <a:rPr lang="cs-CZ" sz="2400" baseline="-25000" dirty="0">
                <a:solidFill>
                  <a:schemeClr val="accent5"/>
                </a:solidFill>
              </a:rPr>
              <a:t>1</a:t>
            </a:r>
            <a:r>
              <a:rPr lang="cs-CZ" sz="2400" dirty="0">
                <a:solidFill>
                  <a:schemeClr val="accent5"/>
                </a:solidFill>
              </a:rPr>
              <a:t>|=t</a:t>
            </a:r>
            <a:r>
              <a:rPr lang="cs-CZ" sz="2400" baseline="-25000" dirty="0">
                <a:solidFill>
                  <a:schemeClr val="accent5"/>
                </a:solidFill>
              </a:rPr>
              <a:t>a</a:t>
            </a:r>
          </a:p>
          <a:p>
            <a:pPr marL="457200" lvl="0" indent="-457200">
              <a:buFont typeface="+mj-lt"/>
              <a:buAutoNum type="arabicParenR"/>
            </a:pPr>
            <a:r>
              <a:rPr lang="cs-CZ" sz="2400" dirty="0">
                <a:solidFill>
                  <a:schemeClr val="accent5"/>
                </a:solidFill>
                <a:latin typeface="Segoe UI"/>
                <a:cs typeface="Segoe UI" pitchFamily="2"/>
              </a:rPr>
              <a:t>τ</a:t>
            </a:r>
            <a:r>
              <a:rPr lang="cs-CZ" sz="2400" baseline="-33000" dirty="0">
                <a:solidFill>
                  <a:schemeClr val="accent5"/>
                </a:solidFill>
                <a:cs typeface="Segoe UI" pitchFamily="2"/>
              </a:rPr>
              <a:t>AA1</a:t>
            </a:r>
          </a:p>
          <a:p>
            <a:pPr marL="457200" lvl="0" indent="-457200">
              <a:buFont typeface="+mj-lt"/>
              <a:buAutoNum type="arabicParenR"/>
            </a:pP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k, </a:t>
            </a:r>
            <a:r>
              <a:rPr lang="cs-CZ" sz="2400" dirty="0" err="1">
                <a:solidFill>
                  <a:schemeClr val="accent5"/>
                </a:solidFill>
                <a:cs typeface="Segoe UI" pitchFamily="2"/>
              </a:rPr>
              <a:t>k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(A,</a:t>
            </a:r>
            <a:r>
              <a:rPr lang="cs-CZ" sz="2400" dirty="0" err="1">
                <a:solidFill>
                  <a:schemeClr val="accent5"/>
                </a:solidFill>
                <a:cs typeface="Segoe UI" pitchFamily="2"/>
              </a:rPr>
              <a:t>v</a:t>
            </a:r>
            <a:r>
              <a:rPr lang="cs-CZ" sz="2400" baseline="-25000" dirty="0" err="1">
                <a:solidFill>
                  <a:schemeClr val="accent5"/>
                </a:solidFill>
                <a:cs typeface="Segoe UI" pitchFamily="2"/>
              </a:rPr>
              <a:t>a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)</a:t>
            </a:r>
          </a:p>
          <a:p>
            <a:pPr marL="457200" lvl="0" indent="-457200">
              <a:buFont typeface="+mj-lt"/>
              <a:buAutoNum type="arabicParenR"/>
            </a:pPr>
            <a:r>
              <a:rPr lang="cs-CZ" sz="2400" dirty="0" err="1">
                <a:solidFill>
                  <a:schemeClr val="accent5"/>
                </a:solidFill>
                <a:cs typeface="Segoe UI" pitchFamily="2"/>
              </a:rPr>
              <a:t>A</a:t>
            </a:r>
            <a:r>
              <a:rPr lang="cs-CZ" sz="2400" baseline="-25000" dirty="0" err="1">
                <a:solidFill>
                  <a:schemeClr val="accent5"/>
                </a:solidFill>
                <a:cs typeface="Segoe UI" pitchFamily="2"/>
              </a:rPr>
              <a:t>o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, </a:t>
            </a:r>
            <a:r>
              <a:rPr lang="cs-CZ" sz="2400" dirty="0" err="1">
                <a:solidFill>
                  <a:schemeClr val="accent5"/>
                </a:solidFill>
                <a:cs typeface="Segoe UI" pitchFamily="2"/>
              </a:rPr>
              <a:t>A</a:t>
            </a:r>
            <a:r>
              <a:rPr lang="cs-CZ" sz="2400" baseline="-25000" dirty="0" err="1">
                <a:solidFill>
                  <a:schemeClr val="accent5"/>
                </a:solidFill>
                <a:cs typeface="Segoe UI" pitchFamily="2"/>
              </a:rPr>
              <a:t>o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 </a:t>
            </a:r>
            <a:r>
              <a:rPr lang="cs-CZ" sz="2400" dirty="0">
                <a:solidFill>
                  <a:schemeClr val="accent5"/>
                </a:solidFill>
                <a:latin typeface="Segoe UI"/>
                <a:cs typeface="Segoe UI" pitchFamily="2"/>
              </a:rPr>
              <a:t>⋲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 k </a:t>
            </a:r>
            <a:r>
              <a:rPr lang="cs-CZ" sz="2400" dirty="0">
                <a:solidFill>
                  <a:schemeClr val="accent5"/>
                </a:solidFill>
                <a:latin typeface="Segoe UI"/>
                <a:cs typeface="Segoe UI" pitchFamily="2"/>
              </a:rPr>
              <a:t>∩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 </a:t>
            </a:r>
            <a:r>
              <a:rPr lang="cs-CZ" sz="2400" dirty="0">
                <a:solidFill>
                  <a:schemeClr val="accent5"/>
                </a:solidFill>
                <a:latin typeface="Segoe UI"/>
                <a:cs typeface="Segoe UI" pitchFamily="2"/>
              </a:rPr>
              <a:t>τ</a:t>
            </a:r>
            <a:r>
              <a:rPr lang="cs-CZ" sz="2400" baseline="-33000" dirty="0">
                <a:solidFill>
                  <a:schemeClr val="accent5"/>
                </a:solidFill>
                <a:cs typeface="Segoe UI" pitchFamily="2"/>
              </a:rPr>
              <a:t>AA1</a:t>
            </a:r>
          </a:p>
          <a:p>
            <a:pPr marL="457200" lvl="0" indent="-457200">
              <a:buFont typeface="+mj-lt"/>
              <a:buAutoNum type="arabicParenR"/>
            </a:pP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l, </a:t>
            </a:r>
            <a:r>
              <a:rPr lang="cs-CZ" sz="2400" dirty="0" err="1">
                <a:solidFill>
                  <a:schemeClr val="accent5"/>
                </a:solidFill>
                <a:cs typeface="Segoe UI" pitchFamily="2"/>
              </a:rPr>
              <a:t>l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(A,b)</a:t>
            </a:r>
          </a:p>
          <a:p>
            <a:pPr marL="457200" lvl="0" indent="-457200">
              <a:buFont typeface="+mj-lt"/>
              <a:buAutoNum type="arabicParenR"/>
            </a:pP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C, </a:t>
            </a:r>
            <a:r>
              <a:rPr lang="cs-CZ" sz="2400" dirty="0" err="1">
                <a:solidFill>
                  <a:schemeClr val="accent5"/>
                </a:solidFill>
                <a:cs typeface="Segoe UI" pitchFamily="2"/>
              </a:rPr>
              <a:t>C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 </a:t>
            </a:r>
            <a:r>
              <a:rPr lang="cs-CZ" sz="2400" dirty="0">
                <a:solidFill>
                  <a:schemeClr val="accent5"/>
                </a:solidFill>
                <a:latin typeface="Segoe UI"/>
                <a:cs typeface="Segoe UI" pitchFamily="2"/>
              </a:rPr>
              <a:t>⋲ l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 </a:t>
            </a:r>
            <a:r>
              <a:rPr lang="cs-CZ" sz="2400" dirty="0">
                <a:solidFill>
                  <a:schemeClr val="accent5"/>
                </a:solidFill>
                <a:latin typeface="Segoe UI"/>
                <a:cs typeface="Segoe UI" pitchFamily="2"/>
              </a:rPr>
              <a:t>∩ 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A</a:t>
            </a:r>
            <a:r>
              <a:rPr lang="cs-CZ" sz="2400" baseline="-25000" dirty="0">
                <a:solidFill>
                  <a:schemeClr val="accent5"/>
                </a:solidFill>
                <a:cs typeface="Segoe UI" pitchFamily="2"/>
              </a:rPr>
              <a:t>o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A</a:t>
            </a:r>
            <a:r>
              <a:rPr lang="cs-CZ" sz="2400" baseline="-25000" dirty="0">
                <a:solidFill>
                  <a:schemeClr val="accent5"/>
                </a:solidFill>
                <a:cs typeface="Segoe UI" pitchFamily="2"/>
              </a:rPr>
              <a:t>1</a:t>
            </a:r>
          </a:p>
          <a:p>
            <a:pPr marL="457200" lvl="0" indent="-457200">
              <a:buFont typeface="+mj-lt"/>
              <a:buAutoNum type="arabicParenR"/>
            </a:pP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B, </a:t>
            </a:r>
            <a:r>
              <a:rPr lang="cs-CZ" sz="2400" dirty="0" err="1">
                <a:solidFill>
                  <a:schemeClr val="accent5"/>
                </a:solidFill>
                <a:cs typeface="Segoe UI" pitchFamily="2"/>
              </a:rPr>
              <a:t>B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 </a:t>
            </a:r>
            <a:r>
              <a:rPr lang="cs-CZ" sz="2400" dirty="0">
                <a:solidFill>
                  <a:schemeClr val="accent5"/>
                </a:solidFill>
                <a:latin typeface="Segoe UI"/>
                <a:cs typeface="Segoe UI" pitchFamily="2"/>
              </a:rPr>
              <a:t>⋲ 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A</a:t>
            </a:r>
            <a:r>
              <a:rPr lang="cs-CZ" sz="2400" baseline="-25000" dirty="0">
                <a:solidFill>
                  <a:schemeClr val="accent5"/>
                </a:solidFill>
                <a:cs typeface="Segoe UI" pitchFamily="2"/>
              </a:rPr>
              <a:t>o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A</a:t>
            </a:r>
            <a:r>
              <a:rPr lang="cs-CZ" sz="2400" baseline="-25000" dirty="0">
                <a:solidFill>
                  <a:schemeClr val="accent5"/>
                </a:solidFill>
                <a:cs typeface="Segoe UI" pitchFamily="2"/>
              </a:rPr>
              <a:t>1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;|BA</a:t>
            </a:r>
            <a:r>
              <a:rPr lang="cs-CZ" sz="2400" baseline="-25000" dirty="0">
                <a:solidFill>
                  <a:schemeClr val="accent5"/>
                </a:solidFill>
                <a:cs typeface="Segoe UI" pitchFamily="2"/>
              </a:rPr>
              <a:t>1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|=|CA</a:t>
            </a:r>
            <a:r>
              <a:rPr lang="cs-CZ" sz="2400" baseline="-25000" dirty="0">
                <a:solidFill>
                  <a:schemeClr val="accent5"/>
                </a:solidFill>
                <a:cs typeface="Segoe UI" pitchFamily="2"/>
              </a:rPr>
              <a:t>1</a:t>
            </a: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|</a:t>
            </a:r>
          </a:p>
          <a:p>
            <a:pPr marL="457200" lvl="0" indent="-457200">
              <a:buFont typeface="+mj-lt"/>
              <a:buAutoNum type="arabicParenR"/>
            </a:pP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trojúhelník </a:t>
            </a:r>
            <a:r>
              <a:rPr lang="cs-CZ" sz="2400" dirty="0" smtClean="0">
                <a:solidFill>
                  <a:schemeClr val="accent5"/>
                </a:solidFill>
                <a:cs typeface="Segoe UI" pitchFamily="2"/>
              </a:rPr>
              <a:t>ABC</a:t>
            </a:r>
          </a:p>
          <a:p>
            <a:pPr marL="457200" lvl="0" indent="-457200">
              <a:buNone/>
            </a:pPr>
            <a:endParaRPr lang="cs-CZ" sz="2400" dirty="0" smtClean="0">
              <a:solidFill>
                <a:schemeClr val="accent5"/>
              </a:solidFill>
              <a:cs typeface="Segoe UI" pitchFamily="2"/>
            </a:endParaRPr>
          </a:p>
          <a:p>
            <a:pPr marL="457200" lvl="0" indent="-457200">
              <a:buNone/>
            </a:pPr>
            <a:r>
              <a:rPr lang="cs-CZ" sz="2400" smtClean="0">
                <a:solidFill>
                  <a:schemeClr val="accent5"/>
                </a:solidFill>
                <a:cs typeface="Segoe UI" pitchFamily="2"/>
                <a:hlinkClick r:id="rId3" action="ppaction://hlinkfile"/>
              </a:rPr>
              <a:t>M_01_10_tr2.ggb</a:t>
            </a:r>
            <a:endParaRPr lang="cs-CZ" sz="2400" dirty="0">
              <a:solidFill>
                <a:schemeClr val="accent5"/>
              </a:solidFill>
              <a:cs typeface="Segoe UI" pitchFamily="2"/>
            </a:endParaRPr>
          </a:p>
          <a:p>
            <a:pPr marL="457200" lvl="0" indent="-457200">
              <a:buFont typeface="+mj-lt"/>
              <a:buAutoNum type="arabicParenR"/>
            </a:pPr>
            <a:endParaRPr lang="cs-CZ" sz="2400" dirty="0">
              <a:solidFill>
                <a:schemeClr val="accent5"/>
              </a:solidFill>
              <a:cs typeface="Segoe UI" pitchFamily="2"/>
            </a:endParaRPr>
          </a:p>
          <a:p>
            <a:pPr marL="457200" lvl="0" indent="-457200">
              <a:buFont typeface="Arial" pitchFamily="34" charset="0"/>
              <a:buChar char="•"/>
            </a:pPr>
            <a:endParaRPr lang="cs-CZ" sz="2400" dirty="0">
              <a:solidFill>
                <a:schemeClr val="accent5"/>
              </a:solidFill>
              <a:cs typeface="Segoe UI" pitchFamily="2"/>
            </a:endParaRPr>
          </a:p>
          <a:p>
            <a:pPr marL="457200" lvl="0" indent="-457200">
              <a:buNone/>
            </a:pPr>
            <a:r>
              <a:rPr lang="cs-CZ" sz="2400" dirty="0">
                <a:solidFill>
                  <a:schemeClr val="accent5"/>
                </a:solidFill>
                <a:cs typeface="Segoe UI" pitchFamily="2"/>
              </a:rPr>
              <a:t>Počet řešení:</a:t>
            </a:r>
          </a:p>
          <a:p>
            <a:pPr marL="0" lvl="0" indent="0">
              <a:buNone/>
            </a:pPr>
            <a:endParaRPr lang="cs-CZ" sz="2400" baseline="-33000" dirty="0">
              <a:cs typeface="Segoe UI" pitchFamily="2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289480" y="5957279"/>
            <a:ext cx="830520" cy="3427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cs-CZ" sz="2400" b="0" i="0" u="none" strike="noStrike" dirty="0">
              <a:ln>
                <a:noFill/>
              </a:ln>
              <a:solidFill>
                <a:srgbClr val="FFFFFF"/>
              </a:solidFill>
              <a:latin typeface="Albany" pitchFamily="34"/>
              <a:ea typeface="HG Mincho Light J" pitchFamily="2"/>
              <a:cs typeface="Arial Unicode MS" pitchFamily="2"/>
              <a:hlinkClick r:id="rId3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otenciální alternati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863848" y="836801"/>
            <a:ext cx="8629650" cy="4010541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 algn="l">
              <a:buNone/>
            </a:pPr>
            <a:r>
              <a:rPr lang="cs-CZ" sz="2200" u="sng" dirty="0"/>
              <a:t>Příklad 3.</a:t>
            </a:r>
            <a:r>
              <a:rPr lang="cs-CZ" sz="2200" dirty="0"/>
              <a:t>: Je dána úsečka BB</a:t>
            </a:r>
            <a:r>
              <a:rPr lang="cs-CZ" sz="2200" baseline="-25000" dirty="0"/>
              <a:t>1</a:t>
            </a:r>
            <a:r>
              <a:rPr lang="cs-CZ" sz="2200" dirty="0"/>
              <a:t>=5cm. Sestrojte všechny trojúhelníky ABC, pro </a:t>
            </a:r>
            <a:r>
              <a:rPr lang="cs-CZ" sz="2200" dirty="0" smtClean="0"/>
              <a:t>něž </a:t>
            </a:r>
            <a:r>
              <a:rPr lang="cs-CZ" sz="2200" dirty="0"/>
              <a:t>je BB</a:t>
            </a:r>
            <a:r>
              <a:rPr lang="cs-CZ" sz="2200" baseline="-25000" dirty="0"/>
              <a:t>1</a:t>
            </a:r>
            <a:r>
              <a:rPr lang="cs-CZ" sz="2200" dirty="0"/>
              <a:t> těžnicí </a:t>
            </a:r>
            <a:r>
              <a:rPr lang="cs-CZ" sz="2200" dirty="0" err="1"/>
              <a:t>t</a:t>
            </a:r>
            <a:r>
              <a:rPr lang="cs-CZ" sz="2200" baseline="-25000" dirty="0" err="1"/>
              <a:t>b</a:t>
            </a:r>
            <a:r>
              <a:rPr lang="cs-CZ" sz="2200" dirty="0"/>
              <a:t> a pro které platí  a=5 cm, c=7cm.</a:t>
            </a:r>
            <a:br>
              <a:rPr lang="cs-CZ" sz="2200" dirty="0"/>
            </a:br>
            <a:r>
              <a:rPr lang="cs-CZ" sz="2200" dirty="0"/>
              <a:t/>
            </a:r>
            <a:br>
              <a:rPr lang="cs-CZ" sz="2200" dirty="0"/>
            </a:br>
            <a:r>
              <a:rPr lang="cs-CZ" sz="2200" dirty="0"/>
              <a:t/>
            </a:r>
            <a:br>
              <a:rPr lang="cs-CZ" sz="2200" dirty="0"/>
            </a:br>
            <a:r>
              <a:rPr lang="cs-CZ" sz="2200" dirty="0"/>
              <a:t/>
            </a:r>
            <a:br>
              <a:rPr lang="cs-CZ" sz="2200" dirty="0"/>
            </a:b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/>
              <a:t/>
            </a:r>
            <a:br>
              <a:rPr lang="cs-CZ" sz="2800" dirty="0"/>
            </a:br>
            <a:r>
              <a:rPr lang="cs-CZ" sz="2200" u="sng" dirty="0"/>
              <a:t>Příklad 4.</a:t>
            </a:r>
            <a:r>
              <a:rPr lang="cs-CZ" sz="2200" dirty="0"/>
              <a:t>: Sestrojte trojúhelník ABC, je-li dáno:</a:t>
            </a:r>
            <a:br>
              <a:rPr lang="cs-CZ" sz="2200" dirty="0"/>
            </a:br>
            <a:r>
              <a:rPr lang="cs-CZ" sz="2200" dirty="0" err="1"/>
              <a:t>v</a:t>
            </a:r>
            <a:r>
              <a:rPr lang="cs-CZ" sz="2200" baseline="-25000" dirty="0" err="1"/>
              <a:t>c</a:t>
            </a:r>
            <a:r>
              <a:rPr lang="cs-CZ" sz="2200" dirty="0"/>
              <a:t>=4cm,</a:t>
            </a:r>
            <a:br>
              <a:rPr lang="cs-CZ" sz="2200" dirty="0"/>
            </a:br>
            <a:r>
              <a:rPr lang="cs-CZ" sz="2200" dirty="0"/>
              <a:t>a=5cm</a:t>
            </a:r>
            <a:br>
              <a:rPr lang="cs-CZ" sz="2200" dirty="0"/>
            </a:br>
            <a:r>
              <a:rPr lang="cs-CZ" sz="2200" dirty="0">
                <a:latin typeface="Segoe UI" pitchFamily="34"/>
                <a:cs typeface="Segoe UI" pitchFamily="2"/>
              </a:rPr>
              <a:t>ρ</a:t>
            </a:r>
            <a:r>
              <a:rPr lang="cs-CZ" sz="2200" dirty="0">
                <a:cs typeface="Segoe UI" pitchFamily="2"/>
              </a:rPr>
              <a:t>=1,5cm.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380</TotalTime>
  <Words>451</Words>
  <Application>Microsoft Office PowerPoint</Application>
  <PresentationFormat>Vlastní</PresentationFormat>
  <Paragraphs>74</Paragraphs>
  <Slides>10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Administrativní</vt:lpstr>
      <vt:lpstr>Prezentace aplikace PowerPoint</vt:lpstr>
      <vt:lpstr>Prezentace aplikace PowerPoint</vt:lpstr>
      <vt:lpstr>Trojúhelník</vt:lpstr>
      <vt:lpstr>Postup při řešení konstrukční úlohy:</vt:lpstr>
      <vt:lpstr>Příklad 1.: Je dána úsečka AB, |AB|=c=5cm. Sestrojte všechny trojúhelníky ABC, v nichž γ=60°, vc=4 cm.</vt:lpstr>
      <vt:lpstr>Popis konstrukce:</vt:lpstr>
      <vt:lpstr>Příklad 2.: Je dána úsečka AA1, |AA1|=ta=7cm. Sestrojte všechny trojúhelníky ABC, pro které platí va=6 cm, b=6,5cm.</vt:lpstr>
      <vt:lpstr>Popis konstrukce:</vt:lpstr>
      <vt:lpstr>Příklad 3.: Je dána úsečka BB1=5cm. Sestrojte všechny trojúhelníky ABC, pro něž je BB1 těžnicí tb a pro které platí  a=5 cm, c=7cm.      Příklad 4.: Sestrojte trojúhelník ABC, je-li dáno: vc=4cm, a=5cm ρ=1,5cm.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Doporučení strategie</dc:title>
  <dc:creator>Jana </dc:creator>
  <dc:description>Uvedení vývoje a alternativ, doporučení jedné nebo více strategií</dc:description>
  <cp:lastModifiedBy>hchotovinska</cp:lastModifiedBy>
  <cp:revision>27</cp:revision>
  <dcterms:created xsi:type="dcterms:W3CDTF">2012-11-05T16:55:32Z</dcterms:created>
  <dcterms:modified xsi:type="dcterms:W3CDTF">2014-06-09T09:53:18Z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0">
    <vt:lpwstr/>
  </property>
  <property fmtid="{D5CDD505-2E9C-101B-9397-08002B2CF9AE}" pid="3" name="Info 1">
    <vt:lpwstr/>
  </property>
  <property fmtid="{D5CDD505-2E9C-101B-9397-08002B2CF9AE}" pid="4" name="Info 2">
    <vt:lpwstr/>
  </property>
  <property fmtid="{D5CDD505-2E9C-101B-9397-08002B2CF9AE}" pid="5" name="Info 3">
    <vt:lpwstr/>
  </property>
</Properties>
</file>