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56" r:id="rId3"/>
    <p:sldId id="257" r:id="rId4"/>
    <p:sldId id="258" r:id="rId5"/>
    <p:sldId id="266" r:id="rId6"/>
    <p:sldId id="270" r:id="rId7"/>
    <p:sldId id="268" r:id="rId8"/>
    <p:sldId id="267" r:id="rId9"/>
    <p:sldId id="269" r:id="rId10"/>
    <p:sldId id="274" r:id="rId11"/>
    <p:sldId id="275" r:id="rId12"/>
    <p:sldId id="262" r:id="rId13"/>
    <p:sldId id="271" r:id="rId14"/>
    <p:sldId id="263" r:id="rId15"/>
    <p:sldId id="265" r:id="rId16"/>
    <p:sldId id="272" r:id="rId17"/>
    <p:sldId id="260" r:id="rId18"/>
    <p:sldId id="277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071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9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68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6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4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69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7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3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1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3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9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FD7CD-AE8C-4C6E-AE12-D2F18C13FE66}" type="slidenum">
              <a:rPr lang="cs-CZ">
                <a:solidFill>
                  <a:srgbClr val="4E3B30">
                    <a:shade val="90000"/>
                  </a:srgbClr>
                </a:solidFill>
                <a:latin typeface="Tahoma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488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35mm/film35mm6791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3394.htm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harstvi.onfo/" TargetMode="External"/><Relationship Id="rId2" Type="http://schemas.openxmlformats.org/officeDocument/2006/relationships/hyperlink" Target="http://www.socharstvi.info/realizace/pomnik-obetem-heydrichiady-na-miste-jejich-popravy-v-tabor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23863"/>
            <a:ext cx="7727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</a:t>
            </a:r>
            <a:r>
              <a:rPr lang="cs-CZ" sz="900" b="1" u="sng">
                <a:solidFill>
                  <a:srgbClr val="000000"/>
                </a:solidFill>
                <a:latin typeface="Times New Roman - 14"/>
                <a:cs typeface="Arial" pitchFamily="34" charset="0"/>
              </a:rPr>
              <a:t>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4902200" y="1908175"/>
            <a:ext cx="2530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</a:t>
            </a:r>
            <a:r>
              <a:rPr lang="cs-CZ" sz="1100" u="sng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4857752" y="2195513"/>
            <a:ext cx="232092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20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157638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     2.C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Popravy v Táboře – období heydrichiády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008063" y="1889125"/>
            <a:ext cx="4662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70055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ročník: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první - čtvrtý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32_Č_3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59000" y="2903538"/>
            <a:ext cx="1903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11.11.2013 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9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sz="half" idx="4294967295"/>
          </p:nvPr>
        </p:nvSpPr>
        <p:spPr>
          <a:xfrm>
            <a:off x="611560" y="1556793"/>
            <a:ext cx="7144965" cy="40324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hlinkClick r:id="rId2"/>
              </a:rPr>
              <a:t>Dne 20. června 1942 za </a:t>
            </a:r>
            <a:r>
              <a:rPr lang="cs-CZ" sz="2000" dirty="0" smtClean="0">
                <a:hlinkClick r:id="rId2"/>
              </a:rPr>
              <a:t>povinné účasti </a:t>
            </a:r>
            <a:r>
              <a:rPr lang="cs-CZ" sz="2000" dirty="0">
                <a:hlinkClick r:id="rId2"/>
              </a:rPr>
              <a:t>obyvatel Táborska </a:t>
            </a:r>
            <a:r>
              <a:rPr lang="cs-CZ" sz="2000" dirty="0" smtClean="0">
                <a:hlinkClick r:id="rId2"/>
              </a:rPr>
              <a:t>zorganizovala protektorátní </a:t>
            </a:r>
            <a:r>
              <a:rPr lang="cs-CZ" sz="2000" dirty="0">
                <a:hlinkClick r:id="rId2"/>
              </a:rPr>
              <a:t>vláda „manifestační</a:t>
            </a:r>
            <a:br>
              <a:rPr lang="cs-CZ" sz="2000" dirty="0">
                <a:hlinkClick r:id="rId2"/>
              </a:rPr>
            </a:br>
            <a:r>
              <a:rPr lang="cs-CZ" sz="2000" dirty="0">
                <a:hlinkClick r:id="rId2"/>
              </a:rPr>
              <a:t>projev českého </a:t>
            </a:r>
            <a:r>
              <a:rPr lang="cs-CZ" sz="2000" dirty="0" smtClean="0">
                <a:hlinkClick r:id="rId2"/>
              </a:rPr>
              <a:t>lidu“ na </a:t>
            </a:r>
            <a:r>
              <a:rPr lang="cs-CZ" sz="2000" dirty="0">
                <a:hlinkClick r:id="rId2"/>
              </a:rPr>
              <a:t>Žižkově náměstí, kde pronacistické</a:t>
            </a:r>
            <a:br>
              <a:rPr lang="cs-CZ" sz="2000" dirty="0">
                <a:hlinkClick r:id="rId2"/>
              </a:rPr>
            </a:br>
            <a:r>
              <a:rPr lang="cs-CZ" sz="2000" dirty="0">
                <a:hlinkClick r:id="rId2"/>
              </a:rPr>
              <a:t>projevy pronesli </a:t>
            </a:r>
            <a:r>
              <a:rPr lang="cs-CZ" sz="2000" dirty="0" smtClean="0">
                <a:hlinkClick r:id="rId2"/>
              </a:rPr>
              <a:t>předseda protektorátní </a:t>
            </a:r>
            <a:r>
              <a:rPr lang="cs-CZ" sz="2000" dirty="0">
                <a:hlinkClick r:id="rId2"/>
              </a:rPr>
              <a:t>vlády Jaroslav Krejčí,</a:t>
            </a:r>
            <a:br>
              <a:rPr lang="cs-CZ" sz="2000" dirty="0">
                <a:hlinkClick r:id="rId2"/>
              </a:rPr>
            </a:br>
            <a:r>
              <a:rPr lang="cs-CZ" sz="2000" dirty="0">
                <a:hlinkClick r:id="rId2"/>
              </a:rPr>
              <a:t>ministr školství a lidové </a:t>
            </a:r>
            <a:r>
              <a:rPr lang="cs-CZ" sz="2000" dirty="0" smtClean="0">
                <a:hlinkClick r:id="rId2"/>
              </a:rPr>
              <a:t>osvěty Emanuel </a:t>
            </a:r>
            <a:r>
              <a:rPr lang="cs-CZ" sz="2000" dirty="0">
                <a:hlinkClick r:id="rId2"/>
              </a:rPr>
              <a:t>Moravec a ministr </a:t>
            </a:r>
            <a:r>
              <a:rPr lang="cs-CZ" sz="2000" dirty="0" smtClean="0">
                <a:hlinkClick r:id="rId2"/>
              </a:rPr>
              <a:t>zemědělství a </a:t>
            </a:r>
            <a:r>
              <a:rPr lang="cs-CZ" sz="2000" dirty="0">
                <a:hlinkClick r:id="rId2"/>
              </a:rPr>
              <a:t>lesnictví Adolf Hrubý 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36955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4294967295"/>
          </p:nvPr>
        </p:nvSpPr>
        <p:spPr>
          <a:xfrm>
            <a:off x="0" y="2828925"/>
            <a:ext cx="6948264" cy="2179638"/>
          </a:xfrm>
        </p:spPr>
        <p:txBody>
          <a:bodyPr>
            <a:normAutofit/>
          </a:bodyPr>
          <a:lstStyle/>
          <a:p>
            <a:r>
              <a:rPr lang="cs-CZ" sz="2000" dirty="0">
                <a:hlinkClick r:id="rId2"/>
              </a:rPr>
              <a:t>P</a:t>
            </a:r>
            <a:r>
              <a:rPr lang="cs-CZ" sz="2000" dirty="0" smtClean="0">
                <a:hlinkClick r:id="rId2"/>
              </a:rPr>
              <a:t>řichází </a:t>
            </a:r>
            <a:r>
              <a:rPr lang="cs-CZ" sz="2000" dirty="0">
                <a:hlinkClick r:id="rId2"/>
              </a:rPr>
              <a:t>a má projev tehdejší Ministerský předseda vlády (19.1.1942-19.1.1945) Dr. Jaroslav Krejčí </a:t>
            </a:r>
            <a:endParaRPr lang="cs-CZ" sz="2000" dirty="0" smtClean="0"/>
          </a:p>
          <a:p>
            <a:endParaRPr lang="cs-CZ" sz="20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723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1835696" y="569913"/>
            <a:ext cx="5920829" cy="1054100"/>
          </a:xfrm>
        </p:spPr>
        <p:txBody>
          <a:bodyPr/>
          <a:lstStyle/>
          <a:p>
            <a:r>
              <a:rPr lang="cs-CZ" sz="4000" dirty="0" smtClean="0"/>
              <a:t>Osudy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4295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27584" y="836712"/>
            <a:ext cx="8044295" cy="1054250"/>
          </a:xfrm>
        </p:spPr>
        <p:txBody>
          <a:bodyPr/>
          <a:lstStyle/>
          <a:p>
            <a:r>
              <a:rPr lang="cs-CZ" sz="2000" dirty="0"/>
              <a:t>Smrt  čtyř profesorů  </a:t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Antonín Červenka, Jan Krampera, Hubert </a:t>
            </a:r>
            <a:r>
              <a:rPr lang="cs-CZ" dirty="0" err="1"/>
              <a:t>Königsmark</a:t>
            </a:r>
            <a:r>
              <a:rPr lang="cs-CZ" dirty="0"/>
              <a:t> a Jaroslav </a:t>
            </a:r>
            <a:r>
              <a:rPr lang="cs-CZ" dirty="0" smtClean="0"/>
              <a:t>Novák - první oběti </a:t>
            </a:r>
            <a:r>
              <a:rPr lang="cs-CZ" dirty="0"/>
              <a:t>v Táboře za doby tzv. druhého stanného práva. </a:t>
            </a:r>
          </a:p>
          <a:p>
            <a:r>
              <a:rPr lang="cs-CZ" dirty="0" smtClean="0"/>
              <a:t>Hubert </a:t>
            </a:r>
            <a:r>
              <a:rPr lang="cs-CZ" dirty="0" err="1"/>
              <a:t>Königsmark</a:t>
            </a:r>
            <a:r>
              <a:rPr lang="cs-CZ" dirty="0"/>
              <a:t> se narodil 3. listopadu 1917 v Sadové.[60] Od počátku školního roku 1939 nastoupil na obchodní akademii jako učitel tělesné výchovy.</a:t>
            </a:r>
          </a:p>
          <a:p>
            <a:r>
              <a:rPr lang="cs-CZ" dirty="0"/>
              <a:t>Jan Krampera narozen 27. srpna 1900 v Táboře[62] vystudoval zdejší gymnázium a poté Vysokou obchodní školu v Praze. Od začátku roku 1922 působil na táborské obchodní škole, kromě krátké přestávky v letech 1931 – 1933, kdy pracoval na obchodní škole v Jihlavě.</a:t>
            </a:r>
          </a:p>
          <a:p>
            <a:r>
              <a:rPr lang="cs-CZ" dirty="0"/>
              <a:t> Jaroslav Novák se narodil 2. března 1893 v Šeberově u Říčan[64] a na táborské škole vyučoval od září 1921.Novák také působil jako tajemník Obchodního grémia v Táboře, člen osvětové komise městské, stálý účetní znalec a soudní revizor pro obvod krajského soudu a komisař společenstva pekařů.</a:t>
            </a:r>
          </a:p>
          <a:p>
            <a:r>
              <a:rPr lang="cs-CZ" dirty="0"/>
              <a:t>JUDr. Antonín Červenka, jenž přišel na svět 18. srpna 1894 v Němčovicích</a:t>
            </a:r>
            <a:r>
              <a:rPr lang="cs-CZ" dirty="0" smtClean="0"/>
              <a:t>. Opustil </a:t>
            </a:r>
            <a:r>
              <a:rPr lang="cs-CZ" dirty="0"/>
              <a:t>ředitelskou pozici v chrudimské obchodní akademii, aby se ujal 1. září 1939, po uvěznění ředitele Vodrážky, vedení táborské akademie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34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Tehdejší </a:t>
            </a:r>
            <a:r>
              <a:rPr lang="cs-CZ" sz="2000" dirty="0"/>
              <a:t>profesor na škole Jan </a:t>
            </a:r>
            <a:r>
              <a:rPr lang="cs-CZ" sz="2000" dirty="0" err="1"/>
              <a:t>Shánělec</a:t>
            </a:r>
            <a:r>
              <a:rPr lang="cs-CZ" sz="2000" dirty="0"/>
              <a:t> vylíčil </a:t>
            </a:r>
            <a:r>
              <a:rPr lang="cs-CZ" sz="2000" dirty="0" smtClean="0"/>
              <a:t>jejich </a:t>
            </a:r>
            <a:r>
              <a:rPr lang="cs-CZ" sz="2000" dirty="0"/>
              <a:t>zatčení  následovně: </a:t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„</a:t>
            </a:r>
            <a:r>
              <a:rPr lang="cs-CZ" dirty="0"/>
              <a:t>Bylo to v pondělí ráno. Před budovou školy zastavilo obávané gestapácké auto. Z auta vystoupili tři gestapáci v civilu a rychle stoupali po schodech k ředitelně. „Direktor Červenka?“ ptají se nevítaní hosté. „Odešel právě na poštu.“ A tak rychle za ním. Což kdyby varován zmizel? Jeden z gestapáků zavolal blízko stojícího studenta, vzali ho s sebou do auta a přikázali, že jim musí ukázat ředitele. Ředitele JUDr. Červenku skutečně na poště našli, zatkli a přivezli zpět do školy. V první přestávce se dovídáme, že v ředitelně je i kolega Jan Krampera. … O další přestávce se už dovídáme, že oba vyslýchaní jsou již převezeni na gestapo. … V koutku sborovny stojí u okna zamyšlený Hubert </a:t>
            </a:r>
            <a:r>
              <a:rPr lang="cs-CZ" dirty="0" err="1"/>
              <a:t>Königsmark</a:t>
            </a:r>
            <a:r>
              <a:rPr lang="cs-CZ" dirty="0"/>
              <a:t>. „Uvidíš, že pro mne si také přijdou“, pravil. Nezmýlil se</a:t>
            </a:r>
            <a:r>
              <a:rPr lang="cs-CZ" dirty="0" smtClean="0"/>
              <a:t>.“</a:t>
            </a:r>
          </a:p>
          <a:p>
            <a:r>
              <a:rPr lang="cs-CZ" dirty="0" smtClean="0"/>
              <a:t> </a:t>
            </a:r>
            <a:r>
              <a:rPr lang="cs-CZ" dirty="0"/>
              <a:t>Profesoři byli drženi ve sklepě gestapa v budově za </a:t>
            </a:r>
            <a:r>
              <a:rPr lang="cs-CZ" dirty="0" smtClean="0"/>
              <a:t>Jordánem a </a:t>
            </a:r>
            <a:r>
              <a:rPr lang="cs-CZ" dirty="0"/>
              <a:t>za dva dny, tedy 3. června v podvečer asi kolem sedmé hodiny, byli všichni tři převezeni ke střelnici u kasáren a zde s dalšími třemi lidmi zastřeleni. Ještě téhož večera se objevily červené vyhlášky o popravě těchto šesti mužů. U jmen se nalézal i důvod exekuce, schvalování atentátu na Heydricha. Rozhlas tuto zprávu oznámil hned druhý den, přičemž tisk až 5. </a:t>
            </a:r>
            <a:r>
              <a:rPr lang="cs-CZ" dirty="0" smtClean="0"/>
              <a:t>června.</a:t>
            </a:r>
          </a:p>
          <a:p>
            <a:r>
              <a:rPr lang="cs-CZ" dirty="0" smtClean="0"/>
              <a:t>Vzápětí </a:t>
            </a:r>
            <a:r>
              <a:rPr lang="cs-CZ" dirty="0"/>
              <a:t>si gestapo došlo i pro rodinu ředitele Červenky a pro paní </a:t>
            </a:r>
            <a:r>
              <a:rPr lang="cs-CZ" dirty="0" err="1"/>
              <a:t>Dražu</a:t>
            </a:r>
            <a:r>
              <a:rPr lang="cs-CZ" dirty="0"/>
              <a:t> </a:t>
            </a:r>
            <a:r>
              <a:rPr lang="cs-CZ" dirty="0" err="1"/>
              <a:t>Königsmarkovou</a:t>
            </a:r>
            <a:r>
              <a:rPr lang="cs-CZ" dirty="0"/>
              <a:t>, kterou odloučili od devítiměsíčního synka Miroslava. Rodinu Červenkovu poslali do Osvětimi, kde paní Červenková i se svou dcerou </a:t>
            </a:r>
            <a:r>
              <a:rPr lang="cs-CZ" dirty="0" smtClean="0"/>
              <a:t>Bohunkou  </a:t>
            </a:r>
            <a:r>
              <a:rPr lang="cs-CZ" dirty="0"/>
              <a:t>ještě téhož roku zemřely. Z rodiny válku přežil pouze syn Otomar. Vrátila se i </a:t>
            </a:r>
            <a:r>
              <a:rPr lang="cs-CZ" dirty="0" smtClean="0"/>
              <a:t>paní </a:t>
            </a:r>
            <a:r>
              <a:rPr lang="cs-CZ" dirty="0" err="1"/>
              <a:t>Königsmarková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0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Smrt příslušníků Sokola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7</a:t>
            </a:r>
            <a:r>
              <a:rPr lang="cs-CZ" dirty="0"/>
              <a:t>. </a:t>
            </a:r>
            <a:r>
              <a:rPr lang="cs-CZ" dirty="0" smtClean="0"/>
              <a:t>červen </a:t>
            </a:r>
            <a:r>
              <a:rPr lang="cs-CZ" dirty="0"/>
              <a:t>1942 v den tryzny za Heydricha, </a:t>
            </a:r>
            <a:r>
              <a:rPr lang="cs-CZ" dirty="0" smtClean="0"/>
              <a:t>salónek </a:t>
            </a:r>
            <a:r>
              <a:rPr lang="cs-CZ" dirty="0"/>
              <a:t>Grandhotelu v </a:t>
            </a:r>
            <a:r>
              <a:rPr lang="cs-CZ" dirty="0" smtClean="0"/>
              <a:t>Táboře </a:t>
            </a:r>
          </a:p>
          <a:p>
            <a:r>
              <a:rPr lang="cs-CZ" dirty="0" smtClean="0"/>
              <a:t>Zde </a:t>
            </a:r>
            <a:r>
              <a:rPr lang="cs-CZ" dirty="0"/>
              <a:t>se jako tradičně sešli přátelé, tři manželské páry a dva jejich známí, aby si zahráli partičku karet a přátelsky si popovídali. Jmenovitě praktická lékařka MUDr. Anna a účetní tajemník Václav Hákovi, žena v domácnosti Petronila a praktický lékař MUDr. Josef </a:t>
            </a:r>
            <a:r>
              <a:rPr lang="cs-CZ" dirty="0" err="1"/>
              <a:t>Krbecovi</a:t>
            </a:r>
            <a:r>
              <a:rPr lang="cs-CZ" dirty="0"/>
              <a:t>, manželé </a:t>
            </a:r>
            <a:r>
              <a:rPr lang="cs-CZ" dirty="0" err="1"/>
              <a:t>Vegerovi</a:t>
            </a:r>
            <a:r>
              <a:rPr lang="cs-CZ" dirty="0"/>
              <a:t>, zaměstnanec pojišťovacího úřadu Karel Kučera, tajemník Autoklubu RSČ Stanislav Čech a přidružil se i hoteliér Arnošta Velínský. </a:t>
            </a:r>
            <a:endParaRPr lang="cs-CZ" dirty="0" smtClean="0"/>
          </a:p>
          <a:p>
            <a:r>
              <a:rPr lang="cs-CZ" dirty="0" smtClean="0"/>
              <a:t>Celá </a:t>
            </a:r>
            <a:r>
              <a:rPr lang="cs-CZ" dirty="0"/>
              <a:t>sešlost se vesele bavila a navíc se začaly slavit páté narozeniny malého synka Václava Háka, který měl následující den</a:t>
            </a:r>
            <a:r>
              <a:rPr lang="cs-CZ" dirty="0" smtClean="0"/>
              <a:t>. </a:t>
            </a:r>
            <a:r>
              <a:rPr lang="cs-CZ" dirty="0"/>
              <a:t>Snad padla na oslavě slova schvalující atentát, nebo jak uvádí jiný pramen, při přímém rozhlasovém přenosu z Heydrichova pohřbu paní Háková vypnula rádio. </a:t>
            </a:r>
            <a:endParaRPr lang="cs-CZ" dirty="0" smtClean="0"/>
          </a:p>
          <a:p>
            <a:r>
              <a:rPr lang="cs-CZ" dirty="0" smtClean="0"/>
              <a:t>Není </a:t>
            </a:r>
            <a:r>
              <a:rPr lang="cs-CZ" dirty="0"/>
              <a:t>přesně známé, co se tehdy odehrálo, ale samotné veselení v den slavnostní ceremonie za Heydrichovu smrt nemínili Němci dopustit, a proto byli všichni zúčastnění 8. června pozatýkáni a 11. června 1942 zastřeleni za schvalování atentátu.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7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Úkol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Zjistěte, komu je věnována pamětní deska umístěná v budově Vaší školy.</a:t>
            </a:r>
          </a:p>
          <a:p>
            <a:r>
              <a:rPr lang="cs-CZ" sz="2000" dirty="0" smtClean="0"/>
              <a:t>Napište o osudu této osoby.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1282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Literatura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Konečný</a:t>
            </a:r>
            <a:r>
              <a:rPr lang="cs-CZ" sz="2000" dirty="0" smtClean="0"/>
              <a:t>, M</a:t>
            </a:r>
            <a:r>
              <a:rPr lang="cs-CZ" sz="2000" dirty="0"/>
              <a:t>.: </a:t>
            </a:r>
            <a:r>
              <a:rPr lang="cs-CZ" sz="2000" i="1" dirty="0"/>
              <a:t>Táborská cesta smrti</a:t>
            </a:r>
            <a:r>
              <a:rPr lang="cs-CZ" sz="2000" dirty="0"/>
              <a:t>, </a:t>
            </a:r>
            <a:r>
              <a:rPr lang="cs-CZ" sz="2000" dirty="0" smtClean="0"/>
              <a:t>Tábor:  1985 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/>
              <a:t>Klímová</a:t>
            </a:r>
            <a:r>
              <a:rPr lang="cs-CZ" sz="2000" dirty="0" smtClean="0"/>
              <a:t>, S</a:t>
            </a:r>
            <a:r>
              <a:rPr lang="cs-CZ" sz="2000" dirty="0"/>
              <a:t>., </a:t>
            </a:r>
            <a:r>
              <a:rPr lang="cs-CZ" sz="2000" dirty="0" err="1"/>
              <a:t>Gavalec</a:t>
            </a:r>
            <a:r>
              <a:rPr lang="cs-CZ" sz="2000" dirty="0" smtClean="0"/>
              <a:t>, Z</a:t>
            </a:r>
            <a:r>
              <a:rPr lang="cs-CZ" sz="2000" dirty="0"/>
              <a:t>. </a:t>
            </a:r>
            <a:r>
              <a:rPr lang="cs-CZ" sz="2000" dirty="0" smtClean="0"/>
              <a:t>: </a:t>
            </a:r>
            <a:r>
              <a:rPr lang="cs-CZ" sz="2000" i="1" dirty="0"/>
              <a:t>Kalich utrpení</a:t>
            </a:r>
            <a:r>
              <a:rPr lang="cs-CZ" sz="2000" dirty="0"/>
              <a:t>, vydala občanská iniciativa </a:t>
            </a:r>
            <a:r>
              <a:rPr lang="cs-CZ" sz="2000" dirty="0" smtClean="0"/>
              <a:t>Vděčnost v </a:t>
            </a:r>
            <a:r>
              <a:rPr lang="cs-CZ" sz="2000" dirty="0"/>
              <a:t>nakladatelství </a:t>
            </a:r>
            <a:r>
              <a:rPr lang="cs-CZ" sz="2000" dirty="0" err="1"/>
              <a:t>Orego</a:t>
            </a:r>
            <a:r>
              <a:rPr lang="cs-CZ" sz="2000" dirty="0"/>
              <a:t> Říčany 2006</a:t>
            </a:r>
          </a:p>
          <a:p>
            <a:endParaRPr lang="cs-CZ" sz="2000" dirty="0"/>
          </a:p>
          <a:p>
            <a:r>
              <a:rPr lang="cs-CZ" sz="2000" dirty="0"/>
              <a:t>Stejskalová, L. : </a:t>
            </a:r>
            <a:r>
              <a:rPr lang="cs-CZ" sz="2000" i="1" dirty="0"/>
              <a:t>Památníky obětí nacistické okupace v Táboře </a:t>
            </a:r>
            <a:r>
              <a:rPr lang="cs-CZ" sz="2000" dirty="0"/>
              <a:t>, Masarykova univerzita Brno 2011</a:t>
            </a:r>
          </a:p>
          <a:p>
            <a:endParaRPr lang="cs-CZ" sz="2000" dirty="0"/>
          </a:p>
          <a:p>
            <a:r>
              <a:rPr lang="cs-CZ" sz="2000" dirty="0"/>
              <a:t>http://</a:t>
            </a:r>
            <a:r>
              <a:rPr lang="cs-CZ" sz="2000" dirty="0" smtClean="0"/>
              <a:t>sechtl-vosecek.ucw.cz</a:t>
            </a:r>
          </a:p>
          <a:p>
            <a:r>
              <a:rPr lang="cs-CZ" sz="2000" dirty="0"/>
              <a:t>http://www.socharstvi.info/realizace/pomnik-obetem-heydrichiady-na-miste-jejich-popravy-v-tabore/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20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491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tricatni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1.10.  2013</a:t>
            </a:r>
            <a:endParaRPr lang="cs-CZ" sz="1100" dirty="0">
              <a:solidFill>
                <a:srgbClr val="FBEEC9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u="sng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4" y="182563"/>
            <a:ext cx="7723211" cy="417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 u="sng" dirty="0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</a:t>
            </a:r>
            <a:r>
              <a:rPr lang="pl-PL" sz="1400" b="1" u="sng" dirty="0" smtClean="0">
                <a:solidFill>
                  <a:srgbClr val="000000"/>
                </a:solidFill>
                <a:latin typeface="Arial - 20"/>
                <a:cs typeface="Arial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r>
              <a:rPr lang="cs-CZ" sz="1400" dirty="0" smtClean="0"/>
              <a:t>Konečný, M.: </a:t>
            </a:r>
            <a:r>
              <a:rPr lang="cs-CZ" sz="1400" i="1" dirty="0"/>
              <a:t>Táborská cesta </a:t>
            </a:r>
            <a:r>
              <a:rPr lang="cs-CZ" sz="1400" i="1" dirty="0" smtClean="0"/>
              <a:t>smrti</a:t>
            </a:r>
            <a:r>
              <a:rPr lang="cs-CZ" sz="1400" dirty="0" smtClean="0"/>
              <a:t>, vyd. ČSPB,  Tábor: 1985 </a:t>
            </a:r>
            <a:endParaRPr lang="cs-CZ" sz="1400" dirty="0"/>
          </a:p>
          <a:p>
            <a:endParaRPr lang="cs-CZ" sz="1400" dirty="0" smtClean="0"/>
          </a:p>
          <a:p>
            <a:r>
              <a:rPr lang="cs-CZ" sz="1400" dirty="0" smtClean="0"/>
              <a:t>Klímová, S., </a:t>
            </a:r>
            <a:r>
              <a:rPr lang="cs-CZ" sz="1400" dirty="0" err="1" smtClean="0"/>
              <a:t>Gavalec</a:t>
            </a:r>
            <a:r>
              <a:rPr lang="cs-CZ" sz="1400" dirty="0" smtClean="0"/>
              <a:t>, Z. : </a:t>
            </a:r>
            <a:r>
              <a:rPr lang="cs-CZ" sz="1400" i="1" dirty="0" smtClean="0"/>
              <a:t>Kalich </a:t>
            </a:r>
            <a:r>
              <a:rPr lang="cs-CZ" sz="1400" i="1" dirty="0"/>
              <a:t>utrpení</a:t>
            </a:r>
            <a:r>
              <a:rPr lang="cs-CZ" sz="1400" dirty="0"/>
              <a:t>, </a:t>
            </a:r>
            <a:r>
              <a:rPr lang="cs-CZ" sz="1400" dirty="0" smtClean="0"/>
              <a:t> vydala </a:t>
            </a:r>
            <a:r>
              <a:rPr lang="cs-CZ" sz="1400" dirty="0"/>
              <a:t>občanská iniciativa Vděčnost </a:t>
            </a:r>
            <a:br>
              <a:rPr lang="cs-CZ" sz="1400" dirty="0"/>
            </a:br>
            <a:r>
              <a:rPr lang="cs-CZ" sz="1400" dirty="0"/>
              <a:t>v nakladatelství </a:t>
            </a:r>
            <a:r>
              <a:rPr lang="cs-CZ" sz="1400" dirty="0" err="1"/>
              <a:t>Orego</a:t>
            </a:r>
            <a:r>
              <a:rPr lang="cs-CZ" sz="1400" dirty="0"/>
              <a:t> </a:t>
            </a:r>
            <a:r>
              <a:rPr lang="cs-CZ" sz="1400" dirty="0" smtClean="0"/>
              <a:t>Říčany: 2006</a:t>
            </a:r>
            <a:endParaRPr lang="cs-CZ" sz="1400" dirty="0"/>
          </a:p>
          <a:p>
            <a:endParaRPr lang="cs-CZ" sz="1400" dirty="0" smtClean="0"/>
          </a:p>
          <a:p>
            <a:r>
              <a:rPr lang="cs-CZ" sz="1400" dirty="0" smtClean="0"/>
              <a:t>Stejskalová, L. : </a:t>
            </a:r>
            <a:r>
              <a:rPr lang="cs-CZ" sz="1400" i="1" dirty="0"/>
              <a:t>Památníky obětí nacistické okupace v Táboře </a:t>
            </a:r>
            <a:r>
              <a:rPr lang="cs-CZ" sz="1400" dirty="0"/>
              <a:t>, Masarykova univerzita Brno </a:t>
            </a:r>
            <a:r>
              <a:rPr lang="cs-CZ" sz="1400" dirty="0" smtClean="0"/>
              <a:t>2011</a:t>
            </a:r>
          </a:p>
          <a:p>
            <a:endParaRPr lang="cs-CZ" sz="1400" dirty="0"/>
          </a:p>
          <a:p>
            <a:r>
              <a:rPr lang="cs-CZ" sz="1400" dirty="0"/>
              <a:t>http://</a:t>
            </a:r>
            <a:r>
              <a:rPr lang="cs-CZ" sz="1400" dirty="0" smtClean="0"/>
              <a:t>sechtl-vosecek.ucw.cz</a:t>
            </a:r>
          </a:p>
          <a:p>
            <a:endParaRPr lang="cs-CZ" sz="1400" dirty="0"/>
          </a:p>
          <a:p>
            <a:r>
              <a:rPr lang="cs-CZ" sz="1400" dirty="0"/>
              <a:t>http://www.socharstvi.info/realizace/pomnik-obetem-heydrichiady-na-miste-jejich-popravy-v-tabore/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 smtClean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endParaRPr lang="cs-CZ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 smtClean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6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83341" y="764705"/>
            <a:ext cx="6777318" cy="201622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Popravy v Táboře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období heydrichiády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2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200" b="1" dirty="0">
                <a:hlinkClick r:id="rId2"/>
              </a:rPr>
              <a:t>Pomník obětem heydrichiády na místě jejich popravy v </a:t>
            </a:r>
            <a:r>
              <a:rPr lang="cs-CZ" sz="2200" b="1" dirty="0" smtClean="0">
                <a:hlinkClick r:id="rId2"/>
              </a:rPr>
              <a:t>Táboře</a:t>
            </a:r>
            <a:r>
              <a:rPr lang="cs-CZ" sz="2200" b="1" dirty="0" smtClean="0">
                <a:hlinkClick r:id="rId3"/>
              </a:rPr>
              <a:t/>
            </a:r>
            <a:br>
              <a:rPr lang="cs-CZ" sz="2200" b="1" dirty="0" smtClean="0">
                <a:hlinkClick r:id="rId3"/>
              </a:rPr>
            </a:br>
            <a:endParaRPr lang="cs-CZ" sz="16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Tábor, ulice kapitána Jaroše, u Žižkových </a:t>
            </a:r>
            <a:r>
              <a:rPr lang="cs-CZ" sz="2000" dirty="0" smtClean="0"/>
              <a:t>kasáren</a:t>
            </a:r>
          </a:p>
          <a:p>
            <a:pPr marL="0" indent="0">
              <a:buNone/>
            </a:pPr>
            <a:r>
              <a:rPr lang="cs-CZ" sz="2000" dirty="0"/>
              <a:t/>
            </a:r>
            <a:br>
              <a:rPr lang="cs-CZ" sz="2000" dirty="0"/>
            </a:br>
            <a:r>
              <a:rPr lang="nn-NO" sz="2000" dirty="0"/>
              <a:t>Foto Karel </a:t>
            </a:r>
            <a:r>
              <a:rPr lang="nn-NO" sz="2000" dirty="0" smtClean="0"/>
              <a:t>Kocourek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>autor </a:t>
            </a:r>
            <a:r>
              <a:rPr lang="cs-CZ" sz="2000" dirty="0"/>
              <a:t>pomníku </a:t>
            </a:r>
            <a:r>
              <a:rPr lang="cs-CZ" sz="2000" dirty="0" smtClean="0"/>
              <a:t> </a:t>
            </a:r>
            <a:r>
              <a:rPr lang="cs-CZ" sz="2000" dirty="0"/>
              <a:t>M</a:t>
            </a:r>
            <a:r>
              <a:rPr lang="cs-CZ" sz="2000" dirty="0" smtClean="0"/>
              <a:t>. Vácha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8002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/>
              <a:t>Druhý červenec  </a:t>
            </a:r>
            <a:r>
              <a:rPr lang="cs-CZ" sz="2000" b="1" dirty="0" smtClean="0"/>
              <a:t>- památný den</a:t>
            </a:r>
            <a:endParaRPr lang="cs-CZ" sz="2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000" dirty="0" smtClean="0"/>
              <a:t>2</a:t>
            </a:r>
            <a:r>
              <a:rPr lang="cs-CZ" sz="2000" dirty="0"/>
              <a:t>. </a:t>
            </a:r>
            <a:r>
              <a:rPr lang="cs-CZ" sz="2000" dirty="0" smtClean="0"/>
              <a:t>červenec 1942  </a:t>
            </a:r>
            <a:r>
              <a:rPr lang="cs-CZ" sz="2000" dirty="0"/>
              <a:t>památný popravami českých lidí, antifašistů, zastřelených v době druhého stanného práva (nepřesně nazývané doba heydrichiády</a:t>
            </a:r>
            <a:r>
              <a:rPr lang="cs-CZ" sz="2000" dirty="0" smtClean="0"/>
              <a:t>) </a:t>
            </a:r>
            <a:r>
              <a:rPr lang="cs-CZ" sz="2000" dirty="0"/>
              <a:t>v r. </a:t>
            </a:r>
            <a:r>
              <a:rPr lang="cs-CZ" sz="2000" dirty="0" smtClean="0"/>
              <a:t>1942  </a:t>
            </a:r>
            <a:r>
              <a:rPr lang="cs-CZ" sz="2000" dirty="0"/>
              <a:t>v prostoru kasáren v </a:t>
            </a:r>
            <a:r>
              <a:rPr lang="cs-CZ" sz="2000" dirty="0" smtClean="0"/>
              <a:t>Táboře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0113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Druhé stanné právo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/>
              <a:t>Jedno </a:t>
            </a:r>
            <a:r>
              <a:rPr lang="cs-CZ" sz="2000" dirty="0"/>
              <a:t>z nejsmutnějších období Protektorátu Čechy a </a:t>
            </a:r>
            <a:r>
              <a:rPr lang="cs-CZ" sz="2000" dirty="0" smtClean="0"/>
              <a:t>Morava.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T</a:t>
            </a:r>
            <a:r>
              <a:rPr lang="cs-CZ" sz="2000" dirty="0" smtClean="0"/>
              <a:t>eror</a:t>
            </a:r>
            <a:r>
              <a:rPr lang="cs-CZ" sz="2000" dirty="0"/>
              <a:t>, jenž nastal po atentátu na zastupujícího říšského protektora Reinharda </a:t>
            </a:r>
            <a:r>
              <a:rPr lang="cs-CZ" sz="2000" dirty="0" smtClean="0"/>
              <a:t>Heydricha.</a:t>
            </a:r>
          </a:p>
        </p:txBody>
      </p:sp>
    </p:spTree>
    <p:extLst>
      <p:ext uri="{BB962C8B-B14F-4D97-AF65-F5344CB8AC3E}">
        <p14:creationId xmlns:p14="http://schemas.microsoft.com/office/powerpoint/2010/main" val="237202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Atentát na Heydricha a jeho důsledky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/>
              <a:t>Atentát provedli parašutisté Gabčík a Kubiš dne 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27</a:t>
            </a:r>
            <a:r>
              <a:rPr lang="cs-CZ" sz="2000" dirty="0"/>
              <a:t>. května 1942 v půl jedenácté dopoledne. Heydrich byl smrtelně raněn, převezen do nemocnice, kde posléze 4. června na následky zranění skonal. </a:t>
            </a: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Ještě toho dne, co byl proveden atentát, vyhlásili nacisté v odpoledních hodinách nejprve v obvodu </a:t>
            </a:r>
            <a:r>
              <a:rPr lang="cs-CZ" sz="2000" dirty="0" err="1"/>
              <a:t>oberlandrátu</a:t>
            </a:r>
            <a:r>
              <a:rPr lang="cs-CZ" sz="2000" dirty="0"/>
              <a:t> Prahy a poté po území celého protektorátu stanné právo</a:t>
            </a:r>
            <a:r>
              <a:rPr lang="cs-CZ" sz="2000" dirty="0" smtClean="0"/>
              <a:t>.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Stovky nevinných lidí položily své životy jako odplatu za život Heydricha.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835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b="1" dirty="0"/>
              <a:t>Proč zrovna Tábor </a:t>
            </a:r>
            <a:r>
              <a:rPr lang="cs-CZ" sz="2000" b="1" dirty="0" smtClean="0"/>
              <a:t>? </a:t>
            </a:r>
            <a:endParaRPr lang="cs-CZ" sz="2000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Město nacisty nesnášeno pro husitskou </a:t>
            </a:r>
            <a:r>
              <a:rPr lang="cs-CZ" sz="2000" dirty="0"/>
              <a:t>minulost a </a:t>
            </a:r>
            <a:r>
              <a:rPr lang="cs-CZ" sz="2000" dirty="0" smtClean="0"/>
              <a:t>historický </a:t>
            </a:r>
            <a:r>
              <a:rPr lang="cs-CZ" sz="2000" dirty="0"/>
              <a:t>význam 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Již </a:t>
            </a:r>
            <a:r>
              <a:rPr lang="cs-CZ" sz="2000" dirty="0"/>
              <a:t>v říjnu </a:t>
            </a:r>
            <a:r>
              <a:rPr lang="cs-CZ" sz="2000" dirty="0" smtClean="0"/>
              <a:t>1941 v </a:t>
            </a:r>
            <a:r>
              <a:rPr lang="cs-CZ" sz="2000" dirty="0"/>
              <a:t>Berlíně návrh, aby byl Tábor přeměněn na židovské ghetto po vzoru </a:t>
            </a:r>
            <a:r>
              <a:rPr lang="cs-CZ" sz="2000" dirty="0" smtClean="0"/>
              <a:t>Terezína.</a:t>
            </a:r>
          </a:p>
          <a:p>
            <a:r>
              <a:rPr lang="cs-CZ" sz="2000" dirty="0" smtClean="0"/>
              <a:t>V </a:t>
            </a:r>
            <a:r>
              <a:rPr lang="cs-CZ" sz="2000" dirty="0"/>
              <a:t>době heydrichiády </a:t>
            </a:r>
            <a:r>
              <a:rPr lang="cs-CZ" sz="2000" dirty="0" smtClean="0"/>
              <a:t> </a:t>
            </a:r>
            <a:r>
              <a:rPr lang="cs-CZ" sz="2000" dirty="0"/>
              <a:t>možnost vypořádat se s táborským obyvatelstvem s husitskou tradicí. </a:t>
            </a:r>
            <a:endParaRPr lang="cs-CZ" sz="2000" dirty="0" smtClean="0"/>
          </a:p>
          <a:p>
            <a:r>
              <a:rPr lang="cs-CZ" sz="2000" dirty="0" smtClean="0"/>
              <a:t>Osmnáct </a:t>
            </a:r>
            <a:r>
              <a:rPr lang="cs-CZ" sz="2000" dirty="0"/>
              <a:t>dní na přelomu jara a léta zněly salvy Táborem. Exekuce </a:t>
            </a:r>
            <a:r>
              <a:rPr lang="cs-CZ" sz="2000" dirty="0" smtClean="0"/>
              <a:t>probíhaly </a:t>
            </a:r>
            <a:r>
              <a:rPr lang="cs-CZ" sz="2000" dirty="0"/>
              <a:t>od 3. června do 3. července 1942. </a:t>
            </a:r>
          </a:p>
        </p:txBody>
      </p:sp>
    </p:spTree>
    <p:extLst>
      <p:ext uri="{BB962C8B-B14F-4D97-AF65-F5344CB8AC3E}">
        <p14:creationId xmlns:p14="http://schemas.microsoft.com/office/powerpoint/2010/main" val="23837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Popraviště na bývalé malorážkové střelnici 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Ve </a:t>
            </a:r>
            <a:r>
              <a:rPr lang="cs-CZ" sz="2000" dirty="0"/>
              <a:t>30. letech 20. století </a:t>
            </a:r>
            <a:r>
              <a:rPr lang="cs-CZ" sz="2000" dirty="0" smtClean="0"/>
              <a:t>vybudována </a:t>
            </a:r>
            <a:r>
              <a:rPr lang="cs-CZ" sz="2000" dirty="0"/>
              <a:t>nová kasárna 305. a 52. dělostřeleckého pluku československé armády v Táboře. Při příjezdu nacistů se stala dočasným sídlem německé ochranné policie. </a:t>
            </a:r>
            <a:endParaRPr lang="cs-CZ" sz="2000" dirty="0" smtClean="0"/>
          </a:p>
          <a:p>
            <a:r>
              <a:rPr lang="cs-CZ" sz="2000" dirty="0" smtClean="0"/>
              <a:t>Pro  </a:t>
            </a:r>
            <a:r>
              <a:rPr lang="cs-CZ" sz="2000" dirty="0"/>
              <a:t>účel </a:t>
            </a:r>
            <a:r>
              <a:rPr lang="cs-CZ" sz="2000" dirty="0" smtClean="0"/>
              <a:t>poprav využila </a:t>
            </a:r>
            <a:r>
              <a:rPr lang="cs-CZ" sz="2000" dirty="0"/>
              <a:t>bývalou malorážkovou střelnici, nacházející se na prostranství za blokem garáží v západní části kasárenského objektu, kterou přeměnila v </a:t>
            </a:r>
            <a:r>
              <a:rPr lang="cs-CZ" sz="2000" dirty="0" smtClean="0"/>
              <a:t>popraviště. 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3959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Smutná čísla</a:t>
            </a:r>
            <a:endParaRPr lang="cs-CZ" sz="20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 smtClean="0"/>
              <a:t>Exekuce </a:t>
            </a:r>
            <a:r>
              <a:rPr lang="cs-CZ" sz="2200" dirty="0"/>
              <a:t>probíhaly od 3. června do 3. července 1942. </a:t>
            </a:r>
          </a:p>
          <a:p>
            <a:r>
              <a:rPr lang="cs-CZ" sz="2200" dirty="0" smtClean="0"/>
              <a:t>Při </a:t>
            </a:r>
            <a:r>
              <a:rPr lang="cs-CZ" sz="2200" dirty="0"/>
              <a:t>těchto hromadných vraždách příslušníci ochranné policie zastřelili celkem 136 mužů a 20 </a:t>
            </a:r>
            <a:r>
              <a:rPr lang="cs-CZ" sz="2200" dirty="0" smtClean="0"/>
              <a:t>žen různých profesí a politického smýšlení.</a:t>
            </a:r>
          </a:p>
          <a:p>
            <a:r>
              <a:rPr lang="cs-CZ" sz="2200" dirty="0" smtClean="0"/>
              <a:t>110 </a:t>
            </a:r>
            <a:r>
              <a:rPr lang="cs-CZ" sz="2200" dirty="0"/>
              <a:t>mužů bylo ženatých a 13 žen vdaných. Na popravišti skončilo 11 manželských párů. </a:t>
            </a:r>
            <a:endParaRPr lang="cs-CZ" sz="2200" dirty="0" smtClean="0"/>
          </a:p>
          <a:p>
            <a:r>
              <a:rPr lang="cs-CZ" sz="2200" dirty="0" smtClean="0"/>
              <a:t>Věkový </a:t>
            </a:r>
            <a:r>
              <a:rPr lang="cs-CZ" sz="2200" dirty="0"/>
              <a:t>průměr těchto 156 obětí činil 43 let</a:t>
            </a:r>
            <a:r>
              <a:rPr lang="cs-CZ" sz="2200" dirty="0" smtClean="0"/>
              <a:t>. Nezastavili </a:t>
            </a:r>
            <a:r>
              <a:rPr lang="cs-CZ" sz="2200" dirty="0"/>
              <a:t>se ani před vraždou ženy ve vysokém stupni těhotenství.</a:t>
            </a:r>
          </a:p>
          <a:p>
            <a:r>
              <a:rPr lang="cs-CZ" sz="2200" dirty="0"/>
              <a:t>Tábor </a:t>
            </a:r>
            <a:r>
              <a:rPr lang="cs-CZ" sz="2200" dirty="0" smtClean="0"/>
              <a:t> </a:t>
            </a:r>
            <a:r>
              <a:rPr lang="cs-CZ" sz="2200" dirty="0"/>
              <a:t>neblaze známý vysokým počtem činnosti konfidentů a zrádců. Ti se zasloužili o smrt u mnoha z popravených. </a:t>
            </a:r>
            <a:endParaRPr lang="cs-CZ" sz="2200" dirty="0" smtClean="0"/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6593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1342</Words>
  <Application>Microsoft Office PowerPoint</Application>
  <PresentationFormat>Předvádění na obrazovce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Tok</vt:lpstr>
      <vt:lpstr>Prezentace aplikace PowerPoint</vt:lpstr>
      <vt:lpstr>         Popravy v Táboře  </vt:lpstr>
      <vt:lpstr>Pomník obětem heydrichiády na místě jejich popravy v Táboře </vt:lpstr>
      <vt:lpstr>Druhý červenec  - památný den</vt:lpstr>
      <vt:lpstr>Druhé stanné právo </vt:lpstr>
      <vt:lpstr>Atentát na Heydricha a jeho důsledky</vt:lpstr>
      <vt:lpstr>Proč zrovna Tábor ? </vt:lpstr>
      <vt:lpstr>Popraviště na bývalé malorážkové střelnici </vt:lpstr>
      <vt:lpstr>Smutná čísla</vt:lpstr>
      <vt:lpstr>Prezentace aplikace PowerPoint</vt:lpstr>
      <vt:lpstr>Prezentace aplikace PowerPoint</vt:lpstr>
      <vt:lpstr>Osudy</vt:lpstr>
      <vt:lpstr>Smrt  čtyř profesorů   </vt:lpstr>
      <vt:lpstr> Tehdejší profesor na škole Jan Shánělec vylíčil jejich zatčení  následovně:  </vt:lpstr>
      <vt:lpstr>Smrt příslušníků Sokola</vt:lpstr>
      <vt:lpstr>Úkol</vt:lpstr>
      <vt:lpstr>Literatura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Popravy v Táboře za 2.světové války</dc:title>
  <dc:creator>doma</dc:creator>
  <cp:lastModifiedBy>hchotovinska</cp:lastModifiedBy>
  <cp:revision>22</cp:revision>
  <dcterms:created xsi:type="dcterms:W3CDTF">2013-11-10T08:05:32Z</dcterms:created>
  <dcterms:modified xsi:type="dcterms:W3CDTF">2014-05-14T10:20:12Z</dcterms:modified>
</cp:coreProperties>
</file>