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2" r:id="rId2"/>
    <p:sldId id="256" r:id="rId3"/>
    <p:sldId id="257" r:id="rId4"/>
    <p:sldId id="258" r:id="rId5"/>
    <p:sldId id="261" r:id="rId6"/>
    <p:sldId id="267" r:id="rId7"/>
    <p:sldId id="259" r:id="rId8"/>
    <p:sldId id="263" r:id="rId9"/>
    <p:sldId id="266" r:id="rId10"/>
    <p:sldId id="270" r:id="rId11"/>
    <p:sldId id="271" r:id="rId12"/>
    <p:sldId id="260" r:id="rId13"/>
    <p:sldId id="273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2A929-492C-417F-B11B-E039645E43D6}" type="slidenum">
              <a:rPr lang="cs-CZ">
                <a:solidFill>
                  <a:srgbClr val="FBEEC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950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B600B-2EAD-4076-A7B0-C93AF3B8EA4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691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8DEAB-E1E6-46D4-AE9A-49C8E427596E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661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4F35E-7C82-47D1-8F12-400D21BD6A4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132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89F24-FAF6-49AC-8D6B-13C7178DB9DF}" type="slidenum">
              <a:rPr lang="cs-CZ">
                <a:solidFill>
                  <a:srgbClr val="FBEEC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FBEEC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5370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96CC9-D186-4400-BBDC-2CA386F864AC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678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B2B3A-084E-4C0C-B50C-3705C7A82EB2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58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37670-3CF0-468C-A77F-851869BF856C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59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2CFC1-C998-4BA6-AC61-7C54A1B6DB4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749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5FFCE-3F40-429F-AD47-C3E11D2B64B5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200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4C145-51A7-4BA7-9516-7B1411BFDD51}" type="slidenum">
              <a:rPr lang="cs-CZ">
                <a:solidFill>
                  <a:srgbClr val="4E3B3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649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4E3B30">
                  <a:shade val="90000"/>
                </a:srgbClr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4E3B30">
                  <a:shade val="90000"/>
                </a:srgbClr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3FD7CD-AE8C-4C6E-AE12-D2F18C13FE66}" type="slidenum">
              <a:rPr lang="cs-CZ">
                <a:solidFill>
                  <a:srgbClr val="4E3B30">
                    <a:shade val="90000"/>
                  </a:srgbClr>
                </a:solidFill>
                <a:latin typeface="Tahoma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4E3B30">
                  <a:shade val="90000"/>
                </a:srgbClr>
              </a:solidFill>
              <a:latin typeface="Tahoma" pitchFamily="34" charset="0"/>
              <a:cs typeface="Arial" pitchFamily="34" charset="0"/>
            </a:endParaRPr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Tahoma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9288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B58B80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B58B8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C3986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skem.cz/?hledat=st%C3%A1dleck%C3%BD+most" TargetMode="External"/><Relationship Id="rId2" Type="http://schemas.openxmlformats.org/officeDocument/2006/relationships/hyperlink" Target="http://melmukamiroslav.galerie.cz/3933816-jizni-cechy-ii#5712542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desky/deska0103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echtl-vosecek.ucw.cz/cml/dir/exposition1902.html" TargetMode="External"/><Relationship Id="rId2" Type="http://schemas.openxmlformats.org/officeDocument/2006/relationships/hyperlink" Target="http://sechtl-vosecek.ucw.cz/noviny/branou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galerie/tabor/elektrarna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galerie/bechyn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Projekt : Inovace vybavení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TextovéPole 2"/>
          <p:cNvSpPr txBox="1">
            <a:spLocks noChangeArrowheads="1"/>
          </p:cNvSpPr>
          <p:nvPr/>
        </p:nvSpPr>
        <p:spPr bwMode="auto">
          <a:xfrm>
            <a:off x="708025" y="423863"/>
            <a:ext cx="77279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Příjemce: Gymnázium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5124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5125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>
                <a:solidFill>
                  <a:srgbClr val="000000"/>
                </a:solidFill>
                <a:latin typeface="Times New Roman - 14"/>
                <a:cs typeface="Arial" pitchFamily="34" charset="0"/>
              </a:rPr>
              <a:t>Tento výukový materiál vznikl v rámci Operačního programu Vzdělání pro konkurenceschopnost</a:t>
            </a:r>
            <a:r>
              <a:rPr lang="cs-CZ" sz="900" b="1" u="sng">
                <a:solidFill>
                  <a:srgbClr val="000000"/>
                </a:solidFill>
                <a:latin typeface="Times New Roman - 14"/>
                <a:cs typeface="Arial" pitchFamily="34" charset="0"/>
              </a:rPr>
              <a:t>.</a:t>
            </a:r>
          </a:p>
        </p:txBody>
      </p:sp>
      <p:sp>
        <p:nvSpPr>
          <p:cNvPr id="5126" name="TextovéPole 5"/>
          <p:cNvSpPr txBox="1">
            <a:spLocks noChangeArrowheads="1"/>
          </p:cNvSpPr>
          <p:nvPr/>
        </p:nvSpPr>
        <p:spPr bwMode="auto">
          <a:xfrm>
            <a:off x="6350" y="4289425"/>
            <a:ext cx="93027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>
                <a:solidFill>
                  <a:prstClr val="white"/>
                </a:solidFill>
                <a:latin typeface="Times New Roman - 14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>
                <a:solidFill>
                  <a:prstClr val="white"/>
                </a:solidFill>
                <a:latin typeface="Times New Roman - 14"/>
                <a:cs typeface="Arial" pitchFamily="34" charset="0"/>
              </a:rPr>
              <a:t>Jakékoliv další používání podléhá autorskému zákonu.</a:t>
            </a:r>
          </a:p>
        </p:txBody>
      </p:sp>
      <p:sp>
        <p:nvSpPr>
          <p:cNvPr id="5127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5128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5129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5130" name="TextovéPole 9"/>
          <p:cNvSpPr txBox="1">
            <a:spLocks noChangeArrowheads="1"/>
          </p:cNvSpPr>
          <p:nvPr/>
        </p:nvSpPr>
        <p:spPr bwMode="auto">
          <a:xfrm>
            <a:off x="4902200" y="1908175"/>
            <a:ext cx="25304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Předmět: český</a:t>
            </a:r>
            <a:r>
              <a:rPr lang="cs-CZ" sz="1100" u="sng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jazyk a literatura </a:t>
            </a:r>
          </a:p>
        </p:txBody>
      </p:sp>
      <p:sp>
        <p:nvSpPr>
          <p:cNvPr id="5131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5132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5133" name="TextovéPole 12"/>
          <p:cNvSpPr txBox="1">
            <a:spLocks noChangeArrowheads="1"/>
          </p:cNvSpPr>
          <p:nvPr/>
        </p:nvSpPr>
        <p:spPr bwMode="auto">
          <a:xfrm>
            <a:off x="4857752" y="2195513"/>
            <a:ext cx="232092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19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4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5135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5136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1576388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Třída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:      2.C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7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5138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277177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Křižíkovy vynálezy v Táboře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9" name="TextovéPole 18"/>
          <p:cNvSpPr txBox="1">
            <a:spLocks noChangeArrowheads="1"/>
          </p:cNvSpPr>
          <p:nvPr/>
        </p:nvSpPr>
        <p:spPr bwMode="auto">
          <a:xfrm>
            <a:off x="2160588" y="1155700"/>
            <a:ext cx="34909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5140" name="TextovéPole 19"/>
          <p:cNvSpPr txBox="1">
            <a:spLocks noChangeArrowheads="1"/>
          </p:cNvSpPr>
          <p:nvPr/>
        </p:nvSpPr>
        <p:spPr bwMode="auto">
          <a:xfrm>
            <a:off x="1008063" y="1889125"/>
            <a:ext cx="4662487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5141" name="TextovéPole 20"/>
          <p:cNvSpPr txBox="1">
            <a:spLocks noChangeArrowheads="1"/>
          </p:cNvSpPr>
          <p:nvPr/>
        </p:nvSpPr>
        <p:spPr bwMode="auto">
          <a:xfrm>
            <a:off x="7270055" y="1908175"/>
            <a:ext cx="1622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     ročník: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první - čtvrtý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2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32_Č_3</a:t>
            </a:r>
          </a:p>
        </p:txBody>
      </p:sp>
      <p:sp>
        <p:nvSpPr>
          <p:cNvPr id="5143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u="sng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u="sng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4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3348037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5146" name="TextovéPole 25"/>
          <p:cNvSpPr txBox="1">
            <a:spLocks noChangeArrowheads="1"/>
          </p:cNvSpPr>
          <p:nvPr/>
        </p:nvSpPr>
        <p:spPr bwMode="auto">
          <a:xfrm>
            <a:off x="2159000" y="2903538"/>
            <a:ext cx="190341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Datum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: 20.9.2013 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7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Úkoly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Proč se jmenuje náměstí, kde se nachází Vaše škola, F</a:t>
            </a:r>
            <a:r>
              <a:rPr lang="cs-CZ" dirty="0" smtClean="0"/>
              <a:t>. Křižíka </a:t>
            </a:r>
            <a:r>
              <a:rPr lang="cs-CZ" dirty="0"/>
              <a:t>?</a:t>
            </a:r>
          </a:p>
          <a:p>
            <a:r>
              <a:rPr lang="cs-CZ" sz="2400" dirty="0" smtClean="0"/>
              <a:t>Vysvětlete, čím se F. Křižík zasloužil o rozvoj Tábora</a:t>
            </a:r>
          </a:p>
          <a:p>
            <a:r>
              <a:rPr lang="cs-CZ" dirty="0" smtClean="0"/>
              <a:t>Zjistěte, jaký typ elektrického proudu prosazoval, jaké měl oponenty a jaké důsledky měl jeho postoj pro jeho další práci a život</a:t>
            </a: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267726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Úkoly</a:t>
            </a:r>
            <a:br>
              <a:rPr lang="cs-CZ" dirty="0" smtClean="0"/>
            </a:br>
            <a:r>
              <a:rPr lang="cs-CZ" sz="1800" dirty="0" smtClean="0"/>
              <a:t>Zjisti jméno, lokalitu a souvislost těchto míst  se životem F. Křižíka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400" dirty="0">
                <a:hlinkClick r:id="rId2"/>
              </a:rPr>
              <a:t>http://</a:t>
            </a:r>
            <a:r>
              <a:rPr lang="cs-CZ" sz="1400" dirty="0" smtClean="0">
                <a:hlinkClick r:id="rId2"/>
              </a:rPr>
              <a:t>melmukamiroslav.galerie.cz/3933816-jizni-cechy-ii#57125420</a:t>
            </a:r>
            <a:endParaRPr lang="cs-CZ" sz="1400" dirty="0" smtClean="0"/>
          </a:p>
          <a:p>
            <a:pPr marL="0" indent="0">
              <a:buNone/>
            </a:pPr>
            <a:endParaRPr lang="cs-CZ" sz="1400" dirty="0" smtClean="0"/>
          </a:p>
          <a:p>
            <a:pPr marL="0" indent="0">
              <a:buNone/>
            </a:pPr>
            <a:r>
              <a:rPr lang="cs-CZ" sz="1400" dirty="0" smtClean="0">
                <a:hlinkClick r:id="rId3"/>
              </a:rPr>
              <a:t>http://www.ceskem.cz/?hledat=st%C3%A1dleck%C3%BD+most</a:t>
            </a:r>
            <a:endParaRPr lang="cs-CZ" sz="1400" dirty="0" smtClean="0"/>
          </a:p>
          <a:p>
            <a:pPr marL="0" indent="0">
              <a:buNone/>
            </a:pPr>
            <a:endParaRPr lang="cs-CZ" sz="1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294967295"/>
          </p:nvPr>
        </p:nvSpPr>
        <p:spPr>
          <a:xfrm>
            <a:off x="8964613" y="2239963"/>
            <a:ext cx="179387" cy="3876675"/>
          </a:xfrm>
        </p:spPr>
        <p:txBody>
          <a:bodyPr>
            <a:normAutofit/>
          </a:bodyPr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700" dirty="0"/>
          </a:p>
          <a:p>
            <a:endParaRPr lang="cs-CZ" sz="1700" dirty="0" smtClean="0"/>
          </a:p>
          <a:p>
            <a:pPr marL="0" indent="0">
              <a:buNone/>
            </a:pPr>
            <a:endParaRPr lang="cs-CZ" sz="1700" dirty="0"/>
          </a:p>
        </p:txBody>
      </p:sp>
    </p:spTree>
    <p:extLst>
      <p:ext uri="{BB962C8B-B14F-4D97-AF65-F5344CB8AC3E}">
        <p14:creationId xmlns:p14="http://schemas.microsoft.com/office/powerpoint/2010/main" val="125782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Odkazy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dirty="0" smtClean="0"/>
              <a:t>Velikáni.cz, http://www.quido.cz/osobnosti/krizik.tm</a:t>
            </a:r>
          </a:p>
          <a:p>
            <a:pPr marL="0" indent="0">
              <a:buNone/>
            </a:pPr>
            <a:r>
              <a:rPr lang="cs-CZ" sz="1600" dirty="0" smtClean="0"/>
              <a:t>http://sechtl-vosecek.ucw.cz</a:t>
            </a:r>
          </a:p>
          <a:p>
            <a:pPr marL="0" indent="0">
              <a:buNone/>
            </a:pPr>
            <a:r>
              <a:rPr lang="cs-CZ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cs-CZ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www.ceskem.cz/taborsk</a:t>
            </a:r>
            <a:r>
              <a:rPr lang="cs-CZ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cs-CZ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1600" dirty="0"/>
              <a:t>http://</a:t>
            </a:r>
            <a:r>
              <a:rPr lang="cs-CZ" sz="1600" dirty="0" smtClean="0"/>
              <a:t>melmukamiroslav.galerie.cz/3933816-jizni-cechy</a:t>
            </a:r>
            <a:endParaRPr lang="cs-CZ" sz="1600" dirty="0"/>
          </a:p>
          <a:p>
            <a:pPr marL="0" indent="0">
              <a:buNone/>
            </a:pPr>
            <a:endParaRPr lang="cs-CZ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sz="1600" dirty="0" smtClean="0"/>
          </a:p>
          <a:p>
            <a:pPr marL="0" indent="0">
              <a:buNone/>
            </a:pP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8952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788" y="3576638"/>
            <a:ext cx="3908425" cy="1404937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16387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Třicátníková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tricatni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@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1.9.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2013</a:t>
            </a:r>
            <a:endParaRPr lang="cs-CZ" sz="1100" dirty="0">
              <a:solidFill>
                <a:srgbClr val="FBEEC9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6388" name="TextovéPole 3"/>
          <p:cNvSpPr txBox="1">
            <a:spLocks noChangeArrowheads="1"/>
          </p:cNvSpPr>
          <p:nvPr/>
        </p:nvSpPr>
        <p:spPr bwMode="auto">
          <a:xfrm>
            <a:off x="2217738" y="2514600"/>
            <a:ext cx="470852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cs-CZ" sz="1100" u="sng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6389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23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1400" b="1" u="sng" dirty="0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</a:t>
            </a:r>
            <a:r>
              <a:rPr lang="pl-PL" sz="1400" b="1" u="sng" dirty="0" smtClean="0">
                <a:solidFill>
                  <a:srgbClr val="000000"/>
                </a:solidFill>
                <a:latin typeface="Arial - 20"/>
                <a:cs typeface="Arial" pitchFamily="34" charset="0"/>
              </a:rPr>
              <a:t>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sz="1400" b="1" u="sng" dirty="0">
              <a:solidFill>
                <a:srgbClr val="000000"/>
              </a:solidFill>
              <a:latin typeface="Arial - 20"/>
              <a:cs typeface="Arial" pitchFamily="34" charset="0"/>
            </a:endParaRPr>
          </a:p>
          <a:p>
            <a:r>
              <a:rPr lang="cs-CZ" sz="1400" dirty="0"/>
              <a:t>Velikáni.cz, http://www.quido.cz/osobnosti/krizik.tm</a:t>
            </a:r>
          </a:p>
          <a:p>
            <a:r>
              <a:rPr lang="cs-CZ" sz="1400" dirty="0"/>
              <a:t>http://sechtl-vosecek.ucw.cz</a:t>
            </a:r>
          </a:p>
          <a:p>
            <a:r>
              <a:rPr lang="cs-CZ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http://www.ceskem.cz/taborsko</a:t>
            </a:r>
          </a:p>
          <a:p>
            <a:r>
              <a:rPr lang="cs-CZ" sz="1400" dirty="0"/>
              <a:t>http://melmukamiroslav.galerie.cz/3933816-jizni-cechy</a:t>
            </a:r>
          </a:p>
          <a:p>
            <a:endParaRPr lang="cs-CZ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sz="1400" b="1" u="sng" dirty="0" smtClean="0">
              <a:solidFill>
                <a:srgbClr val="000000"/>
              </a:solidFill>
              <a:latin typeface="Arial - 2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sz="1400" b="1" u="sng" dirty="0">
              <a:solidFill>
                <a:srgbClr val="000000"/>
              </a:solidFill>
              <a:latin typeface="Arial - 2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400" b="1" u="sng" dirty="0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18438" name="TextovéPole 5"/>
          <p:cNvSpPr txBox="1">
            <a:spLocks noChangeArrowheads="1"/>
          </p:cNvSpPr>
          <p:nvPr/>
        </p:nvSpPr>
        <p:spPr bwMode="auto">
          <a:xfrm>
            <a:off x="628650" y="496059"/>
            <a:ext cx="73279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r>
              <a:rPr lang="cs-CZ" sz="1100" dirty="0">
                <a:solidFill>
                  <a:prstClr val="black"/>
                </a:solidFill>
              </a:rPr>
              <a:t/>
            </a:r>
            <a:br>
              <a:rPr lang="cs-CZ" sz="1100" dirty="0">
                <a:solidFill>
                  <a:prstClr val="black"/>
                </a:solidFill>
              </a:rPr>
            </a:br>
            <a:r>
              <a:rPr lang="cs-CZ" sz="1100" dirty="0">
                <a:solidFill>
                  <a:prstClr val="black"/>
                </a:solidFill>
              </a:rPr>
              <a:t/>
            </a:r>
            <a:br>
              <a:rPr lang="cs-CZ" sz="1100" dirty="0">
                <a:solidFill>
                  <a:prstClr val="black"/>
                </a:solidFill>
              </a:rPr>
            </a:br>
            <a:endParaRPr lang="cs-CZ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1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Křižíkovy vynálezy  </a:t>
            </a:r>
            <a:br>
              <a:rPr lang="cs-CZ" dirty="0" smtClean="0"/>
            </a:br>
            <a:r>
              <a:rPr lang="cs-CZ" dirty="0" smtClean="0"/>
              <a:t>v Táboře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878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F. Křižík</a:t>
            </a:r>
            <a:br>
              <a:rPr lang="cs-CZ" dirty="0" smtClean="0"/>
            </a:br>
            <a:r>
              <a:rPr lang="cs-CZ" sz="2200" dirty="0" smtClean="0"/>
              <a:t>významný český elektrotechnik a vynálezce</a:t>
            </a:r>
            <a:endParaRPr lang="cs-CZ" sz="2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n</a:t>
            </a:r>
            <a:r>
              <a:rPr lang="cs-CZ" dirty="0" smtClean="0"/>
              <a:t>arozen</a:t>
            </a:r>
            <a:r>
              <a:rPr lang="cs-CZ" b="1" dirty="0" smtClean="0"/>
              <a:t> </a:t>
            </a:r>
            <a:r>
              <a:rPr lang="cs-CZ" dirty="0" smtClean="0"/>
              <a:t>8. července 1847 v Plánici u Klatov v chudé rodině ševce a posluhovačky</a:t>
            </a:r>
          </a:p>
          <a:p>
            <a:r>
              <a:rPr lang="cs-CZ" dirty="0" smtClean="0"/>
              <a:t> nazýván českým Edisonem (dokonce se narodil ve stejném roce jako T. A. Edison) </a:t>
            </a:r>
          </a:p>
          <a:p>
            <a:r>
              <a:rPr lang="cs-CZ" dirty="0" smtClean="0"/>
              <a:t>František Křižík zemřel 22. ledna 1941 ve </a:t>
            </a:r>
            <a:r>
              <a:rPr lang="cs-CZ" b="1" dirty="0" smtClean="0"/>
              <a:t>Stádlci u Tábora</a:t>
            </a:r>
            <a:endParaRPr lang="cs-CZ" dirty="0"/>
          </a:p>
          <a:p>
            <a:r>
              <a:rPr lang="cs-CZ" dirty="0" smtClean="0"/>
              <a:t>pohřben na vyšehradském Slavíně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4363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Křižíkovy vynálezy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cs-CZ" dirty="0" smtClean="0"/>
          </a:p>
          <a:p>
            <a:r>
              <a:rPr lang="cs-CZ" dirty="0" smtClean="0"/>
              <a:t>dálkově ovládané elektrické návěstidlo</a:t>
            </a:r>
          </a:p>
          <a:p>
            <a:r>
              <a:rPr lang="cs-CZ" dirty="0" smtClean="0"/>
              <a:t>blokovací zařízení, které bránilo srážkám vlaků.</a:t>
            </a:r>
          </a:p>
          <a:p>
            <a:r>
              <a:rPr lang="cs-CZ" dirty="0" smtClean="0"/>
              <a:t> </a:t>
            </a:r>
            <a:r>
              <a:rPr lang="cs-CZ" b="1" dirty="0" smtClean="0"/>
              <a:t>diferenciální oblouková lampa</a:t>
            </a:r>
            <a:r>
              <a:rPr lang="cs-CZ" dirty="0" smtClean="0"/>
              <a:t> </a:t>
            </a:r>
            <a:r>
              <a:rPr lang="cs-CZ" dirty="0"/>
              <a:t>(</a:t>
            </a:r>
            <a:r>
              <a:rPr lang="cs-CZ" dirty="0" smtClean="0"/>
              <a:t>představena  v roce 1881 na výstavě v Paříži - světový triumf)</a:t>
            </a:r>
          </a:p>
          <a:p>
            <a:r>
              <a:rPr lang="cs-CZ" dirty="0" smtClean="0"/>
              <a:t>30 let dohlížel na osvětlení ND</a:t>
            </a:r>
          </a:p>
          <a:p>
            <a:pPr marL="0" indent="0">
              <a:buNone/>
            </a:pPr>
            <a:r>
              <a:rPr lang="cs-CZ" b="1" dirty="0" smtClean="0"/>
              <a:t>Pro Jubilejní hospodářskou výstavu v Praze 1891 :</a:t>
            </a:r>
          </a:p>
          <a:p>
            <a:r>
              <a:rPr lang="cs-CZ" dirty="0" smtClean="0"/>
              <a:t> první elektrická tramvaj v Praze ( z Letné na pražské výstaviště) </a:t>
            </a:r>
          </a:p>
          <a:p>
            <a:r>
              <a:rPr lang="cs-CZ" dirty="0" smtClean="0"/>
              <a:t> instalace osvětlení a dalších zařízení </a:t>
            </a:r>
          </a:p>
          <a:p>
            <a:r>
              <a:rPr lang="cs-CZ" dirty="0" smtClean="0"/>
              <a:t>obdiv sklidila především </a:t>
            </a:r>
            <a:r>
              <a:rPr lang="cs-CZ" i="1" dirty="0" smtClean="0"/>
              <a:t>Křižíkova světelná fontána</a:t>
            </a:r>
          </a:p>
          <a:p>
            <a:endParaRPr lang="cs-CZ" dirty="0" smtClean="0"/>
          </a:p>
          <a:p>
            <a:pPr marL="0" indent="0">
              <a:buNone/>
            </a:pPr>
            <a:r>
              <a:rPr lang="cs-CZ" b="1" dirty="0"/>
              <a:t>O</a:t>
            </a:r>
            <a:r>
              <a:rPr lang="cs-CZ" b="1" dirty="0" smtClean="0"/>
              <a:t>vládl český trh s elektřinou  </a:t>
            </a:r>
            <a:endParaRPr lang="cs-CZ" dirty="0" smtClean="0"/>
          </a:p>
          <a:p>
            <a:r>
              <a:rPr lang="cs-CZ" dirty="0" smtClean="0"/>
              <a:t>svým zařízením vybavil 130 elektráren - první na Žižkově v roce 1889</a:t>
            </a:r>
          </a:p>
          <a:p>
            <a:r>
              <a:rPr lang="cs-CZ" dirty="0" smtClean="0"/>
              <a:t>postavil  tři automobily na elektrický pohon</a:t>
            </a:r>
          </a:p>
          <a:p>
            <a:r>
              <a:rPr lang="cs-CZ" dirty="0" smtClean="0"/>
              <a:t>postavil elektrickou mlátičku  </a:t>
            </a:r>
          </a:p>
          <a:p>
            <a:r>
              <a:rPr lang="cs-CZ" dirty="0" smtClean="0"/>
              <a:t>Postavil elektrické lokomotivy (Křižík začal elektrické lokomotivy (500 V) provozovat na trati Praha - Zbraslav. </a:t>
            </a:r>
          </a:p>
          <a:p>
            <a:r>
              <a:rPr lang="cs-CZ" dirty="0" smtClean="0"/>
              <a:t>V roce 1903 následoval provoz na trati Bechyně - Tábor (1400V elektrická lokomotiva) - první plně elektrifikovaná  dráha v Rakousku-Uhersku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1749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Působení </a:t>
            </a:r>
            <a:r>
              <a:rPr lang="cs-CZ" dirty="0" err="1" smtClean="0"/>
              <a:t>F.Křižíka</a:t>
            </a:r>
            <a:r>
              <a:rPr lang="cs-CZ" dirty="0" smtClean="0"/>
              <a:t> v Táboře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8583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sz="2200" dirty="0" smtClean="0"/>
              <a:t>Instalace elektrického osvětlení</a:t>
            </a:r>
            <a:br>
              <a:rPr lang="cs-CZ" sz="2200" dirty="0" smtClean="0"/>
            </a:br>
            <a:r>
              <a:rPr lang="cs-CZ" sz="2200" dirty="0" smtClean="0"/>
              <a:t>v rámci příprav Krajinské výstavy 1902 </a:t>
            </a:r>
            <a:br>
              <a:rPr lang="cs-CZ" sz="2200" dirty="0" smtClean="0"/>
            </a:br>
            <a:endParaRPr lang="cs-CZ" sz="2200" dirty="0"/>
          </a:p>
        </p:txBody>
      </p:sp>
      <p:sp>
        <p:nvSpPr>
          <p:cNvPr id="7" name="Zástupný symbol pro text 6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>
                <a:hlinkClick r:id="rId2"/>
              </a:rPr>
              <a:t> </a:t>
            </a:r>
            <a:r>
              <a:rPr lang="cs-CZ" sz="1600" dirty="0" smtClean="0">
                <a:hlinkClick r:id="rId2"/>
              </a:rPr>
              <a:t>Instalace osvětlení na Křižíkové náměstí</a:t>
            </a:r>
            <a:endParaRPr lang="cs-CZ" sz="1600" dirty="0" smtClean="0"/>
          </a:p>
          <a:p>
            <a:endParaRPr lang="cs-CZ" sz="1600" dirty="0" smtClean="0"/>
          </a:p>
          <a:p>
            <a:pPr marL="0" indent="0">
              <a:buNone/>
            </a:pPr>
            <a:endParaRPr lang="cs-CZ" sz="1600" dirty="0" smtClean="0"/>
          </a:p>
          <a:p>
            <a:pPr marL="0" indent="0">
              <a:buNone/>
            </a:pP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67327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 smtClean="0">
                <a:hlinkClick r:id="rId2"/>
              </a:rPr>
              <a:t> </a:t>
            </a:r>
            <a:br>
              <a:rPr lang="cs-CZ" sz="2000" dirty="0" smtClean="0">
                <a:hlinkClick r:id="rId2"/>
              </a:rPr>
            </a:br>
            <a:r>
              <a:rPr lang="cs-CZ" sz="2000" dirty="0">
                <a:hlinkClick r:id="rId2"/>
              </a:rPr>
              <a:t/>
            </a:r>
            <a:br>
              <a:rPr lang="cs-CZ" sz="2000" dirty="0">
                <a:hlinkClick r:id="rId2"/>
              </a:rPr>
            </a:br>
            <a:r>
              <a:rPr lang="cs-CZ" sz="2000" dirty="0" smtClean="0">
                <a:hlinkClick r:id="rId2"/>
              </a:rPr>
              <a:t/>
            </a:r>
            <a:br>
              <a:rPr lang="cs-CZ" sz="2000" dirty="0" smtClean="0">
                <a:hlinkClick r:id="rId2"/>
              </a:rPr>
            </a:br>
            <a:r>
              <a:rPr lang="cs-CZ" sz="2000" dirty="0">
                <a:hlinkClick r:id="rId2"/>
              </a:rPr>
              <a:t/>
            </a:r>
            <a:br>
              <a:rPr lang="cs-CZ" sz="2000" dirty="0">
                <a:hlinkClick r:id="rId2"/>
              </a:rPr>
            </a:br>
            <a:r>
              <a:rPr lang="cs-CZ" sz="2000" dirty="0" smtClean="0">
                <a:hlinkClick r:id="rId2"/>
              </a:rPr>
              <a:t/>
            </a:r>
            <a:br>
              <a:rPr lang="cs-CZ" sz="2000" dirty="0" smtClean="0">
                <a:hlinkClick r:id="rId2"/>
              </a:rPr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Krajinská hospodářská výstava 1902</a:t>
            </a:r>
            <a:r>
              <a:rPr lang="cs-CZ" sz="2200" u="sng" dirty="0" smtClean="0"/>
              <a:t/>
            </a:r>
            <a:br>
              <a:rPr lang="cs-CZ" sz="2200" u="sng" dirty="0" smtClean="0"/>
            </a:br>
            <a:r>
              <a:rPr lang="cs-CZ" sz="2200" u="sng" dirty="0"/>
              <a:t/>
            </a:r>
            <a:br>
              <a:rPr lang="cs-CZ" sz="2200" u="sng" dirty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Hospodářská krajinská výstava  v Táboře 1902</a:t>
            </a:r>
            <a:r>
              <a:rPr lang="cs-CZ" sz="2200" dirty="0" smtClean="0"/>
              <a:t/>
            </a:r>
            <a:br>
              <a:rPr lang="cs-CZ" sz="2200" dirty="0" smtClean="0"/>
            </a:br>
            <a:endParaRPr lang="cs-CZ" sz="2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/>
            </a:r>
            <a:br>
              <a:rPr lang="cs-CZ" dirty="0"/>
            </a:br>
            <a:r>
              <a:rPr lang="cs-CZ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Krajinská </a:t>
            </a:r>
            <a:r>
              <a:rPr lang="cs-CZ" dirty="0">
                <a:solidFill>
                  <a:schemeClr val="accent1">
                    <a:lumMod val="50000"/>
                  </a:schemeClr>
                </a:solidFill>
                <a:hlinkClick r:id="rId2"/>
              </a:rPr>
              <a:t>výstava 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1902</a:t>
            </a:r>
            <a:endParaRPr lang="cs-CZ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cs-CZ" dirty="0" smtClean="0">
                <a:hlinkClick r:id="rId3"/>
              </a:rPr>
              <a:t>Krajinská výstava 1902</a:t>
            </a:r>
            <a:r>
              <a:rPr lang="cs-CZ" dirty="0">
                <a:hlinkClick r:id="rId3"/>
              </a:rPr>
              <a:t/>
            </a:r>
            <a:br>
              <a:rPr lang="cs-CZ" dirty="0">
                <a:hlinkClick r:id="rId3"/>
              </a:rPr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851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Křižíkova Elektrárna</a:t>
            </a:r>
            <a:br>
              <a:rPr lang="cs-CZ" sz="2000" dirty="0" smtClean="0"/>
            </a:br>
            <a:endParaRPr lang="cs-CZ" sz="20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000" dirty="0" smtClean="0">
                <a:hlinkClick r:id="rId2"/>
              </a:rPr>
              <a:t>elektrárna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26523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79512" y="1052736"/>
            <a:ext cx="8579296" cy="1008112"/>
          </a:xfrm>
        </p:spPr>
        <p:txBody>
          <a:bodyPr>
            <a:normAutofit/>
          </a:bodyPr>
          <a:lstStyle/>
          <a:p>
            <a:r>
              <a:rPr lang="cs-CZ" sz="2000" dirty="0" smtClean="0"/>
              <a:t>                      Výstavba první  plně </a:t>
            </a:r>
            <a:r>
              <a:rPr lang="cs-CZ" sz="2000" dirty="0"/>
              <a:t>elektrifikované  dráhy v Rakousku-Uhersku</a:t>
            </a:r>
            <a:br>
              <a:rPr lang="cs-CZ" sz="2000" dirty="0"/>
            </a:br>
            <a:r>
              <a:rPr lang="cs-CZ" sz="2000" dirty="0" smtClean="0"/>
              <a:t>                                                                  Tábor </a:t>
            </a:r>
            <a:r>
              <a:rPr lang="cs-CZ" sz="2000" dirty="0"/>
              <a:t>- Bechyně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cs-CZ" dirty="0" smtClean="0"/>
          </a:p>
          <a:p>
            <a:endParaRPr lang="cs-CZ" dirty="0"/>
          </a:p>
          <a:p>
            <a:r>
              <a:rPr lang="cs-CZ" sz="2400" dirty="0"/>
              <a:t>Stavba si vyžádala přemostění Lužnice v Táboře. </a:t>
            </a:r>
          </a:p>
          <a:p>
            <a:r>
              <a:rPr lang="cs-CZ" sz="2400" dirty="0"/>
              <a:t>Velkorysou stavbu tvořenou třemi Kamennými a dvěma ocelovými oblouky provedla firma Mostárna bratří Prášilů a spol. v Praze-Libni.</a:t>
            </a:r>
            <a:endParaRPr lang="cs-CZ" sz="2400" dirty="0" smtClean="0"/>
          </a:p>
          <a:p>
            <a:endParaRPr lang="cs-CZ" dirty="0"/>
          </a:p>
          <a:p>
            <a:pPr marL="0" indent="0">
              <a:buNone/>
            </a:pPr>
            <a:r>
              <a:rPr lang="cs-CZ" sz="2000" dirty="0" smtClean="0">
                <a:hlinkClick r:id="rId2"/>
              </a:rPr>
              <a:t>Dráha Tábor - Bechyně</a:t>
            </a:r>
            <a:endParaRPr lang="cs-CZ" sz="2000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r>
              <a:rPr lang="cs-CZ" sz="1600" dirty="0" smtClean="0"/>
              <a:t/>
            </a:r>
            <a:br>
              <a:rPr lang="cs-CZ" sz="1600" dirty="0" smtClean="0"/>
            </a:br>
            <a:endParaRPr lang="cs-CZ" sz="1600" dirty="0" smtClean="0"/>
          </a:p>
          <a:p>
            <a:pPr marL="0" indent="0">
              <a:buNone/>
            </a:pPr>
            <a:endParaRPr lang="cs-CZ" sz="1600" b="0" dirty="0"/>
          </a:p>
          <a:p>
            <a:pPr marL="0" indent="0">
              <a:buNone/>
            </a:pPr>
            <a:endParaRPr lang="cs-CZ" sz="1600" dirty="0" smtClean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294967295"/>
          </p:nvPr>
        </p:nvSpPr>
        <p:spPr>
          <a:xfrm>
            <a:off x="9036050" y="2239963"/>
            <a:ext cx="107950" cy="3876675"/>
          </a:xfrm>
        </p:spPr>
        <p:txBody>
          <a:bodyPr>
            <a:normAutofit fontScale="85000" lnSpcReduction="20000"/>
          </a:bodyPr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pPr marL="0" indent="0">
              <a:buNone/>
            </a:pPr>
            <a:r>
              <a:rPr lang="cs-CZ" sz="1800" dirty="0" smtClean="0"/>
              <a:t/>
            </a:r>
            <a:br>
              <a:rPr lang="cs-CZ" sz="1800" dirty="0" smtClean="0"/>
            </a:br>
            <a:endParaRPr lang="cs-CZ" sz="1700" dirty="0"/>
          </a:p>
        </p:txBody>
      </p:sp>
    </p:spTree>
    <p:extLst>
      <p:ext uri="{BB962C8B-B14F-4D97-AF65-F5344CB8AC3E}">
        <p14:creationId xmlns:p14="http://schemas.microsoft.com/office/powerpoint/2010/main" val="188247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est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Cest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320</Words>
  <Application>Microsoft Office PowerPoint</Application>
  <PresentationFormat>Předvádění na obrazovce (4:3)</PresentationFormat>
  <Paragraphs>119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Tok</vt:lpstr>
      <vt:lpstr>Prezentace aplikace PowerPoint</vt:lpstr>
      <vt:lpstr>Křižíkovy vynálezy   v Táboře</vt:lpstr>
      <vt:lpstr>F. Křižík významný český elektrotechnik a vynálezce</vt:lpstr>
      <vt:lpstr>Křižíkovy vynálezy</vt:lpstr>
      <vt:lpstr>        Působení F.Křižíka v Táboře</vt:lpstr>
      <vt:lpstr> Instalace elektrického osvětlení v rámci příprav Krajinské výstavy 1902  </vt:lpstr>
      <vt:lpstr>           Krajinská hospodářská výstava 1902           Hospodářská krajinská výstava  v Táboře 1902 </vt:lpstr>
      <vt:lpstr>Křižíkova Elektrárna </vt:lpstr>
      <vt:lpstr>                      Výstavba první  plně elektrifikované  dráhy v Rakousku-Uhersku                                                                   Tábor - Bechyně</vt:lpstr>
      <vt:lpstr>Úkoly</vt:lpstr>
      <vt:lpstr>Úkoly Zjisti jméno, lokalitu a souvislost těchto míst  se životem F. Křižíka</vt:lpstr>
      <vt:lpstr>Odkazy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Křižíkovy vynálezy a Tábor</dc:title>
  <dc:creator>doma</dc:creator>
  <cp:lastModifiedBy>hchotovinska</cp:lastModifiedBy>
  <cp:revision>25</cp:revision>
  <dcterms:created xsi:type="dcterms:W3CDTF">2013-11-02T21:24:53Z</dcterms:created>
  <dcterms:modified xsi:type="dcterms:W3CDTF">2014-05-14T10:19:44Z</dcterms:modified>
</cp:coreProperties>
</file>