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2" r:id="rId2"/>
  </p:sldMasterIdLst>
  <p:sldIdLst>
    <p:sldId id="268" r:id="rId3"/>
    <p:sldId id="256" r:id="rId4"/>
    <p:sldId id="261" r:id="rId5"/>
    <p:sldId id="258" r:id="rId6"/>
    <p:sldId id="260" r:id="rId7"/>
    <p:sldId id="264" r:id="rId8"/>
    <p:sldId id="263" r:id="rId9"/>
    <p:sldId id="266" r:id="rId10"/>
    <p:sldId id="257" r:id="rId11"/>
    <p:sldId id="262" r:id="rId12"/>
    <p:sldId id="265" r:id="rId13"/>
    <p:sldId id="259" r:id="rId14"/>
    <p:sldId id="270" r:id="rId1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cs-CZ" smtClean="0"/>
              <a:t>Kliknutím lze upravit styl předlohy.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FBEEC9">
                  <a:shade val="90000"/>
                </a:srgbClr>
              </a:solidFill>
            </a:endParaRPr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FBEEC9">
                  <a:shade val="90000"/>
                </a:srgbClr>
              </a:solidFill>
            </a:endParaRPr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2A929-492C-417F-B11B-E039645E43D6}" type="slidenum">
              <a:rPr lang="cs-CZ">
                <a:solidFill>
                  <a:srgbClr val="FBEEC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FBEEC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3291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B600B-2EAD-4076-A7B0-C93AF3B8EA41}" type="slidenum">
              <a:rPr lang="cs-CZ">
                <a:solidFill>
                  <a:srgbClr val="4E3B3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445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8DEAB-E1E6-46D4-AE9A-49C8E427596E}" type="slidenum">
              <a:rPr lang="cs-CZ">
                <a:solidFill>
                  <a:srgbClr val="4E3B3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2205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cs-CZ" smtClean="0"/>
              <a:t>Kliknutím lze upravit styl předlohy.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FBEEC9">
                  <a:shade val="90000"/>
                </a:srgbClr>
              </a:solidFill>
            </a:endParaRPr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FBEEC9">
                  <a:shade val="90000"/>
                </a:srgbClr>
              </a:solidFill>
            </a:endParaRPr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2A929-492C-417F-B11B-E039645E43D6}" type="slidenum">
              <a:rPr lang="cs-CZ">
                <a:solidFill>
                  <a:srgbClr val="FBEEC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FBEEC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5007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4F35E-7C82-47D1-8F12-400D21BD6A41}" type="slidenum">
              <a:rPr lang="cs-CZ">
                <a:solidFill>
                  <a:srgbClr val="4E3B3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6038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FBEEC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FBEEC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89F24-FAF6-49AC-8D6B-13C7178DB9DF}" type="slidenum">
              <a:rPr lang="cs-CZ">
                <a:solidFill>
                  <a:srgbClr val="FBEEC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FBEEC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2341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96CC9-D186-4400-BBDC-2CA386F864AC}" type="slidenum">
              <a:rPr lang="cs-CZ">
                <a:solidFill>
                  <a:srgbClr val="4E3B3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3673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B2B3A-084E-4C0C-B50C-3705C7A82EB2}" type="slidenum">
              <a:rPr lang="cs-CZ">
                <a:solidFill>
                  <a:srgbClr val="4E3B3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4307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37670-3CF0-468C-A77F-851869BF856C}" type="slidenum">
              <a:rPr lang="cs-CZ">
                <a:solidFill>
                  <a:srgbClr val="4E3B3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635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2CFC1-C998-4BA6-AC61-7C54A1B6DB41}" type="slidenum">
              <a:rPr lang="cs-CZ">
                <a:solidFill>
                  <a:srgbClr val="4E3B3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716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95FFCE-3F40-429F-AD47-C3E11D2B64B5}" type="slidenum">
              <a:rPr lang="cs-CZ">
                <a:solidFill>
                  <a:srgbClr val="4E3B3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881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4F35E-7C82-47D1-8F12-400D21BD6A41}" type="slidenum">
              <a:rPr lang="cs-CZ">
                <a:solidFill>
                  <a:srgbClr val="4E3B3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5653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cs-CZ" noProof="0" smtClean="0"/>
              <a:t>Kliknutím na ikonu přidáte obrázek.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04C145-51A7-4BA7-9516-7B1411BFDD51}" type="slidenum">
              <a:rPr lang="cs-CZ">
                <a:solidFill>
                  <a:srgbClr val="4E3B3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5969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B600B-2EAD-4076-A7B0-C93AF3B8EA41}" type="slidenum">
              <a:rPr lang="cs-CZ">
                <a:solidFill>
                  <a:srgbClr val="4E3B3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530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8DEAB-E1E6-46D4-AE9A-49C8E427596E}" type="slidenum">
              <a:rPr lang="cs-CZ">
                <a:solidFill>
                  <a:srgbClr val="4E3B3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6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FBEEC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FBEEC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89F24-FAF6-49AC-8D6B-13C7178DB9DF}" type="slidenum">
              <a:rPr lang="cs-CZ">
                <a:solidFill>
                  <a:srgbClr val="FBEEC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FBEEC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3725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96CC9-D186-4400-BBDC-2CA386F864AC}" type="slidenum">
              <a:rPr lang="cs-CZ">
                <a:solidFill>
                  <a:srgbClr val="4E3B3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536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B2B3A-084E-4C0C-B50C-3705C7A82EB2}" type="slidenum">
              <a:rPr lang="cs-CZ">
                <a:solidFill>
                  <a:srgbClr val="4E3B3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26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37670-3CF0-468C-A77F-851869BF856C}" type="slidenum">
              <a:rPr lang="cs-CZ">
                <a:solidFill>
                  <a:srgbClr val="4E3B3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354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2CFC1-C998-4BA6-AC61-7C54A1B6DB41}" type="slidenum">
              <a:rPr lang="cs-CZ">
                <a:solidFill>
                  <a:srgbClr val="4E3B3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538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95FFCE-3F40-429F-AD47-C3E11D2B64B5}" type="slidenum">
              <a:rPr lang="cs-CZ">
                <a:solidFill>
                  <a:srgbClr val="4E3B3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818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cs-CZ" noProof="0" smtClean="0"/>
              <a:t>Kliknutím na ikonu přidáte obrázek.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04C145-51A7-4BA7-9516-7B1411BFDD51}" type="slidenum">
              <a:rPr lang="cs-CZ">
                <a:solidFill>
                  <a:srgbClr val="4E3B3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264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styl.</a:t>
            </a:r>
            <a:endParaRPr lang="en-US" smtClean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4E3B30">
                  <a:shade val="90000"/>
                </a:srgbClr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4E3B30">
                  <a:shade val="90000"/>
                </a:srgbClr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A3FD7CD-AE8C-4C6E-AE12-D2F18C13FE66}" type="slidenum">
              <a:rPr lang="cs-CZ">
                <a:solidFill>
                  <a:srgbClr val="4E3B30">
                    <a:shade val="90000"/>
                  </a:srgbClr>
                </a:solidFill>
                <a:latin typeface="Tahoma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cs-CZ">
              <a:solidFill>
                <a:srgbClr val="4E3B30">
                  <a:shade val="90000"/>
                </a:srgbClr>
              </a:solidFill>
              <a:latin typeface="Tahoma" pitchFamily="34" charset="0"/>
              <a:cs typeface="Arial" pitchFamily="34" charset="0"/>
            </a:endParaRPr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Tahoma" pitchFamily="34" charset="0"/>
                <a:cs typeface="Arial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Tahoma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5504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 build="p"/>
    </p:bldLst>
  </p:timing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B58B80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B58B80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C3986D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styl.</a:t>
            </a:r>
            <a:endParaRPr lang="en-US" smtClean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4E3B30">
                  <a:shade val="90000"/>
                </a:srgbClr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4E3B30">
                  <a:shade val="90000"/>
                </a:srgbClr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A3FD7CD-AE8C-4C6E-AE12-D2F18C13FE66}" type="slidenum">
              <a:rPr lang="cs-CZ">
                <a:solidFill>
                  <a:srgbClr val="4E3B30">
                    <a:shade val="90000"/>
                  </a:srgbClr>
                </a:solidFill>
                <a:latin typeface="Tahoma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cs-CZ">
              <a:solidFill>
                <a:srgbClr val="4E3B30">
                  <a:shade val="90000"/>
                </a:srgbClr>
              </a:solidFill>
              <a:latin typeface="Tahoma" pitchFamily="34" charset="0"/>
              <a:cs typeface="Arial" pitchFamily="34" charset="0"/>
            </a:endParaRPr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Tahoma" pitchFamily="34" charset="0"/>
                <a:cs typeface="Arial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Tahoma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16742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 build="p"/>
    </p:bldLst>
  </p:timing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B58B80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B58B80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C3986D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J7Fq9brpyyU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okraslovak.wbs.cz/Naucna-stezka.html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cs.wikipedia.org/wiki/Jistebnick%C3%BD_kancion%C3%A1l" TargetMode="Externa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ovéPole 1"/>
          <p:cNvSpPr txBox="1">
            <a:spLocks noChangeArrowheads="1"/>
          </p:cNvSpPr>
          <p:nvPr/>
        </p:nvSpPr>
        <p:spPr bwMode="auto">
          <a:xfrm>
            <a:off x="1646238" y="171450"/>
            <a:ext cx="585152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Projekt : Inovace vybavení  Registrační číslo projektu </a:t>
            </a:r>
            <a:r>
              <a:rPr lang="cs-CZ" sz="1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23" name="TextovéPole 2"/>
          <p:cNvSpPr txBox="1">
            <a:spLocks noChangeArrowheads="1"/>
          </p:cNvSpPr>
          <p:nvPr/>
        </p:nvSpPr>
        <p:spPr bwMode="auto">
          <a:xfrm>
            <a:off x="708025" y="423863"/>
            <a:ext cx="772795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Příjemce: Gymnázium </a:t>
            </a:r>
            <a:r>
              <a:rPr lang="cs-CZ" sz="11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, Tábor, Náměstí Františka Křižíka 860, 390 01 Tábor</a:t>
            </a:r>
          </a:p>
        </p:txBody>
      </p:sp>
      <p:pic>
        <p:nvPicPr>
          <p:cNvPr id="5124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6688" y="5292725"/>
            <a:ext cx="6272212" cy="1208088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5125" name="TextovéPole 4"/>
          <p:cNvSpPr txBox="1">
            <a:spLocks noChangeArrowheads="1"/>
          </p:cNvSpPr>
          <p:nvPr/>
        </p:nvSpPr>
        <p:spPr bwMode="auto">
          <a:xfrm>
            <a:off x="788988" y="4868863"/>
            <a:ext cx="7566025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900" b="1">
                <a:solidFill>
                  <a:srgbClr val="000000"/>
                </a:solidFill>
                <a:latin typeface="Times New Roman - 14"/>
                <a:cs typeface="Arial" pitchFamily="34" charset="0"/>
              </a:rPr>
              <a:t>Tento výukový materiál vznikl v rámci Operačního programu Vzdělání pro konkurenceschopnost</a:t>
            </a:r>
            <a:r>
              <a:rPr lang="cs-CZ" sz="900" b="1" u="sng">
                <a:solidFill>
                  <a:srgbClr val="000000"/>
                </a:solidFill>
                <a:latin typeface="Times New Roman - 14"/>
                <a:cs typeface="Arial" pitchFamily="34" charset="0"/>
              </a:rPr>
              <a:t>.</a:t>
            </a:r>
          </a:p>
        </p:txBody>
      </p:sp>
      <p:sp>
        <p:nvSpPr>
          <p:cNvPr id="5126" name="TextovéPole 5"/>
          <p:cNvSpPr txBox="1">
            <a:spLocks noChangeArrowheads="1"/>
          </p:cNvSpPr>
          <p:nvPr/>
        </p:nvSpPr>
        <p:spPr bwMode="auto">
          <a:xfrm>
            <a:off x="6350" y="4289425"/>
            <a:ext cx="930275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900" b="1">
                <a:solidFill>
                  <a:prstClr val="white"/>
                </a:solidFill>
                <a:latin typeface="Times New Roman - 14"/>
                <a:cs typeface="Arial" pitchFamily="34" charset="0"/>
              </a:rPr>
              <a:t>Materiál je určen k bezplatnému používání pro potřeby výuky a vzdělávání na všech typech škol a školských zařízení.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900" b="1">
                <a:solidFill>
                  <a:prstClr val="white"/>
                </a:solidFill>
                <a:latin typeface="Times New Roman - 14"/>
                <a:cs typeface="Arial" pitchFamily="34" charset="0"/>
              </a:rPr>
              <a:t>Jakékoliv další používání podléhá autorskému zákonu.</a:t>
            </a:r>
          </a:p>
        </p:txBody>
      </p:sp>
      <p:sp>
        <p:nvSpPr>
          <p:cNvPr id="5127" name="TextovéPole 6"/>
          <p:cNvSpPr txBox="1">
            <a:spLocks noChangeArrowheads="1"/>
          </p:cNvSpPr>
          <p:nvPr/>
        </p:nvSpPr>
        <p:spPr bwMode="auto">
          <a:xfrm>
            <a:off x="320675" y="1165225"/>
            <a:ext cx="17145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>
                <a:solidFill>
                  <a:srgbClr val="000000"/>
                </a:solidFill>
                <a:latin typeface="Arial - 16"/>
                <a:cs typeface="Arial" pitchFamily="34" charset="0"/>
              </a:rPr>
              <a:t>Autor materiálu:</a:t>
            </a:r>
          </a:p>
        </p:txBody>
      </p:sp>
      <p:sp>
        <p:nvSpPr>
          <p:cNvPr id="5128" name="TextovéPole 7"/>
          <p:cNvSpPr txBox="1">
            <a:spLocks noChangeArrowheads="1"/>
          </p:cNvSpPr>
          <p:nvPr/>
        </p:nvSpPr>
        <p:spPr bwMode="auto">
          <a:xfrm>
            <a:off x="331788" y="903288"/>
            <a:ext cx="1943100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>
                <a:solidFill>
                  <a:srgbClr val="000000"/>
                </a:solidFill>
                <a:latin typeface="Arial - 16"/>
                <a:cs typeface="Arial" pitchFamily="34" charset="0"/>
              </a:rPr>
              <a:t>Název materiálu:	</a:t>
            </a:r>
          </a:p>
        </p:txBody>
      </p:sp>
      <p:sp>
        <p:nvSpPr>
          <p:cNvPr id="5129" name="TextovéPole 8"/>
          <p:cNvSpPr txBox="1">
            <a:spLocks noChangeArrowheads="1"/>
          </p:cNvSpPr>
          <p:nvPr/>
        </p:nvSpPr>
        <p:spPr bwMode="auto">
          <a:xfrm>
            <a:off x="320675" y="2171700"/>
            <a:ext cx="77628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Sada:</a:t>
            </a:r>
          </a:p>
        </p:txBody>
      </p:sp>
      <p:sp>
        <p:nvSpPr>
          <p:cNvPr id="5130" name="TextovéPole 9"/>
          <p:cNvSpPr txBox="1">
            <a:spLocks noChangeArrowheads="1"/>
          </p:cNvSpPr>
          <p:nvPr/>
        </p:nvSpPr>
        <p:spPr bwMode="auto">
          <a:xfrm>
            <a:off x="4902200" y="1908175"/>
            <a:ext cx="253047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Předmět: český</a:t>
            </a:r>
            <a:r>
              <a:rPr lang="cs-CZ" sz="1100" u="sng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jazyk a literatura </a:t>
            </a:r>
          </a:p>
        </p:txBody>
      </p:sp>
      <p:sp>
        <p:nvSpPr>
          <p:cNvPr id="5131" name="TextovéPole 10"/>
          <p:cNvSpPr txBox="1">
            <a:spLocks noChangeArrowheads="1"/>
          </p:cNvSpPr>
          <p:nvPr/>
        </p:nvSpPr>
        <p:spPr bwMode="auto">
          <a:xfrm>
            <a:off x="320675" y="1646238"/>
            <a:ext cx="198755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>
                <a:solidFill>
                  <a:srgbClr val="000000"/>
                </a:solidFill>
                <a:latin typeface="Arial - 16"/>
                <a:cs typeface="Arial" pitchFamily="34" charset="0"/>
              </a:rPr>
              <a:t>Zařazení materiálu:</a:t>
            </a:r>
          </a:p>
        </p:txBody>
      </p:sp>
      <p:sp>
        <p:nvSpPr>
          <p:cNvPr id="5132" name="TextovéPole 11"/>
          <p:cNvSpPr txBox="1">
            <a:spLocks noChangeArrowheads="1"/>
          </p:cNvSpPr>
          <p:nvPr/>
        </p:nvSpPr>
        <p:spPr bwMode="auto">
          <a:xfrm>
            <a:off x="320675" y="1908175"/>
            <a:ext cx="10287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Šablona:</a:t>
            </a:r>
          </a:p>
        </p:txBody>
      </p:sp>
      <p:sp>
        <p:nvSpPr>
          <p:cNvPr id="5133" name="TextovéPole 12"/>
          <p:cNvSpPr txBox="1">
            <a:spLocks noChangeArrowheads="1"/>
          </p:cNvSpPr>
          <p:nvPr/>
        </p:nvSpPr>
        <p:spPr bwMode="auto">
          <a:xfrm>
            <a:off x="4857752" y="2195513"/>
            <a:ext cx="2320923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Číslo DUM: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18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5134" name="TextovéPole 13"/>
          <p:cNvSpPr txBox="1">
            <a:spLocks noChangeArrowheads="1"/>
          </p:cNvSpPr>
          <p:nvPr/>
        </p:nvSpPr>
        <p:spPr bwMode="auto">
          <a:xfrm>
            <a:off x="320675" y="2651125"/>
            <a:ext cx="276542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>
                <a:solidFill>
                  <a:srgbClr val="000000"/>
                </a:solidFill>
                <a:latin typeface="Arial - 16"/>
                <a:cs typeface="Arial" pitchFamily="34" charset="0"/>
              </a:rPr>
              <a:t>Ověření materiálu ve výuce:</a:t>
            </a:r>
          </a:p>
        </p:txBody>
      </p:sp>
      <p:sp>
        <p:nvSpPr>
          <p:cNvPr id="5135" name="TextovéPole 14"/>
          <p:cNvSpPr txBox="1">
            <a:spLocks noChangeArrowheads="1"/>
          </p:cNvSpPr>
          <p:nvPr/>
        </p:nvSpPr>
        <p:spPr bwMode="auto">
          <a:xfrm>
            <a:off x="320675" y="2914650"/>
            <a:ext cx="1554163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Datum ověření:</a:t>
            </a:r>
          </a:p>
        </p:txBody>
      </p:sp>
      <p:sp>
        <p:nvSpPr>
          <p:cNvPr id="5136" name="TextovéPole 15"/>
          <p:cNvSpPr txBox="1">
            <a:spLocks noChangeArrowheads="1"/>
          </p:cNvSpPr>
          <p:nvPr/>
        </p:nvSpPr>
        <p:spPr bwMode="auto">
          <a:xfrm>
            <a:off x="320675" y="3429000"/>
            <a:ext cx="77628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Třída:</a:t>
            </a:r>
          </a:p>
        </p:txBody>
      </p:sp>
      <p:sp>
        <p:nvSpPr>
          <p:cNvPr id="5137" name="TextovéPole 16"/>
          <p:cNvSpPr txBox="1">
            <a:spLocks noChangeArrowheads="1"/>
          </p:cNvSpPr>
          <p:nvPr/>
        </p:nvSpPr>
        <p:spPr bwMode="auto">
          <a:xfrm>
            <a:off x="320675" y="3178175"/>
            <a:ext cx="157638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Ověřující učitel:</a:t>
            </a:r>
          </a:p>
        </p:txBody>
      </p:sp>
      <p:sp>
        <p:nvSpPr>
          <p:cNvPr id="5138" name="TextovéPole 17"/>
          <p:cNvSpPr txBox="1">
            <a:spLocks noChangeArrowheads="1"/>
          </p:cNvSpPr>
          <p:nvPr/>
        </p:nvSpPr>
        <p:spPr bwMode="auto">
          <a:xfrm>
            <a:off x="2160588" y="903288"/>
            <a:ext cx="2771775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Objevení Jistebnického kancionálu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5139" name="TextovéPole 18"/>
          <p:cNvSpPr txBox="1">
            <a:spLocks noChangeArrowheads="1"/>
          </p:cNvSpPr>
          <p:nvPr/>
        </p:nvSpPr>
        <p:spPr bwMode="auto">
          <a:xfrm>
            <a:off x="2160588" y="1155700"/>
            <a:ext cx="3490912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Mgr. Romana Třicátníková</a:t>
            </a:r>
          </a:p>
        </p:txBody>
      </p:sp>
      <p:sp>
        <p:nvSpPr>
          <p:cNvPr id="5140" name="TextovéPole 19"/>
          <p:cNvSpPr txBox="1">
            <a:spLocks noChangeArrowheads="1"/>
          </p:cNvSpPr>
          <p:nvPr/>
        </p:nvSpPr>
        <p:spPr bwMode="auto">
          <a:xfrm>
            <a:off x="1008063" y="1889125"/>
            <a:ext cx="4662487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Inovace a zkvalitnění výuky prostřednictvím ICT (III/2)</a:t>
            </a:r>
          </a:p>
        </p:txBody>
      </p:sp>
      <p:sp>
        <p:nvSpPr>
          <p:cNvPr id="5141" name="TextovéPole 20"/>
          <p:cNvSpPr txBox="1">
            <a:spLocks noChangeArrowheads="1"/>
          </p:cNvSpPr>
          <p:nvPr/>
        </p:nvSpPr>
        <p:spPr bwMode="auto">
          <a:xfrm>
            <a:off x="7246938" y="1908175"/>
            <a:ext cx="162242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     ročník: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první-  čtvrtý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5142" name="TextovéPole 21"/>
          <p:cNvSpPr txBox="1">
            <a:spLocks noChangeArrowheads="1"/>
          </p:cNvSpPr>
          <p:nvPr/>
        </p:nvSpPr>
        <p:spPr bwMode="auto">
          <a:xfrm>
            <a:off x="1120775" y="2171700"/>
            <a:ext cx="241458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32_Č_3</a:t>
            </a:r>
          </a:p>
        </p:txBody>
      </p:sp>
      <p:sp>
        <p:nvSpPr>
          <p:cNvPr id="5143" name="TextovéPole 22"/>
          <p:cNvSpPr txBox="1">
            <a:spLocks noChangeArrowheads="1"/>
          </p:cNvSpPr>
          <p:nvPr/>
        </p:nvSpPr>
        <p:spPr bwMode="auto">
          <a:xfrm>
            <a:off x="7246938" y="2149475"/>
            <a:ext cx="1189037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cs-CZ" sz="1100" u="sng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cs-CZ" sz="1100" u="sng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5144" name="TextovéPole 23"/>
          <p:cNvSpPr txBox="1">
            <a:spLocks noChangeArrowheads="1"/>
          </p:cNvSpPr>
          <p:nvPr/>
        </p:nvSpPr>
        <p:spPr bwMode="auto">
          <a:xfrm>
            <a:off x="2160588" y="3165475"/>
            <a:ext cx="3348037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Mgr. Romana Třicátníková</a:t>
            </a:r>
          </a:p>
        </p:txBody>
      </p:sp>
      <p:sp>
        <p:nvSpPr>
          <p:cNvPr id="5145" name="TextovéPole 24"/>
          <p:cNvSpPr txBox="1">
            <a:spLocks noChangeArrowheads="1"/>
          </p:cNvSpPr>
          <p:nvPr/>
        </p:nvSpPr>
        <p:spPr bwMode="auto">
          <a:xfrm>
            <a:off x="2160588" y="3429000"/>
            <a:ext cx="1116012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2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.C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5146" name="TextovéPole 25"/>
          <p:cNvSpPr txBox="1">
            <a:spLocks noChangeArrowheads="1"/>
          </p:cNvSpPr>
          <p:nvPr/>
        </p:nvSpPr>
        <p:spPr bwMode="auto">
          <a:xfrm>
            <a:off x="2159000" y="2903538"/>
            <a:ext cx="1903413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Datum 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18.9..2013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020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1400" dirty="0"/>
              <a:t>KTOŽ JSÚ BOŽÍ BOJOVNÍCI (poč. 20. let 15. stol.)</a:t>
            </a:r>
            <a:br>
              <a:rPr lang="cs-CZ" sz="1400" dirty="0"/>
            </a:br>
            <a:r>
              <a:rPr lang="cs-CZ" sz="1400" dirty="0">
                <a:hlinkClick r:id="rId2"/>
              </a:rPr>
              <a:t>http://</a:t>
            </a:r>
            <a:r>
              <a:rPr lang="cs-CZ" sz="1400" dirty="0" smtClean="0">
                <a:hlinkClick r:id="rId2"/>
              </a:rPr>
              <a:t>www.youtube.com/watch?v=J7Fq9brpyyU</a:t>
            </a:r>
            <a:r>
              <a:rPr lang="cs-CZ" sz="1400" dirty="0" smtClean="0"/>
              <a:t/>
            </a:r>
            <a:br>
              <a:rPr lang="cs-CZ" sz="1400" dirty="0" smtClean="0"/>
            </a:br>
            <a:r>
              <a:rPr lang="cs-CZ" sz="1400" dirty="0"/>
              <a:t/>
            </a:r>
            <a:br>
              <a:rPr lang="cs-CZ" sz="1400" dirty="0"/>
            </a:br>
            <a:endParaRPr lang="cs-CZ" sz="1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99247" y="1484783"/>
            <a:ext cx="7745505" cy="4641379"/>
          </a:xfrm>
        </p:spPr>
        <p:txBody>
          <a:bodyPr numCol="2">
            <a:normAutofit fontScale="40000" lnSpcReduction="20000"/>
          </a:bodyPr>
          <a:lstStyle/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Ktož </a:t>
            </a:r>
            <a:r>
              <a:rPr lang="cs-CZ" dirty="0" err="1"/>
              <a:t>jsú</a:t>
            </a:r>
            <a:r>
              <a:rPr lang="cs-CZ" dirty="0"/>
              <a:t> boží bojovníci</a:t>
            </a:r>
            <a:br>
              <a:rPr lang="cs-CZ" dirty="0"/>
            </a:br>
            <a:r>
              <a:rPr lang="cs-CZ" dirty="0"/>
              <a:t>a zákona jeho,</a:t>
            </a:r>
            <a:br>
              <a:rPr lang="cs-CZ" dirty="0"/>
            </a:br>
            <a:r>
              <a:rPr lang="cs-CZ" dirty="0" err="1"/>
              <a:t>prostež</a:t>
            </a:r>
            <a:r>
              <a:rPr lang="cs-CZ" dirty="0"/>
              <a:t> od boha pomoci</a:t>
            </a:r>
            <a:br>
              <a:rPr lang="cs-CZ" dirty="0"/>
            </a:br>
            <a:r>
              <a:rPr lang="cs-CZ" dirty="0"/>
              <a:t>a </a:t>
            </a:r>
            <a:r>
              <a:rPr lang="cs-CZ" dirty="0" err="1"/>
              <a:t>dúfajte</a:t>
            </a:r>
            <a:r>
              <a:rPr lang="cs-CZ" dirty="0"/>
              <a:t> v něho,</a:t>
            </a:r>
            <a:br>
              <a:rPr lang="cs-CZ" dirty="0"/>
            </a:br>
            <a:r>
              <a:rPr lang="cs-CZ" dirty="0"/>
              <a:t>že konečně vždycky s ním </a:t>
            </a:r>
            <a:r>
              <a:rPr lang="cs-CZ" dirty="0" err="1"/>
              <a:t>svítězíte</a:t>
            </a:r>
            <a:r>
              <a:rPr lang="cs-CZ" dirty="0"/>
              <a:t>.</a:t>
            </a:r>
            <a:br>
              <a:rPr lang="cs-CZ" dirty="0"/>
            </a:br>
            <a:r>
              <a:rPr lang="cs-CZ" dirty="0"/>
              <a:t> </a:t>
            </a:r>
            <a:br>
              <a:rPr lang="cs-CZ" dirty="0"/>
            </a:br>
            <a:r>
              <a:rPr lang="cs-CZ" dirty="0" err="1"/>
              <a:t>Kristusť</a:t>
            </a:r>
            <a:r>
              <a:rPr lang="cs-CZ" dirty="0"/>
              <a:t> vám za škody stojí,</a:t>
            </a:r>
            <a:br>
              <a:rPr lang="cs-CZ" dirty="0"/>
            </a:br>
            <a:r>
              <a:rPr lang="cs-CZ" dirty="0"/>
              <a:t>stokrát </a:t>
            </a:r>
            <a:r>
              <a:rPr lang="cs-CZ" dirty="0" err="1"/>
              <a:t>viec</a:t>
            </a:r>
            <a:r>
              <a:rPr lang="cs-CZ" dirty="0"/>
              <a:t> slibuje,</a:t>
            </a:r>
            <a:br>
              <a:rPr lang="cs-CZ" dirty="0"/>
            </a:br>
            <a:r>
              <a:rPr lang="cs-CZ" dirty="0"/>
              <a:t>pakli </a:t>
            </a:r>
            <a:r>
              <a:rPr lang="cs-CZ" dirty="0" err="1"/>
              <a:t>kto</a:t>
            </a:r>
            <a:r>
              <a:rPr lang="cs-CZ" dirty="0"/>
              <a:t> proň život složí,</a:t>
            </a:r>
            <a:br>
              <a:rPr lang="cs-CZ" dirty="0"/>
            </a:br>
            <a:r>
              <a:rPr lang="cs-CZ" dirty="0"/>
              <a:t>věčný </a:t>
            </a:r>
            <a:r>
              <a:rPr lang="cs-CZ" dirty="0" err="1"/>
              <a:t>mieti</a:t>
            </a:r>
            <a:r>
              <a:rPr lang="cs-CZ" dirty="0"/>
              <a:t> bude;</a:t>
            </a:r>
            <a:br>
              <a:rPr lang="cs-CZ" dirty="0"/>
            </a:br>
            <a:r>
              <a:rPr lang="cs-CZ" dirty="0"/>
              <a:t>blaze každému, ktož na pravdě </a:t>
            </a:r>
            <a:r>
              <a:rPr lang="cs-CZ" dirty="0" err="1"/>
              <a:t>sende</a:t>
            </a:r>
            <a:r>
              <a:rPr lang="cs-CZ" dirty="0"/>
              <a:t>.</a:t>
            </a:r>
            <a:br>
              <a:rPr lang="cs-CZ" dirty="0"/>
            </a:br>
            <a:r>
              <a:rPr lang="cs-CZ" dirty="0"/>
              <a:t> </a:t>
            </a:r>
            <a:br>
              <a:rPr lang="cs-CZ" dirty="0"/>
            </a:br>
            <a:r>
              <a:rPr lang="cs-CZ" dirty="0" err="1"/>
              <a:t>Tenť</a:t>
            </a:r>
            <a:r>
              <a:rPr lang="cs-CZ" dirty="0"/>
              <a:t> pán </a:t>
            </a:r>
            <a:r>
              <a:rPr lang="cs-CZ" dirty="0" err="1"/>
              <a:t>velíť</a:t>
            </a:r>
            <a:r>
              <a:rPr lang="cs-CZ" dirty="0"/>
              <a:t> se nebáti</a:t>
            </a:r>
            <a:br>
              <a:rPr lang="cs-CZ" dirty="0"/>
            </a:br>
            <a:r>
              <a:rPr lang="cs-CZ" dirty="0" err="1"/>
              <a:t>záhubcí</a:t>
            </a:r>
            <a:r>
              <a:rPr lang="cs-CZ" dirty="0"/>
              <a:t> tělesných,</a:t>
            </a:r>
            <a:br>
              <a:rPr lang="cs-CZ" dirty="0"/>
            </a:br>
            <a:r>
              <a:rPr lang="cs-CZ" dirty="0" err="1"/>
              <a:t>velíť</a:t>
            </a:r>
            <a:r>
              <a:rPr lang="cs-CZ" dirty="0"/>
              <a:t> i život složiti</a:t>
            </a:r>
            <a:br>
              <a:rPr lang="cs-CZ" dirty="0"/>
            </a:br>
            <a:r>
              <a:rPr lang="cs-CZ" dirty="0"/>
              <a:t>pro lásku svých bližních.</a:t>
            </a:r>
            <a:br>
              <a:rPr lang="cs-CZ" dirty="0"/>
            </a:br>
            <a:r>
              <a:rPr lang="cs-CZ" dirty="0"/>
              <a:t> </a:t>
            </a:r>
            <a:br>
              <a:rPr lang="cs-CZ" dirty="0"/>
            </a:br>
            <a:r>
              <a:rPr lang="cs-CZ" dirty="0"/>
              <a:t>Protož střelci, kopiníci</a:t>
            </a:r>
            <a:br>
              <a:rPr lang="cs-CZ" dirty="0"/>
            </a:br>
            <a:r>
              <a:rPr lang="cs-CZ" dirty="0"/>
              <a:t>řádu </a:t>
            </a:r>
            <a:r>
              <a:rPr lang="cs-CZ" dirty="0" err="1"/>
              <a:t>rytieřského</a:t>
            </a:r>
            <a:r>
              <a:rPr lang="cs-CZ" dirty="0"/>
              <a:t>,</a:t>
            </a:r>
            <a:br>
              <a:rPr lang="cs-CZ" dirty="0"/>
            </a:br>
            <a:r>
              <a:rPr lang="cs-CZ" dirty="0" err="1"/>
              <a:t>sudličníci</a:t>
            </a:r>
            <a:r>
              <a:rPr lang="cs-CZ" dirty="0"/>
              <a:t> a </a:t>
            </a:r>
            <a:r>
              <a:rPr lang="cs-CZ" dirty="0" err="1"/>
              <a:t>cepníci</a:t>
            </a:r>
            <a:r>
              <a:rPr lang="cs-CZ" dirty="0"/>
              <a:t/>
            </a:r>
            <a:br>
              <a:rPr lang="cs-CZ" dirty="0"/>
            </a:br>
            <a:r>
              <a:rPr lang="cs-CZ" dirty="0"/>
              <a:t>lidu rozličného,</a:t>
            </a:r>
            <a:br>
              <a:rPr lang="cs-CZ" dirty="0"/>
            </a:br>
            <a:r>
              <a:rPr lang="cs-CZ" dirty="0" err="1"/>
              <a:t>pomnětež</a:t>
            </a:r>
            <a:r>
              <a:rPr lang="cs-CZ" dirty="0"/>
              <a:t> všichni na pána </a:t>
            </a:r>
            <a:r>
              <a:rPr lang="cs-CZ" dirty="0" smtClean="0"/>
              <a:t>štědrého!</a:t>
            </a:r>
            <a:br>
              <a:rPr lang="cs-CZ" dirty="0" smtClean="0"/>
            </a:br>
            <a:r>
              <a:rPr lang="cs-CZ" dirty="0" smtClean="0"/>
              <a:t> </a:t>
            </a:r>
            <a:br>
              <a:rPr lang="cs-CZ" dirty="0" smtClean="0"/>
            </a:br>
            <a:r>
              <a:rPr lang="cs-CZ" dirty="0" smtClean="0"/>
              <a:t>Nepřátel se </a:t>
            </a:r>
            <a:r>
              <a:rPr lang="cs-CZ" dirty="0" err="1" smtClean="0"/>
              <a:t>nelekajte</a:t>
            </a:r>
            <a:r>
              <a:rPr lang="cs-CZ" dirty="0" smtClean="0"/>
              <a:t>,</a:t>
            </a:r>
          </a:p>
          <a:p>
            <a:r>
              <a:rPr lang="cs-CZ" dirty="0" smtClean="0"/>
              <a:t>na </a:t>
            </a:r>
            <a:r>
              <a:rPr lang="cs-CZ" dirty="0" err="1" smtClean="0"/>
              <a:t>množstvie</a:t>
            </a:r>
            <a:r>
              <a:rPr lang="cs-CZ" dirty="0" smtClean="0"/>
              <a:t> nehleďte,</a:t>
            </a:r>
            <a:br>
              <a:rPr lang="cs-CZ" dirty="0" smtClean="0"/>
            </a:br>
            <a:r>
              <a:rPr lang="cs-CZ" dirty="0" smtClean="0"/>
              <a:t>pána svého v srdci mějte,</a:t>
            </a:r>
            <a:br>
              <a:rPr lang="cs-CZ" dirty="0" smtClean="0"/>
            </a:br>
            <a:r>
              <a:rPr lang="cs-CZ" dirty="0" smtClean="0"/>
              <a:t>proň a s ním bojujte</a:t>
            </a:r>
          </a:p>
          <a:p>
            <a:pPr marL="0" indent="0">
              <a:buNone/>
            </a:pPr>
            <a:r>
              <a:rPr lang="cs-CZ" dirty="0" smtClean="0"/>
              <a:t>            a před </a:t>
            </a:r>
            <a:r>
              <a:rPr lang="cs-CZ" dirty="0" err="1" smtClean="0"/>
              <a:t>nepřátely</a:t>
            </a:r>
            <a:r>
              <a:rPr lang="cs-CZ" dirty="0" smtClean="0"/>
              <a:t> </a:t>
            </a:r>
            <a:r>
              <a:rPr lang="cs-CZ" dirty="0" err="1" smtClean="0"/>
              <a:t>neutiekajte</a:t>
            </a:r>
            <a:r>
              <a:rPr lang="cs-CZ" dirty="0" smtClean="0"/>
              <a:t>!</a:t>
            </a:r>
            <a:br>
              <a:rPr lang="cs-CZ" dirty="0" smtClean="0"/>
            </a:br>
            <a:r>
              <a:rPr lang="cs-CZ" dirty="0" smtClean="0"/>
              <a:t> </a:t>
            </a:r>
            <a:br>
              <a:rPr lang="cs-CZ" dirty="0" smtClean="0"/>
            </a:b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Dávno </a:t>
            </a:r>
            <a:r>
              <a:rPr lang="cs-CZ" dirty="0"/>
              <a:t>Čechové </a:t>
            </a:r>
            <a:r>
              <a:rPr lang="cs-CZ" dirty="0" err="1"/>
              <a:t>řiekali</a:t>
            </a:r>
            <a:r>
              <a:rPr lang="cs-CZ" dirty="0"/>
              <a:t/>
            </a:r>
            <a:br>
              <a:rPr lang="cs-CZ" dirty="0"/>
            </a:br>
            <a:r>
              <a:rPr lang="cs-CZ" dirty="0"/>
              <a:t>a </a:t>
            </a:r>
            <a:r>
              <a:rPr lang="cs-CZ" dirty="0" err="1"/>
              <a:t>příslovie</a:t>
            </a:r>
            <a:r>
              <a:rPr lang="cs-CZ" dirty="0"/>
              <a:t> měli,</a:t>
            </a:r>
            <a:br>
              <a:rPr lang="cs-CZ" dirty="0"/>
            </a:br>
            <a:r>
              <a:rPr lang="cs-CZ" dirty="0"/>
              <a:t>že podlé dobrého pána</a:t>
            </a:r>
            <a:br>
              <a:rPr lang="cs-CZ" dirty="0"/>
            </a:br>
            <a:r>
              <a:rPr lang="cs-CZ" dirty="0"/>
              <a:t>dobrá </a:t>
            </a:r>
            <a:r>
              <a:rPr lang="cs-CZ" dirty="0" err="1"/>
              <a:t>jiezda</a:t>
            </a:r>
            <a:r>
              <a:rPr lang="cs-CZ" dirty="0"/>
              <a:t> bývá.</a:t>
            </a:r>
            <a:br>
              <a:rPr lang="cs-CZ" dirty="0"/>
            </a:br>
            <a:r>
              <a:rPr lang="cs-CZ" dirty="0"/>
              <a:t> </a:t>
            </a:r>
            <a:br>
              <a:rPr lang="cs-CZ" dirty="0"/>
            </a:br>
            <a:r>
              <a:rPr lang="cs-CZ" dirty="0"/>
              <a:t>Vy </a:t>
            </a:r>
            <a:r>
              <a:rPr lang="cs-CZ" dirty="0" err="1"/>
              <a:t>pakosti</a:t>
            </a:r>
            <a:r>
              <a:rPr lang="cs-CZ" dirty="0"/>
              <a:t> a </a:t>
            </a:r>
            <a:r>
              <a:rPr lang="cs-CZ" dirty="0" err="1"/>
              <a:t>drabanti</a:t>
            </a:r>
            <a:r>
              <a:rPr lang="cs-CZ" dirty="0"/>
              <a:t>,</a:t>
            </a:r>
            <a:br>
              <a:rPr lang="cs-CZ" dirty="0"/>
            </a:br>
            <a:r>
              <a:rPr lang="cs-CZ" dirty="0"/>
              <a:t>na duše pomněte,</a:t>
            </a:r>
            <a:br>
              <a:rPr lang="cs-CZ" dirty="0"/>
            </a:br>
            <a:r>
              <a:rPr lang="cs-CZ" dirty="0"/>
              <a:t>pro </a:t>
            </a:r>
            <a:r>
              <a:rPr lang="cs-CZ" dirty="0" err="1"/>
              <a:t>lakomstvie</a:t>
            </a:r>
            <a:r>
              <a:rPr lang="cs-CZ" dirty="0"/>
              <a:t> a </a:t>
            </a:r>
            <a:r>
              <a:rPr lang="cs-CZ" dirty="0" err="1"/>
              <a:t>lúpeže</a:t>
            </a:r>
            <a:r>
              <a:rPr lang="cs-CZ" dirty="0"/>
              <a:t/>
            </a:r>
            <a:br>
              <a:rPr lang="cs-CZ" dirty="0"/>
            </a:br>
            <a:r>
              <a:rPr lang="cs-CZ" dirty="0" err="1"/>
              <a:t>životóv</a:t>
            </a:r>
            <a:r>
              <a:rPr lang="cs-CZ" dirty="0"/>
              <a:t> netraťte</a:t>
            </a:r>
            <a:br>
              <a:rPr lang="cs-CZ" dirty="0"/>
            </a:br>
            <a:r>
              <a:rPr lang="cs-CZ" dirty="0"/>
              <a:t>a na kořistech se nezastavujte!</a:t>
            </a:r>
            <a:br>
              <a:rPr lang="cs-CZ" dirty="0"/>
            </a:br>
            <a:r>
              <a:rPr lang="cs-CZ" dirty="0"/>
              <a:t> </a:t>
            </a:r>
            <a:br>
              <a:rPr lang="cs-CZ" dirty="0"/>
            </a:br>
            <a:r>
              <a:rPr lang="cs-CZ" dirty="0"/>
              <a:t>Heslo všichni pamatujte,</a:t>
            </a:r>
            <a:br>
              <a:rPr lang="cs-CZ" dirty="0"/>
            </a:br>
            <a:r>
              <a:rPr lang="cs-CZ" dirty="0"/>
              <a:t>kteréž vám vydáno,</a:t>
            </a:r>
            <a:br>
              <a:rPr lang="cs-CZ" dirty="0"/>
            </a:br>
            <a:r>
              <a:rPr lang="cs-CZ" dirty="0"/>
              <a:t>svých </a:t>
            </a:r>
            <a:r>
              <a:rPr lang="cs-CZ" dirty="0" err="1"/>
              <a:t>hauptmanóv</a:t>
            </a:r>
            <a:r>
              <a:rPr lang="cs-CZ" dirty="0"/>
              <a:t> pozorujte,</a:t>
            </a:r>
            <a:br>
              <a:rPr lang="cs-CZ" dirty="0"/>
            </a:br>
            <a:r>
              <a:rPr lang="cs-CZ" dirty="0" err="1"/>
              <a:t>retuj</a:t>
            </a:r>
            <a:r>
              <a:rPr lang="cs-CZ" dirty="0"/>
              <a:t> druh druhého,</a:t>
            </a:r>
            <a:br>
              <a:rPr lang="cs-CZ" dirty="0"/>
            </a:br>
            <a:r>
              <a:rPr lang="cs-CZ" dirty="0" err="1"/>
              <a:t>hlediž</a:t>
            </a:r>
            <a:r>
              <a:rPr lang="cs-CZ" dirty="0"/>
              <a:t> a drž se každý šiku svého!</a:t>
            </a:r>
            <a:br>
              <a:rPr lang="cs-CZ" dirty="0"/>
            </a:br>
            <a:r>
              <a:rPr lang="cs-CZ" dirty="0"/>
              <a:t> </a:t>
            </a:r>
            <a:br>
              <a:rPr lang="cs-CZ" dirty="0"/>
            </a:br>
            <a:r>
              <a:rPr lang="cs-CZ" dirty="0"/>
              <a:t>A s </a:t>
            </a:r>
            <a:r>
              <a:rPr lang="cs-CZ" dirty="0" err="1"/>
              <a:t>tiem</a:t>
            </a:r>
            <a:r>
              <a:rPr lang="cs-CZ" dirty="0"/>
              <a:t> vesele křikněte</a:t>
            </a:r>
            <a:br>
              <a:rPr lang="cs-CZ" dirty="0"/>
            </a:br>
            <a:r>
              <a:rPr lang="cs-CZ" dirty="0" err="1"/>
              <a:t>řkúc</a:t>
            </a:r>
            <a:r>
              <a:rPr lang="cs-CZ" dirty="0"/>
              <a:t>: Na ně, hr na ně!</a:t>
            </a:r>
            <a:br>
              <a:rPr lang="cs-CZ" dirty="0"/>
            </a:br>
            <a:r>
              <a:rPr lang="cs-CZ" dirty="0"/>
              <a:t>Bran </a:t>
            </a:r>
            <a:r>
              <a:rPr lang="cs-CZ" dirty="0" err="1"/>
              <a:t>svú</a:t>
            </a:r>
            <a:r>
              <a:rPr lang="cs-CZ" dirty="0"/>
              <a:t> rukama </a:t>
            </a:r>
            <a:r>
              <a:rPr lang="cs-CZ" dirty="0" err="1"/>
              <a:t>chutnajte</a:t>
            </a:r>
            <a:r>
              <a:rPr lang="cs-CZ" dirty="0"/>
              <a:t>,</a:t>
            </a:r>
            <a:br>
              <a:rPr lang="cs-CZ" dirty="0"/>
            </a:br>
            <a:r>
              <a:rPr lang="cs-CZ" dirty="0" err="1"/>
              <a:t>bóh</a:t>
            </a:r>
            <a:r>
              <a:rPr lang="cs-CZ" dirty="0"/>
              <a:t> pán náš, křikněte</a:t>
            </a:r>
            <a:r>
              <a:rPr lang="cs-CZ" dirty="0" smtClean="0"/>
              <a:t>!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b="1" dirty="0" smtClean="0"/>
              <a:t>Úkol :</a:t>
            </a:r>
          </a:p>
          <a:p>
            <a:pPr marL="0" indent="0">
              <a:buNone/>
            </a:pPr>
            <a:r>
              <a:rPr lang="cs-CZ" dirty="0" smtClean="0"/>
              <a:t>Urči žánr a najdi jeho charakteristické rysy</a:t>
            </a:r>
          </a:p>
          <a:p>
            <a:pPr marL="0" indent="0">
              <a:buNone/>
            </a:pPr>
            <a:r>
              <a:rPr lang="cs-CZ" dirty="0" smtClean="0"/>
              <a:t>Najdi v </a:t>
            </a:r>
            <a:r>
              <a:rPr lang="cs-CZ" smtClean="0"/>
              <a:t>textu důležité </a:t>
            </a:r>
            <a:r>
              <a:rPr lang="cs-CZ" dirty="0" smtClean="0"/>
              <a:t>myšlenky</a:t>
            </a:r>
          </a:p>
          <a:p>
            <a:pPr marL="0" indent="0">
              <a:buNone/>
            </a:pPr>
            <a:r>
              <a:rPr lang="cs-CZ" dirty="0" smtClean="0"/>
              <a:t>Najdi historismy</a:t>
            </a:r>
          </a:p>
        </p:txBody>
      </p:sp>
    </p:spTree>
    <p:extLst>
      <p:ext uri="{BB962C8B-B14F-4D97-AF65-F5344CB8AC3E}">
        <p14:creationId xmlns:p14="http://schemas.microsoft.com/office/powerpoint/2010/main" val="1802478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Tip na výlet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cs-CZ" dirty="0" smtClean="0"/>
          </a:p>
          <a:p>
            <a:endParaRPr lang="cs-CZ" dirty="0"/>
          </a:p>
          <a:p>
            <a:r>
              <a:rPr lang="cs-CZ" dirty="0" smtClean="0">
                <a:hlinkClick r:id="rId2"/>
              </a:rPr>
              <a:t>Vydejte se naučnou stezkou kolem Jistebnice</a:t>
            </a:r>
            <a:endParaRPr lang="cs-CZ" dirty="0" smtClean="0"/>
          </a:p>
          <a:p>
            <a:endParaRPr lang="cs-CZ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479" y="1988840"/>
            <a:ext cx="3825497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849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Odkazy a literatura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1600" dirty="0"/>
              <a:t>http://</a:t>
            </a:r>
            <a:r>
              <a:rPr lang="cs-CZ" sz="1600" dirty="0" smtClean="0"/>
              <a:t>cs.wikipedia.org/wiki/Jistebnick%C3%BD_kancion%C3%A1l</a:t>
            </a:r>
          </a:p>
          <a:p>
            <a:r>
              <a:rPr lang="cs-CZ" sz="1600" dirty="0" err="1" smtClean="0"/>
              <a:t>Vlhová</a:t>
            </a:r>
            <a:r>
              <a:rPr lang="cs-CZ" sz="1600" dirty="0" smtClean="0"/>
              <a:t>-</a:t>
            </a:r>
            <a:r>
              <a:rPr lang="cs-CZ" sz="1600" dirty="0" err="1" smtClean="0"/>
              <a:t>Wörner</a:t>
            </a:r>
            <a:r>
              <a:rPr lang="cs-CZ" sz="1600" dirty="0" smtClean="0"/>
              <a:t>, H.: </a:t>
            </a:r>
            <a:r>
              <a:rPr lang="cs-CZ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 </a:t>
            </a:r>
            <a:r>
              <a:rPr lang="cs-C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snad nevíte o starší české hudbě</a:t>
            </a:r>
            <a:r>
              <a:rPr lang="cs-C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VII. PRAVDA O JISTEBNICKÉM </a:t>
            </a:r>
            <a:r>
              <a:rPr lang="cs-CZ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KANCIONÁLU, </a:t>
            </a:r>
            <a:r>
              <a:rPr lang="cs-CZ" sz="1600" dirty="0" smtClean="0"/>
              <a:t>http</a:t>
            </a:r>
            <a:r>
              <a:rPr lang="cs-CZ" sz="1600" dirty="0"/>
              <a:t>://</a:t>
            </a:r>
            <a:r>
              <a:rPr lang="cs-CZ" sz="1600" dirty="0" smtClean="0"/>
              <a:t>hudebnirozhledy.scena.cz/www/index.php?page=clanek&amp;id_clanku=366</a:t>
            </a:r>
          </a:p>
          <a:p>
            <a:r>
              <a:rPr lang="cs-CZ" sz="1600" dirty="0"/>
              <a:t>http://</a:t>
            </a:r>
            <a:r>
              <a:rPr lang="cs-CZ" sz="1600" dirty="0" smtClean="0"/>
              <a:t>www.okraslovak.wbs.cz/Naucna-stezka.html</a:t>
            </a:r>
          </a:p>
          <a:p>
            <a:r>
              <a:rPr lang="cs-CZ" sz="1600" dirty="0"/>
              <a:t>http://www.youtube.com/watch?v=J7Fq9brpyyU</a:t>
            </a:r>
            <a:br>
              <a:rPr lang="cs-CZ" sz="1600" dirty="0"/>
            </a:br>
            <a:r>
              <a:rPr lang="cs-CZ" sz="1600" dirty="0"/>
              <a:t/>
            </a:r>
            <a:br>
              <a:rPr lang="cs-CZ" sz="1600" dirty="0"/>
            </a:br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292389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788" y="3576638"/>
            <a:ext cx="3908425" cy="1404937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cs-CZ">
              <a:solidFill>
                <a:prstClr val="white"/>
              </a:solidFill>
            </a:endParaRPr>
          </a:p>
        </p:txBody>
      </p:sp>
      <p:sp>
        <p:nvSpPr>
          <p:cNvPr id="16387" name="TextovéPole 2"/>
          <p:cNvSpPr txBox="1">
            <a:spLocks noChangeArrowheads="1"/>
          </p:cNvSpPr>
          <p:nvPr/>
        </p:nvSpPr>
        <p:spPr bwMode="auto">
          <a:xfrm>
            <a:off x="2811463" y="3714750"/>
            <a:ext cx="3567112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Autor: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Mgr. Romana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Třicátníková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Gymnázium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, Tábor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tricatni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@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gymta.cz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1.9.  2013</a:t>
            </a:r>
            <a:endParaRPr lang="cs-CZ" sz="1100" dirty="0">
              <a:solidFill>
                <a:srgbClr val="FBEEC9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16388" name="TextovéPole 3"/>
          <p:cNvSpPr txBox="1">
            <a:spLocks noChangeArrowheads="1"/>
          </p:cNvSpPr>
          <p:nvPr/>
        </p:nvSpPr>
        <p:spPr bwMode="auto">
          <a:xfrm>
            <a:off x="2217738" y="2514600"/>
            <a:ext cx="470852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cs-CZ" sz="1100" u="sng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16389" name="TextovéPole 4"/>
          <p:cNvSpPr txBox="1">
            <a:spLocks noChangeArrowheads="1"/>
          </p:cNvSpPr>
          <p:nvPr/>
        </p:nvSpPr>
        <p:spPr bwMode="auto">
          <a:xfrm>
            <a:off x="206375" y="182563"/>
            <a:ext cx="4433888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l-PL" sz="1400" b="1" u="sng">
                <a:solidFill>
                  <a:srgbClr val="000000"/>
                </a:solidFill>
                <a:latin typeface="Arial - 20"/>
                <a:cs typeface="Arial" pitchFamily="34" charset="0"/>
              </a:rPr>
              <a:t>Seznam použité literatury a pramenů:</a:t>
            </a:r>
            <a:endParaRPr lang="cs-CZ" sz="1400" b="1" u="sng">
              <a:solidFill>
                <a:srgbClr val="000000"/>
              </a:solidFill>
              <a:latin typeface="Arial - 20"/>
              <a:cs typeface="Arial" pitchFamily="34" charset="0"/>
            </a:endParaRPr>
          </a:p>
        </p:txBody>
      </p:sp>
      <p:sp>
        <p:nvSpPr>
          <p:cNvPr id="18438" name="TextovéPole 5"/>
          <p:cNvSpPr txBox="1">
            <a:spLocks noChangeArrowheads="1"/>
          </p:cNvSpPr>
          <p:nvPr/>
        </p:nvSpPr>
        <p:spPr bwMode="auto">
          <a:xfrm>
            <a:off x="628650" y="514350"/>
            <a:ext cx="8515350" cy="1268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296" tIns="41148" rIns="82296" bIns="411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r>
              <a:rPr lang="cs-CZ" sz="1100" dirty="0">
                <a:hlinkClick r:id="rId2"/>
              </a:rPr>
              <a:t>http://</a:t>
            </a:r>
            <a:r>
              <a:rPr lang="cs-CZ" sz="1100" dirty="0" smtClean="0">
                <a:hlinkClick r:id="rId2"/>
              </a:rPr>
              <a:t>cs.wikipedia.org/wiki/Jistebnick%C3%BD_kancion%C3%A1l</a:t>
            </a:r>
            <a:endParaRPr lang="cs-CZ" sz="1100" dirty="0" smtClean="0"/>
          </a:p>
          <a:p>
            <a:r>
              <a:rPr lang="cs-CZ" sz="1100" dirty="0" smtClean="0"/>
              <a:t> Vlhová-</a:t>
            </a:r>
            <a:r>
              <a:rPr lang="cs-CZ" sz="1100" dirty="0" err="1" smtClean="0"/>
              <a:t>Wörner</a:t>
            </a:r>
            <a:r>
              <a:rPr lang="cs-CZ" sz="1100" dirty="0" smtClean="0"/>
              <a:t>,H.:  </a:t>
            </a:r>
            <a:r>
              <a:rPr lang="cs-CZ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 snad nevíte o starší české hudbě </a:t>
            </a:r>
            <a:r>
              <a:rPr lang="cs-CZ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VII. PRAVDA O JISTEBNICKÉM KANCIONÁLU</a:t>
            </a:r>
            <a:r>
              <a:rPr lang="cs-CZ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cs-CZ" sz="1100" dirty="0"/>
              <a:t>Hudební rozhledy, Praha: 2013 </a:t>
            </a:r>
            <a:r>
              <a:rPr lang="cs-CZ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cs-CZ" sz="1100" dirty="0"/>
              <a:t>http://hudebnirozhledy.scena.cz/www/index.php?page=clanek&amp;id_clanku=366</a:t>
            </a:r>
          </a:p>
          <a:p>
            <a:r>
              <a:rPr lang="cs-CZ" sz="1100" dirty="0"/>
              <a:t>http://www.okraslovak.wbs.cz/Naucna-stezka.html</a:t>
            </a:r>
          </a:p>
          <a:p>
            <a:r>
              <a:rPr lang="cs-CZ" sz="1100" dirty="0"/>
              <a:t>http://www.youtube.com/watch?v=J7Fq9brpyyU</a:t>
            </a:r>
            <a:br>
              <a:rPr lang="cs-CZ" sz="1100" dirty="0"/>
            </a:br>
            <a:r>
              <a:rPr lang="cs-CZ" sz="1100" dirty="0"/>
              <a:t/>
            </a:r>
            <a:br>
              <a:rPr lang="cs-CZ" sz="1100" dirty="0"/>
            </a:br>
            <a:endParaRPr lang="cs-CZ" sz="1100" dirty="0"/>
          </a:p>
        </p:txBody>
      </p:sp>
    </p:spTree>
    <p:extLst>
      <p:ext uri="{BB962C8B-B14F-4D97-AF65-F5344CB8AC3E}">
        <p14:creationId xmlns:p14="http://schemas.microsoft.com/office/powerpoint/2010/main" val="2906809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idx="4294967295"/>
          </p:nvPr>
        </p:nvSpPr>
        <p:spPr>
          <a:xfrm>
            <a:off x="2627784" y="2130425"/>
            <a:ext cx="4824536" cy="1470025"/>
          </a:xfrm>
        </p:spPr>
        <p:txBody>
          <a:bodyPr/>
          <a:lstStyle/>
          <a:p>
            <a:r>
              <a:rPr lang="cs-CZ" dirty="0" smtClean="0"/>
              <a:t>Objevení Jistebnického kancionálu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60302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2357438"/>
            <a:ext cx="285750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 smtClean="0"/>
              <a:t>Rukopis Jistebnického kancionálu</a:t>
            </a:r>
            <a:endParaRPr lang="cs-CZ" sz="2000" dirty="0"/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sz="1600" dirty="0"/>
              <a:t>http://cs.wikipedia.org/wiki/</a:t>
            </a:r>
          </a:p>
        </p:txBody>
      </p:sp>
    </p:spTree>
    <p:extLst>
      <p:ext uri="{BB962C8B-B14F-4D97-AF65-F5344CB8AC3E}">
        <p14:creationId xmlns:p14="http://schemas.microsoft.com/office/powerpoint/2010/main" val="155120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Co je Jistebnický kancionál ?</a:t>
            </a:r>
            <a:endParaRPr lang="cs-CZ" dirty="0"/>
          </a:p>
        </p:txBody>
      </p: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Jistebnický </a:t>
            </a:r>
            <a:r>
              <a:rPr lang="cs-CZ" dirty="0"/>
              <a:t>kancionál je sbírka duchovních písní v latině i češtině z 15. </a:t>
            </a:r>
            <a:r>
              <a:rPr lang="cs-CZ" dirty="0" smtClean="0"/>
              <a:t>století</a:t>
            </a:r>
          </a:p>
          <a:p>
            <a:pPr marL="0" indent="0">
              <a:buNone/>
            </a:pPr>
            <a:r>
              <a:rPr lang="cs-CZ" dirty="0" smtClean="0"/>
              <a:t>Písemná </a:t>
            </a:r>
            <a:r>
              <a:rPr lang="cs-CZ" dirty="0"/>
              <a:t>památka nedozírné výpovědní hodnoty z doby </a:t>
            </a:r>
            <a:r>
              <a:rPr lang="cs-CZ" dirty="0" smtClean="0"/>
              <a:t>husitské</a:t>
            </a:r>
          </a:p>
          <a:p>
            <a:pPr marL="0" indent="0">
              <a:buNone/>
            </a:pPr>
            <a:r>
              <a:rPr lang="cs-CZ" dirty="0" smtClean="0"/>
              <a:t>Ojedinělý překladatelský projekt - v </a:t>
            </a:r>
            <a:r>
              <a:rPr lang="cs-CZ" dirty="0"/>
              <a:t>rámci celých evropských </a:t>
            </a:r>
            <a:r>
              <a:rPr lang="cs-CZ" dirty="0" smtClean="0"/>
              <a:t>dějin </a:t>
            </a:r>
          </a:p>
          <a:p>
            <a:pPr marL="0" indent="0">
              <a:buNone/>
            </a:pPr>
            <a:r>
              <a:rPr lang="cs-CZ" b="1" dirty="0" smtClean="0"/>
              <a:t>Úkoly :</a:t>
            </a:r>
          </a:p>
          <a:p>
            <a:pPr marL="0" indent="0">
              <a:buNone/>
            </a:pPr>
            <a:r>
              <a:rPr lang="cs-CZ" dirty="0" smtClean="0"/>
              <a:t>Vysvětli pojem kancionál</a:t>
            </a:r>
          </a:p>
          <a:p>
            <a:pPr marL="0" indent="0">
              <a:buNone/>
            </a:pPr>
            <a:r>
              <a:rPr lang="cs-CZ" dirty="0" smtClean="0"/>
              <a:t>Objasni význam duchovní písně v době husitské</a:t>
            </a: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47325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431032"/>
          </a:xfrm>
        </p:spPr>
        <p:txBody>
          <a:bodyPr/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> </a:t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> </a:t>
            </a:r>
            <a:r>
              <a:rPr lang="cs-CZ" dirty="0" smtClean="0"/>
              <a:t>         Objevení kancionálu</a:t>
            </a:r>
            <a:br>
              <a:rPr lang="cs-CZ" dirty="0" smtClean="0"/>
            </a:b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  <a:p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cs-CZ" dirty="0" smtClean="0"/>
              <a:t>             JUDr. </a:t>
            </a:r>
            <a:r>
              <a:rPr lang="cs-CZ" dirty="0" err="1" smtClean="0"/>
              <a:t>L.Katz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cs-CZ" dirty="0"/>
              <a:t>N</a:t>
            </a:r>
            <a:r>
              <a:rPr lang="cs-CZ" dirty="0" smtClean="0"/>
              <a:t>alezen </a:t>
            </a:r>
            <a:r>
              <a:rPr lang="cs-CZ" dirty="0"/>
              <a:t>roku 1872 na půdě fary v </a:t>
            </a:r>
            <a:r>
              <a:rPr lang="cs-CZ" dirty="0" err="1"/>
              <a:t>Jistebnici</a:t>
            </a:r>
            <a:r>
              <a:rPr lang="cs-CZ" dirty="0"/>
              <a:t> u Tábora </a:t>
            </a:r>
            <a:r>
              <a:rPr lang="cs-CZ" dirty="0" smtClean="0"/>
              <a:t>sedmnáctiletým studentem </a:t>
            </a:r>
            <a:r>
              <a:rPr lang="cs-CZ" dirty="0"/>
              <a:t>gymnázia v Táboře </a:t>
            </a:r>
            <a:r>
              <a:rPr lang="cs-CZ" dirty="0" smtClean="0"/>
              <a:t>Leopoldem </a:t>
            </a:r>
            <a:r>
              <a:rPr lang="cs-CZ" dirty="0" err="1" smtClean="0"/>
              <a:t>Katzem</a:t>
            </a:r>
            <a:r>
              <a:rPr lang="cs-CZ" dirty="0" smtClean="0"/>
              <a:t> </a:t>
            </a:r>
            <a:r>
              <a:rPr lang="cs-CZ" dirty="0"/>
              <a:t>(nar. 1854 v </a:t>
            </a:r>
            <a:r>
              <a:rPr lang="cs-CZ" dirty="0" err="1"/>
              <a:t>Jistebnici</a:t>
            </a:r>
            <a:r>
              <a:rPr lang="cs-CZ" dirty="0"/>
              <a:t> – </a:t>
            </a:r>
            <a:r>
              <a:rPr lang="cs-CZ" dirty="0" err="1"/>
              <a:t>zemř</a:t>
            </a:r>
            <a:r>
              <a:rPr lang="cs-CZ" dirty="0"/>
              <a:t>. 1927 v </a:t>
            </a:r>
            <a:r>
              <a:rPr lang="cs-CZ" dirty="0" smtClean="0"/>
              <a:t>Praze)</a:t>
            </a:r>
          </a:p>
          <a:p>
            <a:r>
              <a:rPr lang="cs-CZ" dirty="0" err="1"/>
              <a:t>L.Katz</a:t>
            </a:r>
            <a:r>
              <a:rPr lang="cs-CZ" dirty="0"/>
              <a:t> (právník) jedním z největších mecenášů výtvarníků, podporovatel České akademie věd a umění </a:t>
            </a:r>
          </a:p>
          <a:p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r>
              <a:rPr lang="cs-CZ" sz="1100" dirty="0" smtClean="0"/>
              <a:t>                   http</a:t>
            </a:r>
            <a:r>
              <a:rPr lang="cs-CZ" sz="1100" dirty="0"/>
              <a:t>://cs.wikipedia.org/wiki/Leopold_Katz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780928"/>
            <a:ext cx="2592288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7697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Objevení kancionálu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Upozornil na svůj nález svého profesora klasické filologie na gymnáziu</a:t>
            </a:r>
          </a:p>
          <a:p>
            <a:r>
              <a:rPr lang="cs-CZ" dirty="0"/>
              <a:t>Prostřednictvím tohoto profesora k rukám historika Františka Palackého  </a:t>
            </a:r>
          </a:p>
          <a:p>
            <a:r>
              <a:rPr lang="cs-CZ" dirty="0"/>
              <a:t>Jistebnický farář P. Josef </a:t>
            </a:r>
            <a:r>
              <a:rPr lang="cs-CZ" dirty="0" err="1"/>
              <a:t>Schuller</a:t>
            </a:r>
            <a:r>
              <a:rPr lang="cs-CZ" dirty="0"/>
              <a:t> rukopis věnoval Národnímu muzeu v Praze, kde se nachází (pod sign. II C 7) dodnes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88850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Záhady Jistebnického kancionálu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Přesná doba vzniku ?</a:t>
            </a:r>
          </a:p>
          <a:p>
            <a:r>
              <a:rPr lang="cs-CZ" dirty="0"/>
              <a:t>P</a:t>
            </a:r>
            <a:r>
              <a:rPr lang="cs-CZ" dirty="0" smtClean="0"/>
              <a:t>ro </a:t>
            </a:r>
            <a:r>
              <a:rPr lang="cs-CZ" dirty="0"/>
              <a:t>koho byl rukopis vlastně </a:t>
            </a:r>
            <a:r>
              <a:rPr lang="cs-CZ" dirty="0" smtClean="0"/>
              <a:t>napsán ?</a:t>
            </a:r>
            <a:endParaRPr lang="cs-CZ" dirty="0"/>
          </a:p>
          <a:p>
            <a:r>
              <a:rPr lang="cs-CZ" dirty="0" smtClean="0"/>
              <a:t>Kde byl napsán ? </a:t>
            </a:r>
          </a:p>
          <a:p>
            <a:r>
              <a:rPr lang="cs-CZ" dirty="0" err="1" smtClean="0"/>
              <a:t>L.Katz</a:t>
            </a:r>
            <a:r>
              <a:rPr lang="cs-CZ" dirty="0" smtClean="0"/>
              <a:t> během </a:t>
            </a:r>
            <a:r>
              <a:rPr lang="cs-CZ" dirty="0"/>
              <a:t>svého života popsal tuto událost dvakrát, pokaždé podstatně odlišně. Původně hlásal, že se rukopis povaloval zaprášený někde v koutě, později – již jako dospělý a společensky velmi vážený muž – vyrukoval s novou historkou, ve které vystupuje stará almara a šuplík s tajnou přihrádkou. Která z jeho verzí je pravdivá, se už dnes patrně nedozvíme</a:t>
            </a:r>
            <a:r>
              <a:rPr lang="cs-CZ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07084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827584" y="2967335"/>
            <a:ext cx="74888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Kancionál obsahuje známé písně :</a:t>
            </a:r>
          </a:p>
          <a:p>
            <a:r>
              <a:rPr lang="cs-CZ" dirty="0" smtClean="0"/>
              <a:t>     </a:t>
            </a:r>
            <a:r>
              <a:rPr lang="cs-CZ" b="1" dirty="0" smtClean="0"/>
              <a:t>Ktož </a:t>
            </a:r>
            <a:r>
              <a:rPr lang="cs-CZ" b="1" dirty="0" err="1" smtClean="0"/>
              <a:t>jsú</a:t>
            </a:r>
            <a:r>
              <a:rPr lang="cs-CZ" b="1" dirty="0" smtClean="0"/>
              <a:t> boží bojovníci </a:t>
            </a:r>
          </a:p>
          <a:p>
            <a:r>
              <a:rPr lang="cs-CZ" b="1" dirty="0" smtClean="0"/>
              <a:t>     Povstaň, povstaň veliké město pražské</a:t>
            </a:r>
          </a:p>
          <a:p>
            <a:endParaRPr lang="cs-CZ" b="1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dirty="0" smtClean="0"/>
              <a:t>Rozsáhlá sbírka duchovních, válečných i časových (tj. komentujících dobové události) písní tvoří pouze jeden oddíl (pokrývá celkem zhruba 60 z celkového počtu 246 stran), byla však badateli 19. a počátku 20. století natolik ceněna, že dala jméno celému rukopisu (píseň = latinsky </a:t>
            </a:r>
            <a:r>
              <a:rPr lang="cs-CZ" dirty="0" err="1" smtClean="0"/>
              <a:t>cantio</a:t>
            </a:r>
            <a:r>
              <a:rPr lang="cs-CZ" dirty="0" smtClean="0"/>
              <a:t>, odtud název kancionál)</a:t>
            </a:r>
          </a:p>
          <a:p>
            <a:pPr algn="just"/>
            <a:endParaRPr lang="cs-CZ" dirty="0" smtClean="0"/>
          </a:p>
        </p:txBody>
      </p:sp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800" dirty="0"/>
              <a:t>Ktož </a:t>
            </a:r>
            <a:r>
              <a:rPr lang="cs-CZ" sz="2800" dirty="0" err="1"/>
              <a:t>jsú</a:t>
            </a:r>
            <a:r>
              <a:rPr lang="cs-CZ" sz="2800" dirty="0"/>
              <a:t> boží bojovníci </a:t>
            </a:r>
            <a:br>
              <a:rPr lang="cs-CZ" sz="2800" dirty="0"/>
            </a:b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29651686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text 7"/>
          <p:cNvSpPr>
            <a:spLocks noGrp="1"/>
          </p:cNvSpPr>
          <p:nvPr>
            <p:ph type="body" sz="quarter" idx="4294967295"/>
          </p:nvPr>
        </p:nvSpPr>
        <p:spPr>
          <a:xfrm>
            <a:off x="827584" y="1124744"/>
            <a:ext cx="5760640" cy="12676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 smtClean="0"/>
              <a:t>Ktož </a:t>
            </a:r>
            <a:r>
              <a:rPr lang="cs-CZ" b="1" dirty="0" err="1" smtClean="0"/>
              <a:t>jsú</a:t>
            </a:r>
            <a:r>
              <a:rPr lang="cs-CZ" b="1" dirty="0" smtClean="0"/>
              <a:t> boží bojovníci</a:t>
            </a:r>
          </a:p>
          <a:p>
            <a:pPr marL="0" indent="0">
              <a:buNone/>
            </a:pPr>
            <a:r>
              <a:rPr lang="cs-CZ" sz="2000" dirty="0" smtClean="0"/>
              <a:t>cs.wikipedia.org/wiki/</a:t>
            </a:r>
            <a:endParaRPr lang="cs-CZ" sz="20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420888"/>
            <a:ext cx="3888432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119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Cest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ok">
  <a:themeElements>
    <a:clrScheme name="Cest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esta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2.xml><?xml version="1.0" encoding="utf-8"?>
<a:themeOverride xmlns:a="http://schemas.openxmlformats.org/drawingml/2006/main">
  <a:clrScheme name="Cesta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3.xml><?xml version="1.0" encoding="utf-8"?>
<a:themeOverride xmlns:a="http://schemas.openxmlformats.org/drawingml/2006/main">
  <a:clrScheme name="Cesta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4.xml><?xml version="1.0" encoding="utf-8"?>
<a:themeOverride xmlns:a="http://schemas.openxmlformats.org/drawingml/2006/main">
  <a:clrScheme name="Cesta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144</TotalTime>
  <Words>575</Words>
  <Application>Microsoft Office PowerPoint</Application>
  <PresentationFormat>Předvádění na obrazovce (4:3)</PresentationFormat>
  <Paragraphs>111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13</vt:i4>
      </vt:variant>
    </vt:vector>
  </HeadingPairs>
  <TitlesOfParts>
    <vt:vector size="15" baseType="lpstr">
      <vt:lpstr>Tok</vt:lpstr>
      <vt:lpstr>1_Tok</vt:lpstr>
      <vt:lpstr>Prezentace aplikace PowerPoint</vt:lpstr>
      <vt:lpstr>Objevení Jistebnického kancionálu</vt:lpstr>
      <vt:lpstr>Rukopis Jistebnického kancionálu</vt:lpstr>
      <vt:lpstr>Co je Jistebnický kancionál ?</vt:lpstr>
      <vt:lpstr>                Objevení kancionálu </vt:lpstr>
      <vt:lpstr>Objevení kancionálu</vt:lpstr>
      <vt:lpstr>Záhady Jistebnického kancionálu</vt:lpstr>
      <vt:lpstr>Ktož jsú boží bojovníci  </vt:lpstr>
      <vt:lpstr>Prezentace aplikace PowerPoint</vt:lpstr>
      <vt:lpstr>KTOŽ JSÚ BOŽÍ BOJOVNÍCI (poč. 20. let 15. stol.) http://www.youtube.com/watch?v=J7Fq9brpyyU  </vt:lpstr>
      <vt:lpstr>Tip na výlet</vt:lpstr>
      <vt:lpstr>Odkazy a literatura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Objevení Jistebnického kancionálu</dc:title>
  <dc:creator>doma</dc:creator>
  <cp:lastModifiedBy>hchotovinska</cp:lastModifiedBy>
  <cp:revision>20</cp:revision>
  <dcterms:created xsi:type="dcterms:W3CDTF">2013-10-26T16:37:47Z</dcterms:created>
  <dcterms:modified xsi:type="dcterms:W3CDTF">2014-05-14T10:18:58Z</dcterms:modified>
</cp:coreProperties>
</file>