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9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58" r:id="rId11"/>
  </p:sldIdLst>
  <p:sldSz cx="10160000" cy="7620000"/>
  <p:notesSz cx="6858000" cy="9144000"/>
  <p:embeddedFontLst>
    <p:embeddedFont>
      <p:font typeface="Wingdings 2" panose="05020102010507070707" pitchFamily="18" charset="2"/>
      <p:regular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onstantia" panose="02030602050306030303" pitchFamily="18" charset="0"/>
      <p:regular r:id="rId17"/>
      <p:bold r:id="rId18"/>
      <p:italic r:id="rId19"/>
      <p:boldItalic r:id="rId20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28" y="54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92667" y="1524000"/>
            <a:ext cx="8724053" cy="2032000"/>
          </a:xfrm>
          <a:ln>
            <a:noFill/>
          </a:ln>
        </p:spPr>
        <p:txBody>
          <a:bodyPr vert="horz" tIns="0" rIns="203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92667" y="3587262"/>
            <a:ext cx="8727440" cy="1947333"/>
          </a:xfrm>
        </p:spPr>
        <p:txBody>
          <a:bodyPr lIns="0" rIns="20320"/>
          <a:lstStyle>
            <a:lvl1pPr marL="0" marR="50799" indent="0" algn="r">
              <a:buNone/>
              <a:defRPr>
                <a:solidFill>
                  <a:schemeClr val="tx1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C05DB-E69C-4432-A328-949440079D4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8A5FB-1B59-4790-BB03-E4369051840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106046-9B01-4C0D-B18D-DABDBA34F893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44103-8786-4675-BA3F-8391C484858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016002"/>
            <a:ext cx="2286000" cy="5790848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016002"/>
            <a:ext cx="6688667" cy="5790848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20046-AB1B-4764-A954-A0A015582830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04636-A8BF-4780-8E0F-FF557EEAA2C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97980D-7303-444F-AE4B-C598946F5D30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7C5AD-22CC-4A71-ADD4-325970613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80" y="1463040"/>
            <a:ext cx="8636000" cy="1513840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9280" y="3005182"/>
            <a:ext cx="8636000" cy="1677458"/>
          </a:xfrm>
        </p:spPr>
        <p:txBody>
          <a:bodyPr lIns="50799" rIns="50799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17C10-7AED-4630-861D-8EDD2F7FEFF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28EAD-9834-4EDC-8856-1A606E554D1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611B3-5704-43E7-B310-8E356D3E592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E316C-C442-4EB7-8C4B-10EEBA3EE5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 tIns="50799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2061387"/>
            <a:ext cx="4489098" cy="732613"/>
          </a:xfrm>
        </p:spPr>
        <p:txBody>
          <a:bodyPr lIns="50799" tIns="0" rIns="50799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161140" y="2066397"/>
            <a:ext cx="4490861" cy="727603"/>
          </a:xfrm>
        </p:spPr>
        <p:txBody>
          <a:bodyPr lIns="50799" tIns="0" rIns="50799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8000" y="2794000"/>
            <a:ext cx="4489098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0" y="2794000"/>
            <a:ext cx="4490861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51BCF3-A0F7-4620-BF8B-FB1938D1C196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B1399-1CC7-482F-8647-E94541CC821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228667" cy="1270000"/>
          </a:xfrm>
        </p:spPr>
        <p:txBody>
          <a:bodyPr vert="horz" tIns="5079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CE6CBF-2C4D-4408-A280-7F47D76F736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6C940-9859-4B50-A10A-5E5F5C049B9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452637-34D9-420F-8D43-331023CAB71C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A6B43-FB7A-4E3E-80AD-F558FA4A3C1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71502"/>
            <a:ext cx="3048000" cy="129116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62000" y="1862667"/>
            <a:ext cx="3048000" cy="5080000"/>
          </a:xfrm>
        </p:spPr>
        <p:txBody>
          <a:bodyPr lIns="20320" rIns="20320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72278" y="1862667"/>
            <a:ext cx="5679722" cy="50800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E2528A-D660-4037-92C3-3370F0EDA5A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A1FE9-E533-47F4-982F-8881ADDA1C6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517503" y="1231197"/>
            <a:ext cx="5842000" cy="45720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893482" y="5955299"/>
            <a:ext cx="172720" cy="17272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1307774"/>
            <a:ext cx="2458720" cy="1758468"/>
          </a:xfrm>
        </p:spPr>
        <p:txBody>
          <a:bodyPr vert="horz" lIns="50799" tIns="50799" rIns="50799" bIns="50799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3143094"/>
            <a:ext cx="2455333" cy="2421467"/>
          </a:xfrm>
        </p:spPr>
        <p:txBody>
          <a:bodyPr lIns="71119" rIns="50799" bIns="50799" anchor="t"/>
          <a:lstStyle>
            <a:lvl1pPr marL="0" indent="0" algn="l">
              <a:spcBef>
                <a:spcPts val="278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B943DC-1798-45DE-85D5-0A0908BB50BD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74667" y="7062612"/>
            <a:ext cx="677333" cy="405694"/>
          </a:xfrm>
        </p:spPr>
        <p:txBody>
          <a:bodyPr/>
          <a:lstStyle/>
          <a:p>
            <a:pPr>
              <a:defRPr/>
            </a:pPr>
            <a:fld id="{EF276599-9C9E-45D4-B544-F941E58945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873103" y="1332797"/>
            <a:ext cx="5130800" cy="436880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0584" y="6462889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868333" y="691091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0584" y="-7938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868333" y="-793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  <a:prstGeom prst="rect">
            <a:avLst/>
          </a:prstGeom>
        </p:spPr>
        <p:txBody>
          <a:bodyPr vert="horz" lIns="0" tIns="50799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508000" y="2150533"/>
            <a:ext cx="9144000" cy="4876800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08000" y="7062612"/>
            <a:ext cx="2370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963334" y="7062612"/>
            <a:ext cx="3725333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805333" y="7062612"/>
            <a:ext cx="846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8495F96-F517-46C0-A5B7-131341F9AE6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2" name="Group 1"/>
          <p:cNvGrpSpPr/>
          <p:nvPr/>
        </p:nvGrpSpPr>
        <p:grpSpPr>
          <a:xfrm>
            <a:off x="-21130" y="224898"/>
            <a:ext cx="10200609" cy="72136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4797" indent="-30479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1193" indent="-2743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indent="-2743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787" indent="-23367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84" indent="-23367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381" indent="-23367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579" indent="-20319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38376" indent="-203198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3" indent="-20319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historicky.blog.cz/en" TargetMode="External"/><Relationship Id="rId2" Type="http://schemas.openxmlformats.org/officeDocument/2006/relationships/hyperlink" Target="http://upload.wikimedia.org/wikipedia/commons/5/52/Vok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upload.wikimedia.org/wikipedia/commons/5/52/Vok.jpg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nd01.jxs.cz/328/547/7d54f01f02_27633951_o2.jpg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                     </a:t>
            </a:r>
            <a:r>
              <a:rPr lang="cs-CZ" sz="1200" dirty="0" smtClean="0">
                <a:solidFill>
                  <a:srgbClr val="000000"/>
                </a:solidFill>
              </a:rPr>
              <a:t>Projekt: Inovace vybavení  Registrační </a:t>
            </a:r>
            <a:r>
              <a:rPr lang="cs-CZ" sz="1200" dirty="0">
                <a:solidFill>
                  <a:srgbClr val="000000"/>
                </a:solidFill>
              </a:rPr>
              <a:t>číslo </a:t>
            </a:r>
            <a:r>
              <a:rPr lang="cs-CZ" sz="1200">
                <a:solidFill>
                  <a:srgbClr val="000000"/>
                </a:solidFill>
              </a:rPr>
              <a:t>projektu </a:t>
            </a:r>
            <a:r>
              <a:rPr lang="cs-CZ" sz="1200" smtClean="0">
                <a:solidFill>
                  <a:srgbClr val="000000"/>
                </a:solidFill>
              </a:rPr>
              <a:t>CZ.1.07/1.5.00/34.0325</a:t>
            </a:r>
            <a:endParaRPr lang="cs-CZ" sz="1200" dirty="0">
              <a:solidFill>
                <a:srgbClr val="000000"/>
              </a:solidFill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>
                <a:solidFill>
                  <a:srgbClr val="000000"/>
                </a:solidFill>
              </a:rPr>
              <a:t>Příjemce: </a:t>
            </a:r>
            <a:r>
              <a:rPr lang="cs-CZ" sz="1200" dirty="0" smtClean="0">
                <a:solidFill>
                  <a:srgbClr val="000000"/>
                </a:solidFill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296024" y="2120900"/>
            <a:ext cx="24763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6604000" y="2425701"/>
            <a:ext cx="28684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15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00300" y="1003300"/>
            <a:ext cx="59309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Svatba Petra Voka na Bechyni v podání Václava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Březana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8051800" y="2120900"/>
            <a:ext cx="180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Ročník: třetí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32_3_Události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364674" y="3821876"/>
            <a:ext cx="1064326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Třída 3.B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14351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6.11.2013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jkalal@gymta.cz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říjen 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365356" y="2666992"/>
            <a:ext cx="5232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98500" y="929680"/>
            <a:ext cx="841394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Březan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, V.: </a:t>
            </a:r>
            <a:r>
              <a:rPr lang="cs-CZ" sz="1200" i="1" dirty="0">
                <a:solidFill>
                  <a:srgbClr val="000000"/>
                </a:solidFill>
                <a:latin typeface="Arial - 16"/>
              </a:rPr>
              <a:t>Životy posledních Rožmberků II,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Svoboda, Praha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1985</a:t>
            </a:r>
          </a:p>
          <a:p>
            <a:r>
              <a:rPr lang="cs-CZ" sz="1200" dirty="0" smtClean="0"/>
              <a:t>Petr Vok, </a:t>
            </a:r>
            <a:r>
              <a:rPr lang="cs-CZ" sz="1200" dirty="0"/>
              <a:t>In: Wikipedie: </a:t>
            </a:r>
            <a:r>
              <a:rPr lang="cs-CZ" sz="1200" i="1" dirty="0"/>
              <a:t>Otevřená encyklopedi</a:t>
            </a:r>
            <a:r>
              <a:rPr lang="cs-CZ" sz="1200" dirty="0"/>
              <a:t>e [online]. [cit. </a:t>
            </a:r>
            <a:r>
              <a:rPr lang="cs-CZ" sz="1200" dirty="0" smtClean="0"/>
              <a:t>2013-10-13]. </a:t>
            </a:r>
            <a:r>
              <a:rPr lang="cs-CZ" sz="1200" dirty="0"/>
              <a:t>Dostupné z</a:t>
            </a:r>
            <a:r>
              <a:rPr lang="cs-CZ" sz="1200" dirty="0" smtClean="0"/>
              <a:t>: </a:t>
            </a:r>
            <a:r>
              <a:rPr lang="cs-CZ" sz="1200" dirty="0">
                <a:hlinkClick r:id="rId2"/>
              </a:rPr>
              <a:t>http://</a:t>
            </a:r>
            <a:r>
              <a:rPr lang="cs-CZ" sz="1200" dirty="0" smtClean="0">
                <a:hlinkClick r:id="rId2"/>
              </a:rPr>
              <a:t>upload.wikimedia.org/wikipedia/commons/5/52/Vok.jpg</a:t>
            </a:r>
            <a:endParaRPr lang="cs-CZ" sz="1200" dirty="0" smtClean="0"/>
          </a:p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Kateřina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z Ludanic, In: </a:t>
            </a:r>
            <a:r>
              <a:rPr lang="cs-CZ" sz="1200" b="1" dirty="0">
                <a:solidFill>
                  <a:srgbClr val="000000"/>
                </a:solidFill>
                <a:latin typeface="Arial - 16"/>
              </a:rPr>
              <a:t>Historický blog </a:t>
            </a:r>
            <a:r>
              <a:rPr lang="cs-CZ" sz="1200" dirty="0"/>
              <a:t>[online]. [cit. 2013-10-13]. Dostupné z: </a:t>
            </a:r>
            <a:r>
              <a:rPr lang="cs-CZ" sz="1200" dirty="0">
                <a:hlinkClick r:id="rId3"/>
              </a:rPr>
              <a:t>http://</a:t>
            </a:r>
            <a:r>
              <a:rPr lang="cs-CZ" sz="1200" dirty="0" smtClean="0">
                <a:hlinkClick r:id="rId3"/>
              </a:rPr>
              <a:t>historicky.blog.cz/en</a:t>
            </a:r>
            <a:endParaRPr lang="cs-CZ" sz="1200" dirty="0" smtClean="0"/>
          </a:p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Zámek Bechyně. Foto Jiří Kálal</a:t>
            </a:r>
          </a:p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Zámek Bechyně. Foto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Svatba Petra Voka na Bechyni v podání Václava </a:t>
            </a:r>
            <a:r>
              <a:rPr lang="cs-CZ" dirty="0" err="1" smtClean="0"/>
              <a:t>Březana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 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980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Václav </a:t>
            </a:r>
            <a:r>
              <a:rPr lang="cs-CZ" sz="4400" dirty="0" err="1" smtClean="0"/>
              <a:t>Březan</a:t>
            </a:r>
            <a:r>
              <a:rPr lang="cs-CZ" sz="4400" dirty="0" smtClean="0"/>
              <a:t> (asi 1568 – asi 1618)</a:t>
            </a:r>
            <a:endParaRPr lang="cs-CZ" sz="44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Rožmberský archivář a knihovník</a:t>
            </a:r>
          </a:p>
          <a:p>
            <a:r>
              <a:rPr lang="cs-CZ" sz="2800" dirty="0" smtClean="0"/>
              <a:t>Historie Rožmberská (pět  svazků, dochovány dva) – dějiny rodu od počátku po poslední příslušníky</a:t>
            </a:r>
          </a:p>
          <a:p>
            <a:r>
              <a:rPr lang="cs-CZ" sz="2800" dirty="0" smtClean="0"/>
              <a:t>Život Petra Voka je poslední částí díla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00665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Petr Vok z Rožmberka (1539 – 1611)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Petr Vok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Poslední Rožmberk</a:t>
            </a:r>
          </a:p>
          <a:p>
            <a:r>
              <a:rPr lang="cs-CZ" sz="2800" dirty="0" smtClean="0"/>
              <a:t>Musel čelit hospodářským obtížím rožmberského panství</a:t>
            </a:r>
          </a:p>
          <a:p>
            <a:r>
              <a:rPr lang="cs-CZ" sz="2800" dirty="0" smtClean="0"/>
              <a:t>Rozporuplná osobnost – renesanční kavalír, člověk značného rozhledu a velkých schopností, milý prostopášník…	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53120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Kateřina z Ludanic (asi 1565 – 1601)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Kateřina z Ludanic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sz="2800" dirty="0" smtClean="0"/>
              <a:t>Pocházela z moravského šlechtického rodu</a:t>
            </a:r>
          </a:p>
          <a:p>
            <a:r>
              <a:rPr lang="cs-CZ" sz="2800" dirty="0" smtClean="0"/>
              <a:t>Svatba s Petrem Vokem na Bechyni 14. února 1580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6344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Bechyně - zámek</a:t>
            </a:r>
            <a:endParaRPr lang="cs-CZ" sz="4400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3099321"/>
            <a:ext cx="4487863" cy="2996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203" y="2133600"/>
            <a:ext cx="3289732" cy="492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3117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4400" dirty="0" smtClean="0"/>
              <a:t>Dohoda rožmberského vladaře Viléma   z Rožmberka s bratrem Petrem Vokem</a:t>
            </a:r>
            <a:endParaRPr lang="cs-CZ" sz="44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i="1" dirty="0" smtClean="0"/>
              <a:t>„…kdyby z… manželství pan bratr jeho plod vyvedl (</a:t>
            </a:r>
            <a:r>
              <a:rPr lang="cs-CZ" sz="2800" i="1" dirty="0" err="1" smtClean="0"/>
              <a:t>neměv</a:t>
            </a:r>
            <a:r>
              <a:rPr lang="cs-CZ" sz="2800" i="1" dirty="0" smtClean="0"/>
              <a:t> on, pan vladař, s předešlými manželkami, ani       s tou třetí, rodiny), na tom s panem bratrem zavřel, pokud by Pán Bůh syna jemu s manželkou budoucí dáti ráčil, aby </a:t>
            </a:r>
            <a:r>
              <a:rPr lang="cs-CZ" sz="2800" i="1" dirty="0" err="1" smtClean="0"/>
              <a:t>dojda</a:t>
            </a:r>
            <a:r>
              <a:rPr lang="cs-CZ" sz="2800" i="1" dirty="0" smtClean="0"/>
              <a:t> let svých osmi, panu vladařovi k cvičení odevzdán byl otcovským právem.“</a:t>
            </a:r>
          </a:p>
          <a:p>
            <a:endParaRPr lang="cs-CZ" sz="2800" dirty="0"/>
          </a:p>
          <a:p>
            <a:r>
              <a:rPr lang="cs-CZ" sz="2800" dirty="0" smtClean="0"/>
              <a:t>Co dohodl bezdětný Vilém se svým mladším bratrem Petrem Vokem před uzavřením sňatku? Co zřejmě sledoval touto dohodou?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09216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400" dirty="0" smtClean="0"/>
              <a:t>Ze svatebních veršů věnovaných novomanželům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i="1" dirty="0" smtClean="0"/>
              <a:t>„Jen Bůh je přepevným hradem a jistým základem spásy    - dodá ti důstojnost, pevnost, jež odolá každé zkoušce. Pokojně až ve zralém věku odejdeš z tohoto světa, odměnou v nebeském hradu pak dostaneš korunu             z růží.“</a:t>
            </a:r>
          </a:p>
          <a:p>
            <a:endParaRPr lang="cs-CZ" sz="2800" dirty="0"/>
          </a:p>
          <a:p>
            <a:r>
              <a:rPr lang="cs-CZ" sz="2800" dirty="0" smtClean="0"/>
              <a:t>K čemu nabádá básník Johannes </a:t>
            </a:r>
            <a:r>
              <a:rPr lang="cs-CZ" sz="2800" dirty="0" err="1" smtClean="0"/>
              <a:t>Frederus</a:t>
            </a:r>
            <a:r>
              <a:rPr lang="cs-CZ" sz="2800" dirty="0" smtClean="0"/>
              <a:t> novomanžele? Odhlédneme-li od náboženského pohledu, kterou hodnotu považuje pro manželství za důležitou?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074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r>
              <a:rPr lang="cs-CZ" sz="4400" dirty="0" smtClean="0"/>
              <a:t>Otázka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Zdrojem pozdějších nedorozumění mezi manželi byl zřejmě i velký věkový rozdíl mezi nimi. O kolik let byla paní Kateřina mladší než její manžel?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05500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znik základního díla české heraldiky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Vznik základního díla české heraldiky</Template>
  <TotalTime>64</TotalTime>
  <Words>523</Words>
  <Application>Microsoft Office PowerPoint</Application>
  <PresentationFormat>Vlastní</PresentationFormat>
  <Paragraphs>61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9" baseType="lpstr">
      <vt:lpstr>Arial</vt:lpstr>
      <vt:lpstr>Arial - 20</vt:lpstr>
      <vt:lpstr>Wingdings 2</vt:lpstr>
      <vt:lpstr>Arial - 16</vt:lpstr>
      <vt:lpstr>Calibri</vt:lpstr>
      <vt:lpstr>Constantia</vt:lpstr>
      <vt:lpstr>Times New Roman - 16</vt:lpstr>
      <vt:lpstr>Times New Roman - 14</vt:lpstr>
      <vt:lpstr>Vznik základního díla české heraldiky</vt:lpstr>
      <vt:lpstr>Prezentace aplikace PowerPoint</vt:lpstr>
      <vt:lpstr>Svatba Petra Voka na Bechyni v podání Václava Březana</vt:lpstr>
      <vt:lpstr>Václav Březan (asi 1568 – asi 1618)</vt:lpstr>
      <vt:lpstr>Petr Vok z Rožmberka (1539 – 1611)</vt:lpstr>
      <vt:lpstr>Kateřina z Ludanic (asi 1565 – 1601)</vt:lpstr>
      <vt:lpstr>Bechyně - zámek</vt:lpstr>
      <vt:lpstr>Dohoda rožmberského vladaře Viléma   z Rožmberka s bratrem Petrem Vokem</vt:lpstr>
      <vt:lpstr>Ze svatebních veršů věnovaných novomanželům</vt:lpstr>
      <vt:lpstr>  Otázka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Jiří Kálal</dc:creator>
  <cp:lastModifiedBy>doma</cp:lastModifiedBy>
  <cp:revision>14</cp:revision>
  <dcterms:created xsi:type="dcterms:W3CDTF">2013-11-02T18:02:15Z</dcterms:created>
  <dcterms:modified xsi:type="dcterms:W3CDTF">2014-05-05T20:47:11Z</dcterms:modified>
</cp:coreProperties>
</file>