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58" r:id="rId10"/>
  </p:sldIdLst>
  <p:sldSz cx="10160000" cy="7620000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Constantia" panose="02030602050306030303" pitchFamily="18" charset="0"/>
      <p:regular r:id="rId15"/>
      <p:bold r:id="rId16"/>
      <p:italic r:id="rId17"/>
      <p:boldItalic r:id="rId18"/>
    </p:embeddedFont>
    <p:embeddedFont>
      <p:font typeface="Wingdings 2" panose="05020102010507070707" pitchFamily="18" charset="2"/>
      <p:regular r:id="rId19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49" y="62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92667" y="1524000"/>
            <a:ext cx="8724053" cy="2032000"/>
          </a:xfrm>
          <a:ln>
            <a:noFill/>
          </a:ln>
        </p:spPr>
        <p:txBody>
          <a:bodyPr vert="horz" tIns="0" rIns="203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92667" y="3587262"/>
            <a:ext cx="8727440" cy="1947333"/>
          </a:xfrm>
        </p:spPr>
        <p:txBody>
          <a:bodyPr lIns="0" rIns="20320"/>
          <a:lstStyle>
            <a:lvl1pPr marL="0" marR="50799" indent="0" algn="r">
              <a:buNone/>
              <a:defRPr>
                <a:solidFill>
                  <a:schemeClr val="tx1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C05DB-E69C-4432-A328-949440079D4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8A5FB-1B59-4790-BB03-E4369051840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106046-9B01-4C0D-B18D-DABDBA34F893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44103-8786-4675-BA3F-8391C484858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016002"/>
            <a:ext cx="2286000" cy="5790848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016002"/>
            <a:ext cx="6688667" cy="5790848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20046-AB1B-4764-A954-A0A0155828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04636-A8BF-4780-8E0F-FF557EEAA2C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97980D-7303-444F-AE4B-C598946F5D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7C5AD-22CC-4A71-ADD4-325970613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80" y="1463040"/>
            <a:ext cx="8636000" cy="1513840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9280" y="3005182"/>
            <a:ext cx="8636000" cy="1677458"/>
          </a:xfrm>
        </p:spPr>
        <p:txBody>
          <a:bodyPr lIns="50799" rIns="50799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17C10-7AED-4630-861D-8EDD2F7FEFF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28EAD-9834-4EDC-8856-1A606E554D1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611B3-5704-43E7-B310-8E356D3E592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E316C-C442-4EB7-8C4B-10EEBA3EE5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 tIns="50799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2061387"/>
            <a:ext cx="4489098" cy="732613"/>
          </a:xfrm>
        </p:spPr>
        <p:txBody>
          <a:bodyPr lIns="50799" tIns="0" rIns="50799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161140" y="2066397"/>
            <a:ext cx="4490861" cy="727603"/>
          </a:xfrm>
        </p:spPr>
        <p:txBody>
          <a:bodyPr lIns="50799" tIns="0" rIns="50799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8000" y="2794000"/>
            <a:ext cx="4489098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0" y="2794000"/>
            <a:ext cx="4490861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51BCF3-A0F7-4620-BF8B-FB1938D1C196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B1399-1CC7-482F-8647-E94541CC821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228667" cy="1270000"/>
          </a:xfrm>
        </p:spPr>
        <p:txBody>
          <a:bodyPr vert="horz" tIns="5079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CE6CBF-2C4D-4408-A280-7F47D76F736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6C940-9859-4B50-A10A-5E5F5C049B9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452637-34D9-420F-8D43-331023CAB71C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A6B43-FB7A-4E3E-80AD-F558FA4A3C1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71502"/>
            <a:ext cx="3048000" cy="129116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62000" y="1862667"/>
            <a:ext cx="3048000" cy="5080000"/>
          </a:xfrm>
        </p:spPr>
        <p:txBody>
          <a:bodyPr lIns="20320" rIns="20320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72278" y="1862667"/>
            <a:ext cx="5679722" cy="50800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E2528A-D660-4037-92C3-3370F0EDA5A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A1FE9-E533-47F4-982F-8881ADDA1C6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517503" y="1231197"/>
            <a:ext cx="5842000" cy="45720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893482" y="5955299"/>
            <a:ext cx="172720" cy="17272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1307774"/>
            <a:ext cx="2458720" cy="1758468"/>
          </a:xfrm>
        </p:spPr>
        <p:txBody>
          <a:bodyPr vert="horz" lIns="50799" tIns="50799" rIns="50799" bIns="50799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3143094"/>
            <a:ext cx="2455333" cy="2421467"/>
          </a:xfrm>
        </p:spPr>
        <p:txBody>
          <a:bodyPr lIns="71119" rIns="50799" bIns="50799" anchor="t"/>
          <a:lstStyle>
            <a:lvl1pPr marL="0" indent="0" algn="l">
              <a:spcBef>
                <a:spcPts val="278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B943DC-1798-45DE-85D5-0A0908BB50BD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74667" y="7062612"/>
            <a:ext cx="677333" cy="405694"/>
          </a:xfrm>
        </p:spPr>
        <p:txBody>
          <a:bodyPr/>
          <a:lstStyle/>
          <a:p>
            <a:pPr>
              <a:defRPr/>
            </a:pPr>
            <a:fld id="{EF276599-9C9E-45D4-B544-F941E58945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873103" y="1332797"/>
            <a:ext cx="5130800" cy="436880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0584" y="6462889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868333" y="691091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0584" y="-7938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868333" y="-793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  <a:prstGeom prst="rect">
            <a:avLst/>
          </a:prstGeom>
        </p:spPr>
        <p:txBody>
          <a:bodyPr vert="horz" lIns="0" tIns="50799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508000" y="2150533"/>
            <a:ext cx="9144000" cy="4876800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08000" y="7062612"/>
            <a:ext cx="2370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963334" y="7062612"/>
            <a:ext cx="3725333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805333" y="7062612"/>
            <a:ext cx="846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8495F96-F517-46C0-A5B7-131341F9AE6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2" name="Group 1"/>
          <p:cNvGrpSpPr/>
          <p:nvPr/>
        </p:nvGrpSpPr>
        <p:grpSpPr>
          <a:xfrm>
            <a:off x="-21130" y="224898"/>
            <a:ext cx="10200609" cy="72136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4797" indent="-30479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1193" indent="-2743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indent="-2743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787" indent="-23367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84" indent="-23367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381" indent="-23367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579" indent="-20319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38376" indent="-203198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3" indent="-20319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upload.wikimedia.org/wikipedia/commons/0/0e/V%C3%A1clav_K%C5%99%C3%AD%C5%BEek.jpg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Soubor:V%C3%A1clav_K%C5%99%C3%AD%C5%BEek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</a:rPr>
              <a:t>               Projekt: Inovace vybavení  Registrační </a:t>
            </a:r>
            <a:r>
              <a:rPr lang="cs-CZ" sz="1200" dirty="0">
                <a:solidFill>
                  <a:srgbClr val="000000"/>
                </a:solidFill>
              </a:rPr>
              <a:t>číslo </a:t>
            </a:r>
            <a:r>
              <a:rPr lang="cs-CZ" sz="1200">
                <a:solidFill>
                  <a:srgbClr val="000000"/>
                </a:solidFill>
              </a:rPr>
              <a:t>projektu </a:t>
            </a:r>
            <a:r>
              <a:rPr lang="cs-CZ" sz="1200" smtClean="0">
                <a:solidFill>
                  <a:srgbClr val="000000"/>
                </a:solidFill>
              </a:rPr>
              <a:t>CZ.1.07/1.5.00/34.0325</a:t>
            </a:r>
            <a:endParaRPr lang="cs-CZ" sz="1200" dirty="0">
              <a:solidFill>
                <a:srgbClr val="000000"/>
              </a:solidFill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>
                <a:solidFill>
                  <a:srgbClr val="000000"/>
                </a:solidFill>
              </a:rPr>
              <a:t>Příjemce: </a:t>
            </a:r>
            <a:r>
              <a:rPr lang="cs-CZ" sz="1200" dirty="0" smtClean="0">
                <a:solidFill>
                  <a:srgbClr val="000000"/>
                </a:solidFill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296024" y="2120900"/>
            <a:ext cx="24763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6604000" y="2425701"/>
            <a:ext cx="28684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12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00300" y="1003300"/>
            <a:ext cx="59309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Vznik prvního táborského profesorského sboru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8051800" y="2120900"/>
            <a:ext cx="180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Ročník: třetí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32_3_Události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415704" y="3821876"/>
            <a:ext cx="1064326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Třída 3.B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14351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22.10.2013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Vznik prvního táborského profesorského sboru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 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980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  První ředitel</a:t>
            </a:r>
            <a:endParaRPr lang="cs-CZ" sz="44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/>
              <a:t>Václav Křížek </a:t>
            </a:r>
            <a:r>
              <a:rPr lang="cs-CZ" sz="2800" dirty="0" smtClean="0"/>
              <a:t>(1833 až 1881)</a:t>
            </a:r>
          </a:p>
          <a:p>
            <a:r>
              <a:rPr lang="cs-CZ" sz="2800" dirty="0" smtClean="0"/>
              <a:t>Ředitelem táborského gymnázia v letech 1862   až 1880)</a:t>
            </a:r>
          </a:p>
          <a:p>
            <a:r>
              <a:rPr lang="cs-CZ" sz="2800" dirty="0" smtClean="0"/>
              <a:t>Mimořádná osobnost, jeho význam překračoval hranice Tábora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Václav Křížek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1532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Znalec problematiky jižních Slovanů</a:t>
            </a:r>
          </a:p>
          <a:p>
            <a:r>
              <a:rPr lang="cs-CZ" sz="2800" dirty="0" smtClean="0"/>
              <a:t>Vynikající pedagog</a:t>
            </a:r>
          </a:p>
          <a:p>
            <a:r>
              <a:rPr lang="cs-CZ" sz="2800" dirty="0" smtClean="0"/>
              <a:t>Publikoval řadu odborných pedagogických a di-</a:t>
            </a:r>
            <a:r>
              <a:rPr lang="cs-CZ" sz="2800" dirty="0" err="1" smtClean="0"/>
              <a:t>daktických</a:t>
            </a:r>
            <a:r>
              <a:rPr lang="cs-CZ" sz="2800" dirty="0" smtClean="0"/>
              <a:t> spisů</a:t>
            </a:r>
          </a:p>
          <a:p>
            <a:r>
              <a:rPr lang="cs-CZ" sz="2800" dirty="0" smtClean="0"/>
              <a:t>Vytvořil na škole liberální prostředí (přicházeli sem studenti, kteří měli na tradičních gymnáziích potíže     pro své politické nebo národní přesvědčení)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99261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Skutečnost  v Táboře byla „…ještě mnohem lepší než pověst“.</a:t>
            </a:r>
          </a:p>
          <a:p>
            <a:pPr marL="2539975" lvl="8" indent="0">
              <a:buNone/>
            </a:pPr>
            <a:r>
              <a:rPr lang="cs-CZ" sz="2400" i="1" dirty="0" smtClean="0"/>
              <a:t>				Josef Holeček, spisovatel</a:t>
            </a:r>
            <a:endParaRPr lang="cs-CZ" sz="2400" i="1" dirty="0"/>
          </a:p>
        </p:txBody>
      </p:sp>
    </p:spTree>
    <p:extLst>
      <p:ext uri="{BB962C8B-B14F-4D97-AF65-F5344CB8AC3E}">
        <p14:creationId xmlns:p14="http://schemas.microsoft.com/office/powerpoint/2010/main" val="424329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První profesoři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b="1" dirty="0" smtClean="0"/>
              <a:t>František Šanda </a:t>
            </a:r>
            <a:r>
              <a:rPr lang="cs-CZ" sz="2800" dirty="0" smtClean="0"/>
              <a:t>(autor učebnic geometrie a rýsování)</a:t>
            </a:r>
          </a:p>
          <a:p>
            <a:r>
              <a:rPr lang="cs-CZ" sz="2800" b="1" dirty="0" smtClean="0"/>
              <a:t>Antonín </a:t>
            </a:r>
            <a:r>
              <a:rPr lang="cs-CZ" sz="2800" b="1" dirty="0" err="1" smtClean="0"/>
              <a:t>Tille</a:t>
            </a:r>
            <a:r>
              <a:rPr lang="cs-CZ" sz="2800" b="1" dirty="0" smtClean="0"/>
              <a:t> </a:t>
            </a:r>
            <a:r>
              <a:rPr lang="cs-CZ" sz="2800" dirty="0" smtClean="0"/>
              <a:t>(autor učebnic zeměpisu)</a:t>
            </a:r>
          </a:p>
          <a:p>
            <a:r>
              <a:rPr lang="cs-CZ" sz="2800" b="1" dirty="0" smtClean="0"/>
              <a:t>František Patočka </a:t>
            </a:r>
            <a:r>
              <a:rPr lang="cs-CZ" sz="2800" dirty="0" smtClean="0"/>
              <a:t>(autor první české mluvnice latiny pro začátečníky)</a:t>
            </a:r>
          </a:p>
          <a:p>
            <a:r>
              <a:rPr lang="cs-CZ" sz="2800" b="1" dirty="0" smtClean="0"/>
              <a:t>Martin Kolář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416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První profesoři (a další, kteří sbor postupně rozšířili) byli aktivní ve společenském, politickém a kulturním životě města</a:t>
            </a:r>
          </a:p>
          <a:p>
            <a:r>
              <a:rPr lang="cs-CZ" sz="2800" dirty="0" smtClean="0"/>
              <a:t>Zakládali a vedli spolky</a:t>
            </a:r>
          </a:p>
          <a:p>
            <a:r>
              <a:rPr lang="cs-CZ" sz="2800" dirty="0" smtClean="0"/>
              <a:t>Byli voleni do městského zastupitelstva</a:t>
            </a:r>
          </a:p>
          <a:p>
            <a:r>
              <a:rPr lang="cs-CZ" sz="2800" dirty="0" smtClean="0"/>
              <a:t>„Křížkova generace“ profesorů položila základ pro </a:t>
            </a:r>
            <a:r>
              <a:rPr lang="cs-CZ" sz="2800" dirty="0" err="1" smtClean="0"/>
              <a:t>bu-doucí</a:t>
            </a:r>
            <a:r>
              <a:rPr lang="cs-CZ" sz="2800" dirty="0" smtClean="0"/>
              <a:t> dobré jméno gymnázia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55883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Otázka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Co víte o působení a díle profesora Martina Koláře?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59018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jkalal@gymta.cz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>
                <a:solidFill>
                  <a:srgbClr val="000000"/>
                </a:solidFill>
                <a:latin typeface="Arial - 16"/>
              </a:rPr>
              <a:t>ř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íjen 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98500" y="929680"/>
            <a:ext cx="84139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err="1">
                <a:solidFill>
                  <a:srgbClr val="000000"/>
                </a:solidFill>
                <a:latin typeface="Arial - 16"/>
              </a:rPr>
              <a:t>Zenkl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, F.: </a:t>
            </a:r>
            <a:r>
              <a:rPr lang="cs-CZ" sz="1200" i="1" dirty="0">
                <a:solidFill>
                  <a:srgbClr val="000000"/>
                </a:solidFill>
                <a:latin typeface="Arial - 16"/>
              </a:rPr>
              <a:t>Třicet let </a:t>
            </a:r>
            <a:r>
              <a:rPr lang="cs-CZ" sz="1200" i="1" dirty="0" err="1">
                <a:solidFill>
                  <a:srgbClr val="000000"/>
                </a:solidFill>
                <a:latin typeface="Arial - 16"/>
              </a:rPr>
              <a:t>real</a:t>
            </a:r>
            <a:r>
              <a:rPr lang="cs-CZ" sz="1200" i="1" dirty="0">
                <a:solidFill>
                  <a:srgbClr val="000000"/>
                </a:solidFill>
                <a:latin typeface="Arial - 16"/>
              </a:rPr>
              <a:t>. gymnasia táborského 1862 – 1892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, Tábor 1892</a:t>
            </a:r>
          </a:p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Kořalka, J.: </a:t>
            </a:r>
            <a:r>
              <a:rPr lang="cs-CZ" sz="1200" i="1" dirty="0">
                <a:solidFill>
                  <a:srgbClr val="000000"/>
                </a:solidFill>
                <a:latin typeface="Arial - 16"/>
              </a:rPr>
              <a:t>Jak gymnázium v Táboře vzniklo a rostlo,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In: Gymnázium Tábor 1862 – 1987. Almanach vydaný u příležitosti 125. výročí založení školy, Tábor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1987  </a:t>
            </a:r>
          </a:p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Václav Křížek, </a:t>
            </a:r>
            <a:r>
              <a:rPr lang="cs-CZ" sz="1200" dirty="0"/>
              <a:t>In: Wikipedie, otevřená encyklopedie [online]. [cit. </a:t>
            </a:r>
            <a:r>
              <a:rPr lang="cs-CZ" sz="1200" dirty="0" smtClean="0"/>
              <a:t>2013-10- 20]. </a:t>
            </a:r>
            <a:r>
              <a:rPr lang="cs-CZ" sz="1200" dirty="0"/>
              <a:t>Dostupné z: </a:t>
            </a:r>
            <a:r>
              <a:rPr lang="cs-CZ" sz="1200" dirty="0" smtClean="0">
                <a:hlinkClick r:id="rId2"/>
              </a:rPr>
              <a:t>http</a:t>
            </a:r>
            <a:r>
              <a:rPr lang="cs-CZ" sz="1200" dirty="0">
                <a:hlinkClick r:id="rId2"/>
              </a:rPr>
              <a:t>://cs.wikipedia.org/wiki/Soubor:V%C3%A1clav_K%C5%99%C3%AD%C5%BEek.jpg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znik základního díla české heraldiky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Vznik základního díla české heraldiky</Template>
  <TotalTime>98</TotalTime>
  <Words>391</Words>
  <Application>Microsoft Office PowerPoint</Application>
  <PresentationFormat>Vlastní</PresentationFormat>
  <Paragraphs>60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7" baseType="lpstr">
      <vt:lpstr>Arial</vt:lpstr>
      <vt:lpstr>Times New Roman - 14</vt:lpstr>
      <vt:lpstr>Calibri</vt:lpstr>
      <vt:lpstr>Constantia</vt:lpstr>
      <vt:lpstr>Arial - 20</vt:lpstr>
      <vt:lpstr>Arial - 16</vt:lpstr>
      <vt:lpstr>Wingdings 2</vt:lpstr>
      <vt:lpstr>Vznik základního díla české heraldiky</vt:lpstr>
      <vt:lpstr>Prezentace aplikace PowerPoint</vt:lpstr>
      <vt:lpstr>Vznik prvního táborského profesorského sboru</vt:lpstr>
      <vt:lpstr>  První ředitel</vt:lpstr>
      <vt:lpstr>  </vt:lpstr>
      <vt:lpstr>  </vt:lpstr>
      <vt:lpstr>První profesoři</vt:lpstr>
      <vt:lpstr>  </vt:lpstr>
      <vt:lpstr>Otázka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Jiří Kálal</dc:creator>
  <cp:lastModifiedBy>hchotovinska</cp:lastModifiedBy>
  <cp:revision>12</cp:revision>
  <dcterms:created xsi:type="dcterms:W3CDTF">2013-11-02T18:03:41Z</dcterms:created>
  <dcterms:modified xsi:type="dcterms:W3CDTF">2014-05-14T10:16:35Z</dcterms:modified>
</cp:coreProperties>
</file>