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1" r:id="rId5"/>
    <p:sldId id="262" r:id="rId6"/>
    <p:sldId id="263" r:id="rId7"/>
    <p:sldId id="265" r:id="rId8"/>
    <p:sldId id="266" r:id="rId9"/>
    <p:sldId id="267" r:id="rId10"/>
    <p:sldId id="260" r:id="rId11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C50A87-77CB-449C-9EAC-CF66317CC15D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B290171-1E29-4899-8A14-A094B061CD7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dyznudy.cz/" TargetMode="External"/><Relationship Id="rId2" Type="http://schemas.openxmlformats.org/officeDocument/2006/relationships/hyperlink" Target="http://www.jiznicechy.org/cz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entrumselmberk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trumselmberk.cz/cs/centru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35030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chemeClr val="bg1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: 10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Současné využití hradu </a:t>
            </a:r>
            <a:r>
              <a:rPr lang="cs-CZ" sz="1100" dirty="0" err="1" smtClean="0">
                <a:solidFill>
                  <a:schemeClr val="bg1"/>
                </a:solidFill>
                <a:latin typeface="Arial - 16"/>
              </a:rPr>
              <a:t>Šelmberk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první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1.C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11. 11. 2013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38809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Listopad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5734412" cy="180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r>
              <a:rPr lang="cs-CZ" sz="1400" dirty="0">
                <a:hlinkClick r:id="rId2"/>
              </a:rPr>
              <a:t>http://</a:t>
            </a:r>
            <a:r>
              <a:rPr lang="cs-CZ" sz="1400" dirty="0" smtClean="0">
                <a:hlinkClick r:id="rId2"/>
              </a:rPr>
              <a:t>www.jiznicechy.org/cz</a:t>
            </a:r>
            <a:endParaRPr lang="cs-CZ" sz="1400" dirty="0" smtClean="0"/>
          </a:p>
          <a:p>
            <a:r>
              <a:rPr lang="cs-CZ" sz="1400" dirty="0" smtClean="0">
                <a:hlinkClick r:id="rId3"/>
              </a:rPr>
              <a:t>http</a:t>
            </a:r>
            <a:r>
              <a:rPr lang="cs-CZ" sz="1400" dirty="0">
                <a:hlinkClick r:id="rId3"/>
              </a:rPr>
              <a:t>://</a:t>
            </a:r>
            <a:r>
              <a:rPr lang="cs-CZ" sz="1400" dirty="0" smtClean="0">
                <a:hlinkClick r:id="rId3"/>
              </a:rPr>
              <a:t>www.kudyznudy.cz</a:t>
            </a:r>
            <a:endParaRPr lang="cs-CZ" sz="1400" dirty="0" smtClean="0"/>
          </a:p>
          <a:p>
            <a:r>
              <a:rPr lang="cs-CZ" sz="1400" dirty="0">
                <a:hlinkClick r:id="rId4"/>
              </a:rPr>
              <a:t>http://</a:t>
            </a:r>
            <a:r>
              <a:rPr lang="cs-CZ" sz="1400" dirty="0" smtClean="0">
                <a:hlinkClick r:id="rId4"/>
              </a:rPr>
              <a:t>www.centrumselmberk.cz</a:t>
            </a:r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pl-PL" sz="1400" b="1" dirty="0" smtClean="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349979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Současné využití hradu </a:t>
            </a:r>
            <a:r>
              <a:rPr lang="cs-CZ" dirty="0" err="1" smtClean="0"/>
              <a:t>Šelmberk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204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Hrad </a:t>
            </a:r>
            <a:r>
              <a:rPr lang="cs-CZ" dirty="0" err="1" smtClean="0"/>
              <a:t>Šelmberk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Zřícenina goticko-renesančního hradu </a:t>
            </a:r>
            <a:r>
              <a:rPr lang="cs-CZ" sz="4000" dirty="0" smtClean="0"/>
              <a:t>se </a:t>
            </a:r>
            <a:r>
              <a:rPr lang="cs-CZ" sz="4000" dirty="0"/>
              <a:t>rozkládá na </a:t>
            </a:r>
            <a:r>
              <a:rPr lang="cs-CZ" sz="4000" dirty="0" smtClean="0"/>
              <a:t>skalním </a:t>
            </a:r>
            <a:r>
              <a:rPr lang="cs-CZ" sz="4000" dirty="0"/>
              <a:t>ostrohu nad údolím </a:t>
            </a:r>
            <a:r>
              <a:rPr lang="cs-CZ" sz="4000" dirty="0" smtClean="0"/>
              <a:t>říčky Blanice</a:t>
            </a:r>
            <a:r>
              <a:rPr lang="cs-CZ" sz="4000" dirty="0"/>
              <a:t> 2 km </a:t>
            </a:r>
            <a:r>
              <a:rPr lang="cs-CZ" sz="4000" dirty="0" smtClean="0"/>
              <a:t>od</a:t>
            </a:r>
            <a:r>
              <a:rPr lang="cs-CZ" sz="4000" dirty="0"/>
              <a:t> Mladé </a:t>
            </a:r>
            <a:r>
              <a:rPr lang="cs-CZ" sz="4000" dirty="0" smtClean="0"/>
              <a:t>Vožice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9465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Hrad </a:t>
            </a:r>
            <a:r>
              <a:rPr lang="cs-CZ" dirty="0" err="1"/>
              <a:t>Šelmberk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Hrad byl </a:t>
            </a:r>
            <a:r>
              <a:rPr lang="cs-CZ" sz="4000" dirty="0"/>
              <a:t>založen </a:t>
            </a:r>
            <a:r>
              <a:rPr lang="cs-CZ" sz="4000" dirty="0" smtClean="0"/>
              <a:t>na</a:t>
            </a:r>
            <a:r>
              <a:rPr lang="cs-CZ" sz="4000" dirty="0"/>
              <a:t> </a:t>
            </a:r>
            <a:r>
              <a:rPr lang="cs-CZ" sz="4000" dirty="0" smtClean="0"/>
              <a:t>počátku </a:t>
            </a:r>
            <a:r>
              <a:rPr lang="cs-CZ" sz="4000" dirty="0"/>
              <a:t>14. století rodem </a:t>
            </a:r>
            <a:r>
              <a:rPr lang="cs-CZ" sz="4000" dirty="0" err="1"/>
              <a:t>Buziců</a:t>
            </a:r>
            <a:r>
              <a:rPr lang="cs-CZ" sz="4000" dirty="0"/>
              <a:t>, kteří se pak podle postaveného hradu zvali ze </a:t>
            </a:r>
            <a:r>
              <a:rPr lang="cs-CZ" sz="4000" dirty="0" err="1" smtClean="0"/>
              <a:t>Šelmberka</a:t>
            </a:r>
            <a:endParaRPr lang="cs-CZ" sz="4000" dirty="0" smtClean="0"/>
          </a:p>
          <a:p>
            <a:r>
              <a:rPr lang="cs-CZ" sz="4000" dirty="0" smtClean="0"/>
              <a:t>V</a:t>
            </a:r>
            <a:r>
              <a:rPr lang="cs-CZ" sz="4000" dirty="0"/>
              <a:t> 16. století byl hrad </a:t>
            </a:r>
            <a:r>
              <a:rPr lang="cs-CZ" sz="4000" dirty="0" err="1"/>
              <a:t>renesačně</a:t>
            </a:r>
            <a:r>
              <a:rPr lang="cs-CZ" sz="4000" dirty="0"/>
              <a:t> upraven a </a:t>
            </a:r>
            <a:r>
              <a:rPr lang="cs-CZ" sz="4000" dirty="0" smtClean="0"/>
              <a:t>rozšířen</a:t>
            </a:r>
          </a:p>
        </p:txBody>
      </p:sp>
    </p:spTree>
    <p:extLst>
      <p:ext uri="{BB962C8B-B14F-4D97-AF65-F5344CB8AC3E}">
        <p14:creationId xmlns:p14="http://schemas.microsoft.com/office/powerpoint/2010/main" val="264597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Hrad </a:t>
            </a:r>
            <a:r>
              <a:rPr lang="cs-CZ" dirty="0" err="1"/>
              <a:t>Šelmberk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Ve druhé polovině 16. století byl hrad spojen s mladovožickým panstvím a novým správním centrem se stal zámek v Mladé </a:t>
            </a:r>
            <a:r>
              <a:rPr lang="cs-CZ" sz="3600" dirty="0" err="1"/>
              <a:t>Vožici</a:t>
            </a:r>
            <a:endParaRPr lang="cs-CZ" sz="3600" dirty="0"/>
          </a:p>
          <a:p>
            <a:r>
              <a:rPr lang="cs-CZ" sz="3600" dirty="0"/>
              <a:t>Hrad poté zůstal </a:t>
            </a:r>
            <a:r>
              <a:rPr lang="cs-CZ" sz="3600" dirty="0" smtClean="0"/>
              <a:t>opuštěný </a:t>
            </a:r>
            <a:r>
              <a:rPr lang="cs-CZ" sz="3600" dirty="0"/>
              <a:t>a </a:t>
            </a:r>
            <a:r>
              <a:rPr lang="cs-CZ" sz="3600" dirty="0" smtClean="0"/>
              <a:t>během 17</a:t>
            </a:r>
            <a:r>
              <a:rPr lang="cs-CZ" sz="3600" dirty="0"/>
              <a:t>. století se proměnil ve zříceninu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433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4902083" cy="5040560"/>
          </a:xfrm>
        </p:spPr>
      </p:pic>
      <p:sp>
        <p:nvSpPr>
          <p:cNvPr id="5" name="Obdélník 4"/>
          <p:cNvSpPr/>
          <p:nvPr/>
        </p:nvSpPr>
        <p:spPr>
          <a:xfrm>
            <a:off x="1331640" y="6021288"/>
            <a:ext cx="5917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Autor: Josef </a:t>
            </a:r>
            <a:r>
              <a:rPr lang="cs-CZ" dirty="0" smtClean="0"/>
              <a:t>Bílek (materiál použit se souhlasem autora)</a:t>
            </a:r>
          </a:p>
          <a:p>
            <a:endParaRPr lang="cs-CZ" dirty="0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69" y="692696"/>
            <a:ext cx="310515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19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6000" dirty="0" smtClean="0"/>
              <a:t>Zjistěte, jaké je současné využití hradu.</a:t>
            </a:r>
            <a:endParaRPr lang="cs-CZ" sz="6000" dirty="0"/>
          </a:p>
        </p:txBody>
      </p:sp>
    </p:spTree>
    <p:extLst>
      <p:ext uri="{BB962C8B-B14F-4D97-AF65-F5344CB8AC3E}">
        <p14:creationId xmlns:p14="http://schemas.microsoft.com/office/powerpoint/2010/main" val="3077781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Hrad je </a:t>
            </a:r>
            <a:r>
              <a:rPr lang="cs-CZ" dirty="0" smtClean="0"/>
              <a:t>v současnosti důležitou </a:t>
            </a:r>
            <a:r>
              <a:rPr lang="cs-CZ" dirty="0"/>
              <a:t>součástí </a:t>
            </a:r>
            <a:r>
              <a:rPr lang="cs-CZ" u="sng" dirty="0" err="1">
                <a:solidFill>
                  <a:srgbClr val="FF0000"/>
                </a:solidFill>
              </a:rPr>
              <a:t>Historicko</a:t>
            </a:r>
            <a:r>
              <a:rPr lang="cs-CZ" u="sng" dirty="0">
                <a:solidFill>
                  <a:srgbClr val="FF0000"/>
                </a:solidFill>
              </a:rPr>
              <a:t> řemeslně vzdělávacího </a:t>
            </a:r>
            <a:r>
              <a:rPr lang="cs-CZ" u="sng" dirty="0" smtClean="0">
                <a:solidFill>
                  <a:srgbClr val="FF0000"/>
                </a:solidFill>
              </a:rPr>
              <a:t>centra</a:t>
            </a:r>
            <a:endParaRPr lang="cs-CZ" dirty="0"/>
          </a:p>
          <a:p>
            <a:r>
              <a:rPr lang="cs-CZ" dirty="0" smtClean="0"/>
              <a:t>Najdeme </a:t>
            </a:r>
            <a:r>
              <a:rPr lang="cs-CZ" dirty="0"/>
              <a:t>zde např. bylinnou zahradu, hrnčířskou dílu a pec, tkalcovskou dílnu, pivovar, tesařskou a sedlářskou dílnu, </a:t>
            </a:r>
            <a:r>
              <a:rPr lang="cs-CZ" dirty="0" err="1"/>
              <a:t>lazebnu</a:t>
            </a:r>
            <a:r>
              <a:rPr lang="cs-CZ" dirty="0"/>
              <a:t> a další zajímavé </a:t>
            </a:r>
            <a:r>
              <a:rPr lang="cs-CZ" dirty="0" smtClean="0"/>
              <a:t>prvky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2380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MAPA </a:t>
            </a:r>
            <a:r>
              <a:rPr lang="cs-CZ" sz="3200" dirty="0" err="1" smtClean="0">
                <a:solidFill>
                  <a:srgbClr val="FF0000"/>
                </a:solidFill>
              </a:rPr>
              <a:t>Historicko</a:t>
            </a:r>
            <a:r>
              <a:rPr lang="cs-CZ" sz="3200" dirty="0" smtClean="0">
                <a:solidFill>
                  <a:srgbClr val="FF0000"/>
                </a:solidFill>
              </a:rPr>
              <a:t> </a:t>
            </a:r>
            <a:r>
              <a:rPr lang="cs-CZ" sz="3200" dirty="0">
                <a:solidFill>
                  <a:srgbClr val="FF0000"/>
                </a:solidFill>
              </a:rPr>
              <a:t>řemeslně vzdělávacího centra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http://www.centrumselmberk.cz/cs/centrum/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970436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</TotalTime>
  <Words>231</Words>
  <Application>Microsoft Office PowerPoint</Application>
  <PresentationFormat>Předvádění na obrazovce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Technický</vt:lpstr>
      <vt:lpstr>Prezentace aplikace PowerPoint</vt:lpstr>
      <vt:lpstr>Táborsko v literatuře a kultuře</vt:lpstr>
      <vt:lpstr>Hrad Šelmberk</vt:lpstr>
      <vt:lpstr>Hrad Šelmberk</vt:lpstr>
      <vt:lpstr>Hrad Šelmberk</vt:lpstr>
      <vt:lpstr>Prezentace aplikace PowerPoint</vt:lpstr>
      <vt:lpstr>Úkol:</vt:lpstr>
      <vt:lpstr>Řešení:</vt:lpstr>
      <vt:lpstr>MAPA Historicko řemeslně vzdělávacího centra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8</cp:revision>
  <cp:lastPrinted>2013-12-02T10:37:55Z</cp:lastPrinted>
  <dcterms:created xsi:type="dcterms:W3CDTF">2013-11-14T05:12:00Z</dcterms:created>
  <dcterms:modified xsi:type="dcterms:W3CDTF">2014-05-14T10:15:02Z</dcterms:modified>
</cp:coreProperties>
</file>