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9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355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A80B2-81C5-4CCB-A55B-844E364DE22C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F23B-44A1-4747-BD98-D5CC4924E79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A80B2-81C5-4CCB-A55B-844E364DE22C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F23B-44A1-4747-BD98-D5CC4924E79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A80B2-81C5-4CCB-A55B-844E364DE22C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F23B-44A1-4747-BD98-D5CC4924E79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A80B2-81C5-4CCB-A55B-844E364DE22C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F23B-44A1-4747-BD98-D5CC4924E79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Volný tvar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A80B2-81C5-4CCB-A55B-844E364DE22C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F23B-44A1-4747-BD98-D5CC4924E79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A80B2-81C5-4CCB-A55B-844E364DE22C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F23B-44A1-4747-BD98-D5CC4924E79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A80B2-81C5-4CCB-A55B-844E364DE22C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F23B-44A1-4747-BD98-D5CC4924E79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A80B2-81C5-4CCB-A55B-844E364DE22C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A1F23B-44A1-4747-BD98-D5CC4924E790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Zástupný symbol pro zápatí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A80B2-81C5-4CCB-A55B-844E364DE22C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F23B-44A1-4747-BD98-D5CC4924E79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A80B2-81C5-4CCB-A55B-844E364DE22C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BA1F23B-44A1-4747-BD98-D5CC4924E79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14A80B2-81C5-4CCB-A55B-844E364DE22C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F23B-44A1-4747-BD98-D5CC4924E79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olný tvar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Volný tvar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14A80B2-81C5-4CCB-A55B-844E364DE22C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BA1F23B-44A1-4747-BD98-D5CC4924E790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hanus-a.blog.cz/1202/zakladni-funkcni-styly" TargetMode="External"/><Relationship Id="rId2" Type="http://schemas.openxmlformats.org/officeDocument/2006/relationships/hyperlink" Target="http://www.tabook.cz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abook.cz/tuwim-wytvornia" TargetMode="External"/><Relationship Id="rId13" Type="http://schemas.openxmlformats.org/officeDocument/2006/relationships/hyperlink" Target="http://www.tabook.cz/editions-memo-0" TargetMode="External"/><Relationship Id="rId3" Type="http://schemas.openxmlformats.org/officeDocument/2006/relationships/hyperlink" Target="http://www.tabook.cz/b-k-s-infiltrace" TargetMode="External"/><Relationship Id="rId7" Type="http://schemas.openxmlformats.org/officeDocument/2006/relationships/hyperlink" Target="http://www.tabook.cz/der-ausflug-kunstwerk" TargetMode="External"/><Relationship Id="rId12" Type="http://schemas.openxmlformats.org/officeDocument/2006/relationships/hyperlink" Target="http://www.tabook.cz/vera-koubova-portrety" TargetMode="External"/><Relationship Id="rId2" Type="http://schemas.openxmlformats.org/officeDocument/2006/relationships/hyperlink" Target="http://www.tabook.cz/henning-wagenbreth" TargetMode="External"/><Relationship Id="rId16" Type="http://schemas.openxmlformats.org/officeDocument/2006/relationships/hyperlink" Target="http://www.tabook.cz/o-smutne-tovarn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abook.cz/208351-v-ttrafacka-berlin-praha-351-km-3-hodiny-28-minut" TargetMode="External"/><Relationship Id="rId11" Type="http://schemas.openxmlformats.org/officeDocument/2006/relationships/hyperlink" Target="http://www.tabook.cz/lidu-artbooks-wanted" TargetMode="External"/><Relationship Id="rId5" Type="http://schemas.openxmlformats.org/officeDocument/2006/relationships/hyperlink" Target="http://www.tabook.cz/augen-falter" TargetMode="External"/><Relationship Id="rId15" Type="http://schemas.openxmlformats.org/officeDocument/2006/relationships/hyperlink" Target="http://www.tabook.cz/domy-taborske" TargetMode="External"/><Relationship Id="rId10" Type="http://schemas.openxmlformats.org/officeDocument/2006/relationships/hyperlink" Target="http://www.tabook.cz/12-prekladatelu" TargetMode="External"/><Relationship Id="rId4" Type="http://schemas.openxmlformats.org/officeDocument/2006/relationships/hyperlink" Target="http://www.tabook.cz/smisene-zbozi-readers-digest" TargetMode="External"/><Relationship Id="rId9" Type="http://schemas.openxmlformats.org/officeDocument/2006/relationships/hyperlink" Target="http://www.tabook.cz/tribute-sasek" TargetMode="External"/><Relationship Id="rId14" Type="http://schemas.openxmlformats.org/officeDocument/2006/relationships/hyperlink" Target="http://www.tabook.cz/taborske-kolonial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chemeClr val="bg1"/>
                </a:solidFill>
                <a:latin typeface="Times New Roman - 16"/>
              </a:rPr>
              <a:t>Projekt : </a:t>
            </a:r>
            <a:r>
              <a:rPr lang="cs-CZ" sz="1100" dirty="0">
                <a:solidFill>
                  <a:schemeClr val="bg1"/>
                </a:solidFill>
                <a:latin typeface="Times New Roman - 16"/>
              </a:rPr>
              <a:t>Inovace vybavení   R</a:t>
            </a:r>
            <a:r>
              <a:rPr lang="cs-CZ" sz="1100" dirty="0" smtClean="0">
                <a:solidFill>
                  <a:schemeClr val="bg1"/>
                </a:solidFill>
                <a:latin typeface="Times New Roman - 16"/>
              </a:rPr>
              <a:t>egistrační </a:t>
            </a:r>
            <a:r>
              <a:rPr lang="cs-CZ" sz="1100" dirty="0">
                <a:solidFill>
                  <a:schemeClr val="bg1"/>
                </a:solidFill>
                <a:latin typeface="Times New Roman - 16"/>
              </a:rPr>
              <a:t>číslo projektu: </a:t>
            </a:r>
            <a:r>
              <a:rPr lang="cs-CZ" sz="1100" dirty="0" smtClean="0">
                <a:solidFill>
                  <a:schemeClr val="bg1"/>
                </a:solidFill>
                <a:latin typeface="Times New Roman - 16"/>
              </a:rPr>
              <a:t>CZ.1.07/1.5.00/34.0325</a:t>
            </a:r>
            <a:endParaRPr lang="cs-CZ" sz="1100" dirty="0">
              <a:solidFill>
                <a:schemeClr val="bg1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     Příjemce: Gymnázium </a:t>
            </a:r>
            <a:r>
              <a:rPr lang="cs-CZ" sz="1100" dirty="0" err="1">
                <a:solidFill>
                  <a:srgbClr val="000000"/>
                </a:solidFill>
                <a:latin typeface="Times New Roman - 16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Times New Roman - 16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, Tábor, Náměstí Františka Křižíka 860, 390 01 Tábor</a:t>
            </a: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Times New Roman - 14"/>
              </a:rPr>
              <a:t>Jakékoliv další používání podléhá autorskému </a:t>
            </a:r>
            <a:r>
              <a:rPr lang="cs-CZ" sz="900" b="1" dirty="0" smtClean="0">
                <a:latin typeface="Times New Roman - 14"/>
              </a:rPr>
              <a:t>zákonu.</a:t>
            </a:r>
            <a:endParaRPr lang="cs-CZ" sz="900" b="1" dirty="0">
              <a:latin typeface="Times New Roman - 14"/>
            </a:endParaRP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943600" y="1908811"/>
            <a:ext cx="1350302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český jazyk a literatura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943600" y="2183131"/>
            <a:ext cx="2192796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endParaRPr lang="cs-CZ" sz="1100" dirty="0" smtClean="0">
              <a:solidFill>
                <a:srgbClr val="000000"/>
              </a:solidFill>
              <a:latin typeface="Arial - 16"/>
            </a:endParaRPr>
          </a:p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Číslo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DUM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07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69" y="902970"/>
            <a:ext cx="3491851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chemeClr val="bg1"/>
                </a:solidFill>
              </a:rPr>
              <a:t>TABOOK 2013</a:t>
            </a:r>
            <a:endParaRPr lang="cs-CZ" sz="1100" dirty="0">
              <a:solidFill>
                <a:schemeClr val="bg1"/>
              </a:solidFill>
            </a:endParaRPr>
          </a:p>
          <a:p>
            <a:endParaRPr lang="cs-CZ" sz="1100" dirty="0">
              <a:solidFill>
                <a:schemeClr val="bg1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chemeClr val="bg1"/>
                </a:solidFill>
                <a:latin typeface="Arial - 16"/>
              </a:rPr>
              <a:t>Mgr. Zuzana Lukešová</a:t>
            </a:r>
            <a:endParaRPr lang="cs-CZ" sz="1100" dirty="0">
              <a:solidFill>
                <a:schemeClr val="bg1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246620" y="1908810"/>
            <a:ext cx="1623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 ročník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první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chemeClr val="bg1"/>
                </a:solidFill>
                <a:latin typeface="Arial - 16"/>
              </a:rPr>
              <a:t>32_ Č _3</a:t>
            </a:r>
            <a:endParaRPr lang="cs-CZ" sz="1100" dirty="0">
              <a:solidFill>
                <a:schemeClr val="bg1"/>
              </a:solidFill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6620" y="2148840"/>
            <a:ext cx="118872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chemeClr val="bg1"/>
                </a:solidFill>
                <a:latin typeface="Arial - 16"/>
              </a:rPr>
              <a:t>Mgr. Zuzana Lukešová</a:t>
            </a:r>
            <a:endParaRPr lang="cs-CZ" sz="1100" dirty="0">
              <a:solidFill>
                <a:schemeClr val="bg1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3124609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chemeClr val="bg1"/>
                </a:solidFill>
                <a:latin typeface="Arial - 16"/>
              </a:rPr>
              <a:t>1.C</a:t>
            </a:r>
            <a:endParaRPr lang="cs-CZ" sz="1100" dirty="0">
              <a:solidFill>
                <a:schemeClr val="bg1"/>
              </a:solidFill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69" y="2914650"/>
            <a:ext cx="137481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4</a:t>
            </a:r>
            <a:r>
              <a:rPr lang="cs-CZ" sz="1100" smtClean="0">
                <a:solidFill>
                  <a:srgbClr val="000000"/>
                </a:solidFill>
                <a:latin typeface="Arial - 16"/>
              </a:rPr>
              <a:t>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10. 2013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98383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Úkol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5400" dirty="0" smtClean="0"/>
              <a:t>Navštivte některou z festivalových výstav a napište o ní recenzi.</a:t>
            </a:r>
            <a:endParaRPr lang="cs-CZ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Recenze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sz="4800" dirty="0" smtClean="0"/>
              <a:t>1) Uveďte, do kterého funkčního stylu patří recenze.</a:t>
            </a:r>
          </a:p>
          <a:p>
            <a:pPr>
              <a:buNone/>
            </a:pPr>
            <a:r>
              <a:rPr lang="cs-CZ" sz="4800" dirty="0" smtClean="0"/>
              <a:t>2) Charakterizujte tento slohový útvar.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Odpovědi: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buAutoNum type="arabicParenR"/>
            </a:pPr>
            <a:r>
              <a:rPr lang="cs-CZ" b="1" dirty="0" smtClean="0"/>
              <a:t>Funkční styl: publicistický</a:t>
            </a:r>
            <a:br>
              <a:rPr lang="cs-CZ" b="1" dirty="0" smtClean="0"/>
            </a:br>
            <a:endParaRPr lang="cs-CZ" b="1" dirty="0"/>
          </a:p>
          <a:p>
            <a:pPr marL="514350" indent="-514350">
              <a:buAutoNum type="arabicParenR"/>
            </a:pPr>
            <a:r>
              <a:rPr lang="cs-CZ" b="1" dirty="0" smtClean="0"/>
              <a:t>RECENZE je text, který posuzuje umělecké dílo</a:t>
            </a:r>
          </a:p>
          <a:p>
            <a:r>
              <a:rPr lang="cs-CZ" b="1" dirty="0" smtClean="0"/>
              <a:t>Autor shrne základní informace o díle </a:t>
            </a:r>
          </a:p>
          <a:p>
            <a:r>
              <a:rPr lang="cs-CZ" b="1" dirty="0" smtClean="0"/>
              <a:t> Popíše základní problémy či nedostatky díla, odůvodní svůj postoj k nim, případně navrhne jinou variantu řešení, než byla v recenzovaném díle předložena</a:t>
            </a:r>
          </a:p>
          <a:p>
            <a:r>
              <a:rPr lang="cs-CZ" b="1" dirty="0" smtClean="0"/>
              <a:t>Zároveň popíše také klady uměleckého díla</a:t>
            </a:r>
          </a:p>
          <a:p>
            <a:r>
              <a:rPr lang="cs-CZ" b="1" dirty="0" smtClean="0"/>
              <a:t>Předpokládá se subjektivní hodnocení a vyjádření vlastního stanoviska k danému uměleckému dílu, stanovisko by ale mělo být dostatečně zdůvodněno</a:t>
            </a:r>
            <a:br>
              <a:rPr lang="cs-CZ" b="1" dirty="0" smtClean="0"/>
            </a:br>
            <a:r>
              <a:rPr lang="cs-CZ" b="1" dirty="0" smtClean="0"/>
              <a:t/>
            </a:r>
            <a:br>
              <a:rPr lang="cs-CZ" b="1" dirty="0" smtClean="0"/>
            </a:br>
            <a:endParaRPr lang="cs-CZ" b="1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707504"/>
            <a:ext cx="3931920" cy="929485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tx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640330" y="3707505"/>
            <a:ext cx="3909060" cy="929485"/>
          </a:xfrm>
          <a:prstGeom prst="rect">
            <a:avLst/>
          </a:prstGeom>
          <a:solidFill>
            <a:schemeClr val="tx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Zuzana Lukešová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, Tábor</a:t>
            </a: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z.lukesova@centrum.cz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Říjen 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0"/>
            <a:ext cx="4434840" cy="94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pl-PL" sz="1400" b="1" dirty="0">
                <a:solidFill>
                  <a:srgbClr val="000000"/>
                </a:solidFill>
                <a:latin typeface="Arial - 20"/>
              </a:rPr>
              <a:t>Seznam použité literatury a pramenů</a:t>
            </a:r>
            <a:r>
              <a:rPr lang="pl-PL" sz="1400" b="1" dirty="0" smtClean="0">
                <a:solidFill>
                  <a:srgbClr val="000000"/>
                </a:solidFill>
                <a:latin typeface="Arial - 20"/>
              </a:rPr>
              <a:t>:</a:t>
            </a:r>
          </a:p>
          <a:p>
            <a:r>
              <a:rPr lang="cs-CZ" sz="1400" dirty="0">
                <a:hlinkClick r:id="rId2"/>
              </a:rPr>
              <a:t>http://www.tabook.cz</a:t>
            </a:r>
            <a:endParaRPr lang="cs-CZ" sz="1400" dirty="0"/>
          </a:p>
          <a:p>
            <a:r>
              <a:rPr lang="cs-CZ" sz="1400" dirty="0" smtClean="0">
                <a:hlinkClick r:id="rId3"/>
              </a:rPr>
              <a:t>http</a:t>
            </a:r>
            <a:r>
              <a:rPr lang="cs-CZ" sz="1400" dirty="0">
                <a:hlinkClick r:id="rId3"/>
              </a:rPr>
              <a:t>://hanus-a.blog.cz/1202/zakladni-funkcni-styly</a:t>
            </a:r>
            <a:endParaRPr lang="cs-CZ" sz="1400" dirty="0"/>
          </a:p>
          <a:p>
            <a:endParaRPr lang="cs-CZ" sz="1400" b="1" dirty="0">
              <a:solidFill>
                <a:srgbClr val="000000"/>
              </a:solidFill>
              <a:latin typeface="Arial - 20"/>
            </a:endParaRPr>
          </a:p>
        </p:txBody>
      </p:sp>
    </p:spTree>
    <p:extLst>
      <p:ext uri="{BB962C8B-B14F-4D97-AF65-F5344CB8AC3E}">
        <p14:creationId xmlns:p14="http://schemas.microsoft.com/office/powerpoint/2010/main" val="110322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Táborsko v literatuře a kultuře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err="1" smtClean="0"/>
              <a:t>Tabook</a:t>
            </a:r>
            <a:r>
              <a:rPr lang="cs-CZ" dirty="0" smtClean="0"/>
              <a:t> 2013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Uveďte, co se podle Vás skrývá pod slovem TABOOK?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Tabook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3. – 6. 10. 2013</a:t>
            </a:r>
          </a:p>
          <a:p>
            <a:r>
              <a:rPr lang="cs-CZ" dirty="0" smtClean="0"/>
              <a:t>literární festival zaměřený na práci malých nakladatelství</a:t>
            </a:r>
          </a:p>
          <a:p>
            <a:r>
              <a:rPr lang="cs-CZ" dirty="0" smtClean="0"/>
              <a:t>2. ročník</a:t>
            </a:r>
          </a:p>
          <a:p>
            <a:r>
              <a:rPr lang="cs-CZ" dirty="0" smtClean="0"/>
              <a:t>Na festivalu se představí nakladatelé, kteří dávají přednost kvalitě před kvantitou, hloubce před komerčním úspěchem</a:t>
            </a:r>
          </a:p>
          <a:p>
            <a:r>
              <a:rPr lang="cs-CZ" dirty="0" smtClean="0"/>
              <a:t>Na </a:t>
            </a:r>
            <a:r>
              <a:rPr lang="cs-CZ" dirty="0" err="1" smtClean="0"/>
              <a:t>Tabook</a:t>
            </a:r>
            <a:r>
              <a:rPr lang="cs-CZ" dirty="0" smtClean="0"/>
              <a:t> přijalo pozvání - především díky spolupráci se zahraničními kulturními instituty - i několik nakladatelů, autorů a výtvarníků ze zahraničí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Tabook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francouzský autor románů pro děti </a:t>
            </a:r>
            <a:r>
              <a:rPr lang="cs-CZ" b="1" i="1" u="sng" dirty="0" err="1" smtClean="0">
                <a:solidFill>
                  <a:srgbClr val="FF0000"/>
                </a:solidFill>
              </a:rPr>
              <a:t>Timothée</a:t>
            </a:r>
            <a:r>
              <a:rPr lang="cs-CZ" b="1" i="1" u="sng" dirty="0" smtClean="0">
                <a:solidFill>
                  <a:srgbClr val="FF0000"/>
                </a:solidFill>
              </a:rPr>
              <a:t> de </a:t>
            </a:r>
            <a:r>
              <a:rPr lang="cs-CZ" b="1" i="1" u="sng" dirty="0" err="1" smtClean="0">
                <a:solidFill>
                  <a:srgbClr val="FF0000"/>
                </a:solidFill>
              </a:rPr>
              <a:t>Fombelle</a:t>
            </a:r>
            <a:endParaRPr lang="cs-CZ" b="1" i="1" u="sng" dirty="0" smtClean="0">
              <a:solidFill>
                <a:srgbClr val="FF0000"/>
              </a:solidFill>
            </a:endParaRPr>
          </a:p>
          <a:p>
            <a:r>
              <a:rPr lang="cs-CZ" dirty="0" smtClean="0"/>
              <a:t>slovenský nakladatel </a:t>
            </a:r>
            <a:r>
              <a:rPr lang="cs-CZ" b="1" i="1" u="sng" dirty="0" smtClean="0">
                <a:solidFill>
                  <a:srgbClr val="FF0000"/>
                </a:solidFill>
              </a:rPr>
              <a:t>KK </a:t>
            </a:r>
            <a:r>
              <a:rPr lang="cs-CZ" b="1" i="1" u="sng" dirty="0" err="1" smtClean="0">
                <a:solidFill>
                  <a:srgbClr val="FF0000"/>
                </a:solidFill>
              </a:rPr>
              <a:t>Bagala</a:t>
            </a:r>
            <a:endParaRPr lang="cs-CZ" b="1" i="1" u="sng" dirty="0">
              <a:solidFill>
                <a:srgbClr val="FF0000"/>
              </a:solidFill>
            </a:endParaRPr>
          </a:p>
          <a:p>
            <a:r>
              <a:rPr lang="cs-CZ" dirty="0" smtClean="0"/>
              <a:t>maďarský prozaik </a:t>
            </a:r>
            <a:r>
              <a:rPr lang="cs-CZ" b="1" i="1" u="sng" dirty="0" smtClean="0">
                <a:solidFill>
                  <a:srgbClr val="FF0000"/>
                </a:solidFill>
              </a:rPr>
              <a:t>Otto </a:t>
            </a:r>
            <a:r>
              <a:rPr lang="cs-CZ" b="1" i="1" u="sng" dirty="0" err="1" smtClean="0">
                <a:solidFill>
                  <a:srgbClr val="FF0000"/>
                </a:solidFill>
              </a:rPr>
              <a:t>Kiss</a:t>
            </a:r>
            <a:r>
              <a:rPr lang="cs-CZ" b="1" i="1" u="sng" dirty="0" smtClean="0">
                <a:solidFill>
                  <a:srgbClr val="FF0000"/>
                </a:solidFill>
              </a:rPr>
              <a:t> </a:t>
            </a:r>
          </a:p>
          <a:p>
            <a:r>
              <a:rPr lang="cs-CZ" dirty="0" smtClean="0"/>
              <a:t> polský nakladatel </a:t>
            </a:r>
            <a:r>
              <a:rPr lang="cs-CZ" b="1" i="1" u="sng" dirty="0" err="1" smtClean="0">
                <a:solidFill>
                  <a:srgbClr val="FF0000"/>
                </a:solidFill>
              </a:rPr>
              <a:t>Wytwornia</a:t>
            </a:r>
            <a:endParaRPr lang="cs-CZ" b="1" i="1" u="sng" dirty="0" smtClean="0">
              <a:solidFill>
                <a:srgbClr val="FF0000"/>
              </a:solidFill>
            </a:endParaRP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Tabook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cs-CZ" sz="3600" dirty="0" smtClean="0"/>
              <a:t>Prodej knih ve festivalovém stanu</a:t>
            </a:r>
          </a:p>
          <a:p>
            <a:r>
              <a:rPr lang="cs-CZ" sz="3600" dirty="0"/>
              <a:t>B</a:t>
            </a:r>
            <a:r>
              <a:rPr lang="cs-CZ" sz="3600" dirty="0" smtClean="0"/>
              <a:t>ohatý doprovodný program: čtení, setkání nad novými knihami, moderované diskuse, výtvarné dílny, divadla, přednášky i koncerty</a:t>
            </a:r>
          </a:p>
          <a:p>
            <a:r>
              <a:rPr lang="cs-CZ" sz="3600" dirty="0" smtClean="0"/>
              <a:t>Překladatelské dílny s renovovanými českými překladateli</a:t>
            </a:r>
            <a:endParaRPr lang="cs-CZ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</a:t>
            </a:r>
            <a:r>
              <a:rPr lang="cs-CZ" dirty="0" smtClean="0"/>
              <a:t>utorská obrazová kniha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smtClean="0"/>
              <a:t>kniha jako obrazová výpověď</a:t>
            </a:r>
          </a:p>
          <a:p>
            <a:r>
              <a:rPr lang="cs-CZ" dirty="0"/>
              <a:t>t</a:t>
            </a:r>
            <a:r>
              <a:rPr lang="cs-CZ" dirty="0" smtClean="0"/>
              <a:t>ento žánr se v Čechách vždy pěstoval spíše okrajově, ač má své skutečné mistry žánru</a:t>
            </a:r>
          </a:p>
          <a:p>
            <a:r>
              <a:rPr lang="cs-CZ" dirty="0" smtClean="0"/>
              <a:t>v Evropě však v posledních letech zažívá nebývalý vzestup, a to nejen v oblasti knih pro děti</a:t>
            </a:r>
          </a:p>
          <a:p>
            <a:r>
              <a:rPr lang="cs-CZ" dirty="0"/>
              <a:t>t</a:t>
            </a:r>
            <a:r>
              <a:rPr lang="cs-CZ" dirty="0" smtClean="0"/>
              <a:t>oto téma reprezentuje výstava špičkového tvůrce současné německé ilustrátorské a autorské scény  </a:t>
            </a:r>
            <a:r>
              <a:rPr lang="cs-CZ" b="1" i="1" dirty="0" err="1" smtClean="0">
                <a:solidFill>
                  <a:srgbClr val="FF0000"/>
                </a:solidFill>
              </a:rPr>
              <a:t>Henninga</a:t>
            </a:r>
            <a:r>
              <a:rPr lang="cs-CZ" b="1" i="1" dirty="0" smtClean="0">
                <a:solidFill>
                  <a:srgbClr val="FF0000"/>
                </a:solidFill>
              </a:rPr>
              <a:t> </a:t>
            </a:r>
            <a:r>
              <a:rPr lang="cs-CZ" b="1" i="1" dirty="0" err="1" smtClean="0">
                <a:solidFill>
                  <a:srgbClr val="FF0000"/>
                </a:solidFill>
              </a:rPr>
              <a:t>Wagenbretha</a:t>
            </a:r>
            <a:r>
              <a:rPr lang="cs-CZ" b="1" i="1" dirty="0" smtClean="0">
                <a:solidFill>
                  <a:srgbClr val="FF0000"/>
                </a:solidFill>
              </a:rPr>
              <a:t> </a:t>
            </a:r>
            <a:r>
              <a:rPr lang="cs-CZ" dirty="0" smtClean="0"/>
              <a:t>a jeho studentů</a:t>
            </a:r>
          </a:p>
          <a:p>
            <a:r>
              <a:rPr lang="cs-CZ" dirty="0" smtClean="0"/>
              <a:t>Německý umělec bude v Čechách vystavovat vůbec poprvé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Tabook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Řada akcí se bude odehrávat v kavárnách, čajovně, městské galerii, knihkupectví Baobab a na mnoha dalších místech (např. bývalá Trafostanice na břehu Jordánu)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Výstavy TABOOK 2013</a:t>
            </a:r>
            <a:br>
              <a:rPr lang="cs-CZ" b="1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cs-CZ" dirty="0" err="1" smtClean="0">
                <a:hlinkClick r:id="rId2"/>
              </a:rPr>
              <a:t>Henning</a:t>
            </a:r>
            <a:r>
              <a:rPr lang="cs-CZ" dirty="0" smtClean="0">
                <a:hlinkClick r:id="rId2"/>
              </a:rPr>
              <a:t> </a:t>
            </a:r>
            <a:r>
              <a:rPr lang="cs-CZ" dirty="0" err="1" smtClean="0">
                <a:hlinkClick r:id="rId2"/>
              </a:rPr>
              <a:t>Wagenbreth</a:t>
            </a:r>
            <a:r>
              <a:rPr lang="cs-CZ" dirty="0" smtClean="0"/>
              <a:t> </a:t>
            </a:r>
          </a:p>
          <a:p>
            <a:r>
              <a:rPr lang="cs-CZ" dirty="0" smtClean="0">
                <a:hlinkClick r:id="rId3"/>
              </a:rPr>
              <a:t>B. K. S. Infiltrace </a:t>
            </a:r>
            <a:endParaRPr lang="cs-CZ" dirty="0" smtClean="0"/>
          </a:p>
          <a:p>
            <a:r>
              <a:rPr lang="cs-CZ" dirty="0" smtClean="0">
                <a:hlinkClick r:id="rId4"/>
              </a:rPr>
              <a:t>Smíšené zboží * </a:t>
            </a:r>
            <a:r>
              <a:rPr lang="cs-CZ" dirty="0" err="1" smtClean="0">
                <a:hlinkClick r:id="rId4"/>
              </a:rPr>
              <a:t>Reader’s</a:t>
            </a:r>
            <a:r>
              <a:rPr lang="cs-CZ" dirty="0" smtClean="0">
                <a:hlinkClick r:id="rId4"/>
              </a:rPr>
              <a:t> Digest </a:t>
            </a:r>
            <a:endParaRPr lang="cs-CZ" dirty="0" smtClean="0"/>
          </a:p>
          <a:p>
            <a:r>
              <a:rPr lang="cs-CZ" dirty="0" err="1" smtClean="0">
                <a:hlinkClick r:id="rId5"/>
              </a:rPr>
              <a:t>Augen</a:t>
            </a:r>
            <a:r>
              <a:rPr lang="cs-CZ" dirty="0" smtClean="0">
                <a:hlinkClick r:id="rId5"/>
              </a:rPr>
              <a:t>: </a:t>
            </a:r>
            <a:r>
              <a:rPr lang="cs-CZ" dirty="0" err="1" smtClean="0">
                <a:hlinkClick r:id="rId5"/>
              </a:rPr>
              <a:t>falter</a:t>
            </a:r>
            <a:r>
              <a:rPr lang="cs-CZ" dirty="0" smtClean="0"/>
              <a:t> </a:t>
            </a:r>
          </a:p>
          <a:p>
            <a:r>
              <a:rPr lang="cs-CZ" dirty="0" smtClean="0">
                <a:hlinkClick r:id="rId6"/>
              </a:rPr>
              <a:t>208~351 V: </a:t>
            </a:r>
            <a:r>
              <a:rPr lang="cs-CZ" dirty="0" err="1" smtClean="0">
                <a:hlinkClick r:id="rId6"/>
              </a:rPr>
              <a:t>TTrafačka</a:t>
            </a:r>
            <a:r>
              <a:rPr lang="cs-CZ" dirty="0" smtClean="0">
                <a:hlinkClick r:id="rId6"/>
              </a:rPr>
              <a:t>, Berlin–Praha, 351 km, 3 hodiny 28 minut </a:t>
            </a:r>
            <a:endParaRPr lang="cs-CZ" dirty="0" smtClean="0"/>
          </a:p>
          <a:p>
            <a:r>
              <a:rPr lang="cs-CZ" dirty="0" smtClean="0">
                <a:hlinkClick r:id="rId7"/>
              </a:rPr>
              <a:t>Der </a:t>
            </a:r>
            <a:r>
              <a:rPr lang="cs-CZ" dirty="0" err="1" smtClean="0">
                <a:hlinkClick r:id="rId7"/>
              </a:rPr>
              <a:t>Ausflug</a:t>
            </a:r>
            <a:r>
              <a:rPr lang="cs-CZ" dirty="0" smtClean="0">
                <a:hlinkClick r:id="rId7"/>
              </a:rPr>
              <a:t> / </a:t>
            </a:r>
            <a:r>
              <a:rPr lang="cs-CZ" dirty="0" err="1" smtClean="0">
                <a:hlinkClick r:id="rId7"/>
              </a:rPr>
              <a:t>kunstWerk</a:t>
            </a:r>
            <a:r>
              <a:rPr lang="cs-CZ" dirty="0" smtClean="0">
                <a:hlinkClick r:id="rId7"/>
              </a:rPr>
              <a:t> </a:t>
            </a:r>
            <a:endParaRPr lang="cs-CZ" dirty="0" smtClean="0"/>
          </a:p>
          <a:p>
            <a:r>
              <a:rPr lang="cs-CZ" dirty="0" err="1" smtClean="0">
                <a:hlinkClick r:id="rId8"/>
              </a:rPr>
              <a:t>Tuwim</a:t>
            </a:r>
            <a:r>
              <a:rPr lang="cs-CZ" dirty="0" smtClean="0">
                <a:hlinkClick r:id="rId8"/>
              </a:rPr>
              <a:t> — </a:t>
            </a:r>
            <a:r>
              <a:rPr lang="cs-CZ" dirty="0" err="1" smtClean="0">
                <a:hlinkClick r:id="rId8"/>
              </a:rPr>
              <a:t>Wytvornia</a:t>
            </a:r>
            <a:r>
              <a:rPr lang="cs-CZ" dirty="0" smtClean="0">
                <a:hlinkClick r:id="rId8"/>
              </a:rPr>
              <a:t> </a:t>
            </a:r>
            <a:endParaRPr lang="cs-CZ" dirty="0" smtClean="0"/>
          </a:p>
          <a:p>
            <a:r>
              <a:rPr lang="cs-CZ" dirty="0" smtClean="0">
                <a:hlinkClick r:id="rId9"/>
              </a:rPr>
              <a:t>Tribute to Šašek </a:t>
            </a:r>
            <a:endParaRPr lang="cs-CZ" dirty="0" smtClean="0"/>
          </a:p>
          <a:p>
            <a:r>
              <a:rPr lang="cs-CZ" dirty="0" smtClean="0">
                <a:hlinkClick r:id="rId10"/>
              </a:rPr>
              <a:t>12 překladatelů</a:t>
            </a:r>
            <a:r>
              <a:rPr lang="cs-CZ" dirty="0" smtClean="0"/>
              <a:t> </a:t>
            </a:r>
          </a:p>
          <a:p>
            <a:r>
              <a:rPr lang="cs-CZ" dirty="0" smtClean="0">
                <a:hlinkClick r:id="rId11"/>
              </a:rPr>
              <a:t>LIDU </a:t>
            </a:r>
            <a:r>
              <a:rPr lang="cs-CZ" dirty="0" err="1" smtClean="0">
                <a:hlinkClick r:id="rId11"/>
              </a:rPr>
              <a:t>Artbooks</a:t>
            </a:r>
            <a:r>
              <a:rPr lang="cs-CZ" dirty="0" smtClean="0">
                <a:hlinkClick r:id="rId11"/>
              </a:rPr>
              <a:t> </a:t>
            </a:r>
            <a:r>
              <a:rPr lang="cs-CZ" dirty="0" err="1" smtClean="0">
                <a:hlinkClick r:id="rId11"/>
              </a:rPr>
              <a:t>Wanted</a:t>
            </a:r>
            <a:r>
              <a:rPr lang="cs-CZ" dirty="0" smtClean="0"/>
              <a:t> </a:t>
            </a:r>
          </a:p>
          <a:p>
            <a:r>
              <a:rPr lang="cs-CZ" dirty="0" smtClean="0">
                <a:hlinkClick r:id="rId12"/>
              </a:rPr>
              <a:t>Věra Koubová: Portréty</a:t>
            </a:r>
            <a:r>
              <a:rPr lang="cs-CZ" dirty="0" smtClean="0"/>
              <a:t> </a:t>
            </a:r>
          </a:p>
          <a:p>
            <a:r>
              <a:rPr lang="cs-CZ" dirty="0" err="1" smtClean="0">
                <a:hlinkClick r:id="rId13"/>
              </a:rPr>
              <a:t>Éditions</a:t>
            </a:r>
            <a:r>
              <a:rPr lang="cs-CZ" dirty="0" smtClean="0">
                <a:hlinkClick r:id="rId13"/>
              </a:rPr>
              <a:t> </a:t>
            </a:r>
            <a:r>
              <a:rPr lang="cs-CZ" dirty="0" err="1" smtClean="0">
                <a:hlinkClick r:id="rId13"/>
              </a:rPr>
              <a:t>MeMo</a:t>
            </a:r>
            <a:r>
              <a:rPr lang="cs-CZ" dirty="0" smtClean="0">
                <a:hlinkClick r:id="rId13"/>
              </a:rPr>
              <a:t> </a:t>
            </a:r>
            <a:endParaRPr lang="cs-CZ" dirty="0" smtClean="0"/>
          </a:p>
          <a:p>
            <a:r>
              <a:rPr lang="cs-CZ" dirty="0" smtClean="0">
                <a:hlinkClick r:id="rId14"/>
              </a:rPr>
              <a:t>Táborské koloniály</a:t>
            </a:r>
            <a:r>
              <a:rPr lang="cs-CZ" dirty="0" smtClean="0"/>
              <a:t> </a:t>
            </a:r>
          </a:p>
          <a:p>
            <a:r>
              <a:rPr lang="cs-CZ" dirty="0" smtClean="0">
                <a:hlinkClick r:id="rId15"/>
              </a:rPr>
              <a:t>Domy táborské </a:t>
            </a:r>
            <a:endParaRPr lang="cs-CZ" dirty="0" smtClean="0"/>
          </a:p>
          <a:p>
            <a:r>
              <a:rPr lang="cs-CZ" dirty="0" smtClean="0">
                <a:hlinkClick r:id="rId16"/>
              </a:rPr>
              <a:t>O smutné továrně</a:t>
            </a:r>
            <a:r>
              <a:rPr lang="cs-CZ" dirty="0" smtClean="0"/>
              <a:t> 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ký">
  <a:themeElements>
    <a:clrScheme name="Technický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ký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ký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79</TotalTime>
  <Words>459</Words>
  <Application>Microsoft Office PowerPoint</Application>
  <PresentationFormat>Předvádění na obrazovce (4:3)</PresentationFormat>
  <Paragraphs>87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Technický</vt:lpstr>
      <vt:lpstr>Prezentace aplikace PowerPoint</vt:lpstr>
      <vt:lpstr>Táborsko v literatuře a kultuře</vt:lpstr>
      <vt:lpstr>Prezentace aplikace PowerPoint</vt:lpstr>
      <vt:lpstr>Tabook</vt:lpstr>
      <vt:lpstr>Tabook</vt:lpstr>
      <vt:lpstr>Tabook</vt:lpstr>
      <vt:lpstr>Autorská obrazová kniha</vt:lpstr>
      <vt:lpstr>Tabook</vt:lpstr>
      <vt:lpstr>Výstavy TABOOK 2013 </vt:lpstr>
      <vt:lpstr>Úkol</vt:lpstr>
      <vt:lpstr>Recenze</vt:lpstr>
      <vt:lpstr>Odpovědi: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Frantisek Lukes</dc:creator>
  <cp:lastModifiedBy>hchotovinska</cp:lastModifiedBy>
  <cp:revision>15</cp:revision>
  <dcterms:created xsi:type="dcterms:W3CDTF">2013-10-06T10:54:25Z</dcterms:created>
  <dcterms:modified xsi:type="dcterms:W3CDTF">2014-05-14T10:12:50Z</dcterms:modified>
</cp:coreProperties>
</file>