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10160000" cy="7620000"/>
  <p:notesSz cx="6858000" cy="9144000"/>
  <p:embeddedFontLst>
    <p:embeddedFont>
      <p:font typeface="Wingdings 2" panose="05020102010507070707" pitchFamily="18" charset="2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onstantia" panose="02030602050306030303" pitchFamily="18" charset="0"/>
      <p:regular r:id="rId16"/>
      <p:bold r:id="rId17"/>
      <p:italic r:id="rId18"/>
      <p:boldItalic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512048" y="2120900"/>
            <a:ext cx="25397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365752" y="2425700"/>
            <a:ext cx="260984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  Číslo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04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685616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Založení prvního kláštera na jihu Čech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15275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5275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20.12.2012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Založení prvního kláštera na jihu Čech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Milevsko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5" name="Zástupný symbol pro obsah 4" descr="Kostel Jiljí_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09398" y="1433736"/>
            <a:ext cx="3751643" cy="562746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před rokem 1187 šlechtic Jiří z Milevska založil první klášter na českém jihu</a:t>
            </a:r>
          </a:p>
          <a:p>
            <a:r>
              <a:rPr lang="cs-CZ" sz="2800" dirty="0" smtClean="0"/>
              <a:t>pro jeho zbudování určil prostor v blízkosti románského kostela sv. Jiljí</a:t>
            </a:r>
          </a:p>
          <a:p>
            <a:endParaRPr lang="cs-CZ" sz="2800" dirty="0" smtClean="0"/>
          </a:p>
          <a:p>
            <a:r>
              <a:rPr lang="cs-CZ" sz="2000" i="1" dirty="0" smtClean="0"/>
              <a:t>Kostel sv. Jiljí, románská zvonice (nejstarší část)</a:t>
            </a:r>
            <a:endParaRPr lang="cs-CZ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r</a:t>
            </a:r>
            <a:r>
              <a:rPr lang="cs-CZ" sz="2800" dirty="0" smtClean="0"/>
              <a:t>oku 1187 přišli první řeholníci premonstrátského řádu z kláštera v Želivi a začali budovat klášter</a:t>
            </a:r>
          </a:p>
          <a:p>
            <a:endParaRPr lang="cs-CZ" sz="2800" dirty="0" smtClean="0"/>
          </a:p>
          <a:p>
            <a:endParaRPr lang="cs-CZ" sz="2800" dirty="0" smtClean="0"/>
          </a:p>
          <a:p>
            <a:pPr>
              <a:buNone/>
            </a:pPr>
            <a:endParaRPr lang="cs-CZ" sz="2800" dirty="0" smtClean="0"/>
          </a:p>
          <a:p>
            <a:r>
              <a:rPr lang="cs-CZ" sz="2000" i="1" dirty="0" smtClean="0"/>
              <a:t>Románská bazilika Panny Marie, průčelí</a:t>
            </a:r>
            <a:endParaRPr lang="cs-CZ" sz="2000" i="1" dirty="0"/>
          </a:p>
        </p:txBody>
      </p:sp>
      <p:pic>
        <p:nvPicPr>
          <p:cNvPr id="5" name="Zástupný symbol pro obsah 4" descr="bazilika_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0955" y="1361728"/>
            <a:ext cx="3799648" cy="5699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err="1" smtClean="0"/>
              <a:t>Gerlachus</a:t>
            </a:r>
            <a:r>
              <a:rPr lang="cs-CZ" sz="4400" dirty="0" smtClean="0"/>
              <a:t>-</a:t>
            </a:r>
            <a:r>
              <a:rPr lang="cs-CZ" sz="4400" dirty="0" err="1" smtClean="0"/>
              <a:t>Jarloch</a:t>
            </a:r>
            <a:r>
              <a:rPr lang="cs-CZ" sz="4400" dirty="0" smtClean="0"/>
              <a:t> (asi 1165 až 1228)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první opat kláštera</a:t>
            </a:r>
          </a:p>
          <a:p>
            <a:r>
              <a:rPr lang="cs-CZ" sz="2800" dirty="0" smtClean="0"/>
              <a:t>pocházel z Porýní</a:t>
            </a:r>
          </a:p>
          <a:p>
            <a:r>
              <a:rPr lang="cs-CZ" sz="2800" dirty="0" smtClean="0"/>
              <a:t>v jeho době byly vystavěny nejdůležitější klášterní budovy a většina baziliky</a:t>
            </a:r>
          </a:p>
          <a:p>
            <a:r>
              <a:rPr lang="cs-CZ" sz="2800" dirty="0" smtClean="0"/>
              <a:t>na svou dobu velmi vzdělaný a bystrý muž</a:t>
            </a:r>
          </a:p>
          <a:p>
            <a:r>
              <a:rPr lang="cs-CZ" sz="2800" dirty="0" smtClean="0"/>
              <a:t>kronikář, pokračovatel prvního českého letopisce Kosmy</a:t>
            </a:r>
          </a:p>
          <a:p>
            <a:r>
              <a:rPr lang="cs-CZ" sz="2800" dirty="0" smtClean="0"/>
              <a:t>vylíčil události v Čechách v letech 1167 – 1198</a:t>
            </a:r>
          </a:p>
          <a:p>
            <a:pPr>
              <a:buNone/>
            </a:pPr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8000" y="1865784"/>
            <a:ext cx="9144000" cy="5161549"/>
          </a:xfrm>
        </p:spPr>
        <p:txBody>
          <a:bodyPr>
            <a:normAutofit/>
          </a:bodyPr>
          <a:lstStyle/>
          <a:p>
            <a:r>
              <a:rPr lang="cs-CZ" sz="2800" i="1" dirty="0" smtClean="0"/>
              <a:t>„Roku… 1187 já, G(</a:t>
            </a:r>
            <a:r>
              <a:rPr lang="cs-CZ" sz="2800" i="1" dirty="0" err="1" smtClean="0"/>
              <a:t>erlachus</a:t>
            </a:r>
            <a:r>
              <a:rPr lang="cs-CZ" sz="2800" i="1" dirty="0" smtClean="0"/>
              <a:t>) přijal jsem místo toto k řízení a název opata, v němž až podnes pracuji v mnohých protivenstvích a téměř žádném zdaru, smilování Božího očekávaje.“</a:t>
            </a:r>
          </a:p>
          <a:p>
            <a:endParaRPr lang="cs-CZ" sz="2800" i="1" dirty="0" smtClean="0"/>
          </a:p>
          <a:p>
            <a:pPr lvl="2"/>
            <a:r>
              <a:rPr lang="cs-CZ" sz="2200" dirty="0" err="1" smtClean="0"/>
              <a:t>Jarlochova</a:t>
            </a:r>
            <a:r>
              <a:rPr lang="cs-CZ" sz="2200" dirty="0" smtClean="0"/>
              <a:t> vlastnoruční poznámka na okraji jednoho ze tří dochovaných rukopisů kroniky</a:t>
            </a:r>
            <a:endParaRPr lang="cs-CZ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>
          <a:xfrm>
            <a:off x="508000" y="1001688"/>
            <a:ext cx="4487333" cy="6059340"/>
          </a:xfrm>
        </p:spPr>
        <p:txBody>
          <a:bodyPr>
            <a:normAutofit/>
          </a:bodyPr>
          <a:lstStyle/>
          <a:p>
            <a:r>
              <a:rPr lang="cs-CZ" sz="2800" dirty="0"/>
              <a:t>v</a:t>
            </a:r>
            <a:r>
              <a:rPr lang="cs-CZ" sz="2800" dirty="0" smtClean="0"/>
              <a:t>ýznam kláštera rychle rostl</a:t>
            </a:r>
          </a:p>
          <a:p>
            <a:r>
              <a:rPr lang="cs-CZ" sz="2800" dirty="0"/>
              <a:t>o</a:t>
            </a:r>
            <a:r>
              <a:rPr lang="cs-CZ" sz="2800" dirty="0" smtClean="0"/>
              <a:t>d 13. století byl významným duchovním, kulturním a hospodářským střediskem</a:t>
            </a:r>
          </a:p>
          <a:p>
            <a:r>
              <a:rPr lang="cs-CZ" sz="2800" dirty="0"/>
              <a:t>v</a:t>
            </a:r>
            <a:r>
              <a:rPr lang="cs-CZ" sz="2800" dirty="0" smtClean="0"/>
              <a:t> dubnu 1420 ho zničili husité</a:t>
            </a:r>
          </a:p>
          <a:p>
            <a:endParaRPr lang="cs-CZ" sz="2800" dirty="0" smtClean="0"/>
          </a:p>
          <a:p>
            <a:r>
              <a:rPr lang="cs-CZ" sz="2000" i="1" dirty="0" smtClean="0"/>
              <a:t>Milevský klášter, první nádvoří</a:t>
            </a:r>
            <a:endParaRPr lang="cs-CZ" sz="2000" i="1" dirty="0"/>
          </a:p>
        </p:txBody>
      </p:sp>
      <p:pic>
        <p:nvPicPr>
          <p:cNvPr id="7" name="Zástupný symbol pro obsah 6" descr="klášter_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64138" y="3101446"/>
            <a:ext cx="4487862" cy="2991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úkoly: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S jakými protivenstvími se nejspíš potýkal </a:t>
            </a:r>
            <a:r>
              <a:rPr lang="cs-CZ" sz="2800" b="1" dirty="0" err="1" smtClean="0"/>
              <a:t>Jarloch</a:t>
            </a:r>
            <a:r>
              <a:rPr lang="cs-CZ" sz="2800" b="1" dirty="0" smtClean="0"/>
              <a:t> při budování kláštera?</a:t>
            </a:r>
          </a:p>
          <a:p>
            <a:r>
              <a:rPr lang="cs-CZ" sz="2800" b="1" dirty="0" smtClean="0"/>
              <a:t>Čím je milevský klášter významný pro českou literaturu a kulturu?</a:t>
            </a:r>
          </a:p>
          <a:p>
            <a:r>
              <a:rPr lang="cs-CZ" sz="2800" b="1" dirty="0" smtClean="0"/>
              <a:t>Objasněte, co znamená, že klášter byl </a:t>
            </a:r>
            <a:r>
              <a:rPr lang="cs-CZ" sz="2800" b="1" i="1" dirty="0" smtClean="0"/>
              <a:t>duchovním, kulturním a hospodářským střediskem</a:t>
            </a:r>
            <a:r>
              <a:rPr lang="cs-CZ" sz="2800" b="1" dirty="0" smtClean="0"/>
              <a:t>. Plní tyto funkce dnešní kláštery v České republice?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Prosinec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7019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Bílek, J., Kálal, J., Jelínek, M.: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Milevsko a okolí od A do Ž.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Milevsko: Spolek pro rozvoj kultury v Milevsku, 2000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Růžička, J.: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Vývoj Milevska a okolí od pravěku až do r. 1939.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Milevsko: Spolek pro rozvoj kultury v Milevsku, 1996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Kytka J.: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Milevsko a jeho kraj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Milevsko: Spolek pro rozvoj kultury v Milevsku, 1996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 J.: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Milevský klášter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Milevsko: Město Milevsko, 2012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Kostel sv. Jiljí. Foto Jiří Kálal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Bazilika Panny Marie. Foto Jiří Kálal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Milevský klášter, první nádvoří. Foto Jiří Kálal</a:t>
            </a:r>
          </a:p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499</Words>
  <Application>Microsoft Office PowerPoint</Application>
  <PresentationFormat>Vlastní</PresentationFormat>
  <Paragraphs>72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Times New Roman - 14</vt:lpstr>
      <vt:lpstr>Wingdings 2</vt:lpstr>
      <vt:lpstr>Calibri</vt:lpstr>
      <vt:lpstr>Arial - 16</vt:lpstr>
      <vt:lpstr>Constantia</vt:lpstr>
      <vt:lpstr>Arial - 20</vt:lpstr>
      <vt:lpstr>Tok</vt:lpstr>
      <vt:lpstr>Prezentace aplikace PowerPoint</vt:lpstr>
      <vt:lpstr>Založení prvního kláštera na jihu Čech</vt:lpstr>
      <vt:lpstr>  </vt:lpstr>
      <vt:lpstr>  </vt:lpstr>
      <vt:lpstr>Gerlachus-Jarloch (asi 1165 až 1228)</vt:lpstr>
      <vt:lpstr>  </vt:lpstr>
      <vt:lpstr>  </vt:lpstr>
      <vt:lpstr>Otázky a úkoly: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28</cp:revision>
  <dcterms:created xsi:type="dcterms:W3CDTF">2012-09-30T18:20:36Z</dcterms:created>
  <dcterms:modified xsi:type="dcterms:W3CDTF">2014-05-14T10:11:16Z</dcterms:modified>
</cp:coreProperties>
</file>