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60" r:id="rId3"/>
    <p:sldId id="261" r:id="rId4"/>
    <p:sldId id="259" r:id="rId5"/>
    <p:sldId id="262" r:id="rId6"/>
    <p:sldId id="263" r:id="rId7"/>
    <p:sldId id="264" r:id="rId8"/>
    <p:sldId id="265" r:id="rId9"/>
    <p:sldId id="258" r:id="rId10"/>
  </p:sldIdLst>
  <p:sldSz cx="10160000" cy="7620000"/>
  <p:notesSz cx="6858000" cy="9144000"/>
  <p:embeddedFontLst>
    <p:embeddedFont>
      <p:font typeface="Wingdings 2" panose="05020102010507070707" pitchFamily="18" charset="2"/>
      <p:regular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onstantia" panose="02030602050306030303" pitchFamily="18" charset="0"/>
      <p:regular r:id="rId16"/>
      <p:bold r:id="rId17"/>
      <p:italic r:id="rId18"/>
      <p:boldItalic r:id="rId19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8" y="54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7/78/August_Sedlacek_Vilimek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7/78/August_Sedlacek_Vilimek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</a:t>
            </a:r>
            <a:r>
              <a:rPr lang="cs-CZ" sz="1200">
                <a:solidFill>
                  <a:srgbClr val="000000"/>
                </a:solidFill>
              </a:rPr>
              <a:t>projektu </a:t>
            </a:r>
            <a:r>
              <a:rPr lang="cs-CZ" sz="120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432338" y="2120900"/>
            <a:ext cx="25115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365752" y="2425700"/>
            <a:ext cx="391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 Číslo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03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6064076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Vznik základního díla české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kastelologie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r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očník: čtvrtý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794126"/>
            <a:ext cx="11675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4.A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43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18.12.2012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Vznik základního díla české </a:t>
            </a:r>
            <a:r>
              <a:rPr lang="cs-CZ" dirty="0" err="1" smtClean="0"/>
              <a:t>kastelologie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Co je to </a:t>
            </a:r>
            <a:r>
              <a:rPr lang="cs-CZ" sz="2800" b="1" dirty="0" err="1" smtClean="0"/>
              <a:t>kastelologie</a:t>
            </a:r>
            <a:r>
              <a:rPr lang="cs-CZ" sz="2800" b="1" dirty="0" smtClean="0"/>
              <a:t>? </a:t>
            </a:r>
            <a:r>
              <a:rPr lang="cs-CZ" sz="2800" dirty="0" smtClean="0"/>
              <a:t>Použijte slovník cizích slov, naučný slovník nebo internetové vyhledávání.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August Sedláček </a:t>
            </a:r>
            <a:r>
              <a:rPr lang="cs-CZ" sz="2800" dirty="0" smtClean="0"/>
              <a:t>(1843 až 1926)</a:t>
            </a:r>
          </a:p>
          <a:p>
            <a:r>
              <a:rPr lang="cs-CZ" sz="2800" dirty="0" smtClean="0"/>
              <a:t>profesor táborského gymnázia v letech 1873 až 1899</a:t>
            </a:r>
          </a:p>
          <a:p>
            <a:r>
              <a:rPr lang="cs-CZ" sz="2800" dirty="0" smtClean="0"/>
              <a:t>souběžně s učitelskou praxí se věnoval historickému vědeckému bádání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August Sedláček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400" dirty="0" smtClean="0"/>
              <a:t>Hrady, zámky a tvrze království Českého I - XV</a:t>
            </a:r>
            <a:endParaRPr lang="cs-CZ" sz="4400" dirty="0"/>
          </a:p>
        </p:txBody>
      </p:sp>
      <p:pic>
        <p:nvPicPr>
          <p:cNvPr id="6" name="Zástupný symbol pro obsah 5" descr="hrad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63576" y="2225824"/>
            <a:ext cx="2736840" cy="3816424"/>
          </a:xfrm>
        </p:spPr>
      </p:pic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vycházelo 1882 až 1927</a:t>
            </a:r>
          </a:p>
          <a:p>
            <a:r>
              <a:rPr lang="cs-CZ" sz="2800" dirty="0" smtClean="0"/>
              <a:t>původně jednodušší koncepce upravená vydavatelem</a:t>
            </a:r>
          </a:p>
          <a:p>
            <a:r>
              <a:rPr lang="cs-CZ" sz="2800" dirty="0" err="1" smtClean="0"/>
              <a:t>Táborsko</a:t>
            </a:r>
            <a:r>
              <a:rPr lang="cs-CZ" sz="2800" dirty="0" smtClean="0"/>
              <a:t> je v IV. díle (Vysočina Táborská)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zhruba každé dva roky vycházel jeden díl</a:t>
            </a:r>
          </a:p>
          <a:p>
            <a:r>
              <a:rPr lang="cs-CZ" sz="2800" dirty="0" smtClean="0"/>
              <a:t>ilustrovali různí malíři</a:t>
            </a:r>
          </a:p>
          <a:p>
            <a:r>
              <a:rPr lang="cs-CZ" sz="2800" dirty="0" smtClean="0"/>
              <a:t>časový záběr od 13. století do třicetileté války</a:t>
            </a:r>
          </a:p>
          <a:p>
            <a:r>
              <a:rPr lang="cs-CZ" sz="2800" dirty="0" smtClean="0"/>
              <a:t>Čechy s výjimkou některých oblastí osídlených německy mluvícím obyvatelstvem</a:t>
            </a:r>
          </a:p>
          <a:p>
            <a:r>
              <a:rPr lang="cs-CZ" sz="2800" dirty="0" smtClean="0"/>
              <a:t>zahrnuje na tři tisíce objektů</a:t>
            </a:r>
          </a:p>
          <a:p>
            <a:r>
              <a:rPr lang="cs-CZ" sz="2800" dirty="0"/>
              <a:t>v</a:t>
            </a:r>
            <a:r>
              <a:rPr lang="cs-CZ" sz="2800" dirty="0" smtClean="0"/>
              <a:t>ýsledek autorova výzkumu v archivech i v terénu</a:t>
            </a:r>
          </a:p>
          <a:p>
            <a:r>
              <a:rPr lang="cs-CZ" sz="2800" dirty="0"/>
              <a:t>p</a:t>
            </a:r>
            <a:r>
              <a:rPr lang="cs-CZ" sz="2800" dirty="0" smtClean="0"/>
              <a:t>ráci tohoto rozsahu dnes dělají jen vědecké týmy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pic>
        <p:nvPicPr>
          <p:cNvPr id="4" name="Zástupný symbol pro obsah 3" descr="hrady otevřená knih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5584" y="1649760"/>
            <a:ext cx="7498263" cy="4876800"/>
          </a:xfrm>
          <a:ln w="952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Úkol pro samostatnou práci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Pracujte metodou Augusta Sedláčka, ovšem s technikou 21. století:</a:t>
            </a:r>
          </a:p>
          <a:p>
            <a:r>
              <a:rPr lang="cs-CZ" sz="2800" dirty="0" smtClean="0"/>
              <a:t>Vyberte si jeden z hradů v blízkosti Tábora: </a:t>
            </a:r>
            <a:r>
              <a:rPr lang="cs-CZ" sz="2800" dirty="0" err="1" smtClean="0"/>
              <a:t>Choustník</a:t>
            </a:r>
            <a:r>
              <a:rPr lang="cs-CZ" sz="2800" dirty="0" smtClean="0"/>
              <a:t>, Kozí Hrádek, </a:t>
            </a:r>
            <a:r>
              <a:rPr lang="cs-CZ" sz="2800" dirty="0" err="1" smtClean="0"/>
              <a:t>Příběnice</a:t>
            </a:r>
            <a:r>
              <a:rPr lang="cs-CZ" sz="2800" dirty="0" smtClean="0"/>
              <a:t>, </a:t>
            </a:r>
            <a:r>
              <a:rPr lang="cs-CZ" sz="2800" dirty="0" err="1" smtClean="0"/>
              <a:t>Dobronice</a:t>
            </a:r>
            <a:r>
              <a:rPr lang="cs-CZ" sz="2800" dirty="0" smtClean="0"/>
              <a:t>, </a:t>
            </a:r>
            <a:r>
              <a:rPr lang="cs-CZ" sz="2800" dirty="0" err="1" smtClean="0"/>
              <a:t>Borotín</a:t>
            </a:r>
            <a:endParaRPr lang="cs-CZ" sz="2800" dirty="0" smtClean="0"/>
          </a:p>
          <a:p>
            <a:r>
              <a:rPr lang="cs-CZ" sz="2800" dirty="0" smtClean="0"/>
              <a:t>Shromážděte o něm co nejvíce materiálu (dějiny, stavební vývoj, současný stav a využití); použijte nejméně dva tištěné a dva internetové zdroje</a:t>
            </a:r>
          </a:p>
          <a:p>
            <a:r>
              <a:rPr lang="cs-CZ" sz="2800" dirty="0" smtClean="0"/>
              <a:t>Svá zjištění zapisujte do počítačové databáze, se kterou umíte zacházet (MS Office Access apod.)</a:t>
            </a:r>
          </a:p>
          <a:p>
            <a:r>
              <a:rPr lang="cs-CZ" sz="2800" dirty="0" smtClean="0"/>
              <a:t>Výsledky své práce ve škole porovnejte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jkalal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Prosinec 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772488" y="889700"/>
            <a:ext cx="841394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Kálal, J.: </a:t>
            </a:r>
            <a:r>
              <a:rPr lang="cs-CZ" sz="1200" i="1" dirty="0" smtClean="0">
                <a:solidFill>
                  <a:srgbClr val="000000"/>
                </a:solidFill>
                <a:latin typeface="Arial - 16"/>
              </a:rPr>
              <a:t>Zázrak, který chodí vedle nás, a my si ho nevšímáme!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in: Ročenka 2010/2011, Nadační fond Gymnázia Tábor, 2011, str. 38 - 42</a:t>
            </a:r>
          </a:p>
          <a:p>
            <a:pPr lvl="0"/>
            <a:r>
              <a:rPr lang="cs-CZ" sz="1200" i="1" dirty="0" smtClean="0"/>
              <a:t>August Sedláček a pomocné vědy historické</a:t>
            </a:r>
            <a:r>
              <a:rPr lang="cs-CZ" sz="1200" dirty="0" smtClean="0"/>
              <a:t>. Sborník prací z konference ke stopadesátému výročí narození Augusta Sedláčka, uspořádala Božena </a:t>
            </a:r>
            <a:r>
              <a:rPr lang="cs-CZ" sz="1200" dirty="0" err="1" smtClean="0"/>
              <a:t>Kopičková</a:t>
            </a:r>
            <a:r>
              <a:rPr lang="cs-CZ" sz="1200" dirty="0" smtClean="0"/>
              <a:t>, Městský úřad Mladá Vožice, Mladá Vožice, 1995</a:t>
            </a:r>
          </a:p>
          <a:p>
            <a:r>
              <a:rPr lang="cs-CZ" sz="1200" dirty="0" smtClean="0"/>
              <a:t>August Sedláček, In: </a:t>
            </a:r>
            <a:r>
              <a:rPr lang="cs-CZ" sz="1200" dirty="0" err="1" smtClean="0"/>
              <a:t>Wikipedie</a:t>
            </a:r>
            <a:r>
              <a:rPr lang="cs-CZ" sz="1200" dirty="0" smtClean="0"/>
              <a:t>: Otevřená encyklopedie [online]. [cit. 2012-12- 07]. Dostupné z: </a:t>
            </a:r>
            <a:r>
              <a:rPr lang="cs-CZ" sz="1200" dirty="0" smtClean="0">
                <a:hlinkClick r:id="rId2"/>
              </a:rPr>
              <a:t>http://upload.wikimedia.org/wikipedia/commons/7/78/August_Sedlacek_Vilimek.jpg</a:t>
            </a:r>
            <a:endParaRPr lang="cs-CZ" sz="1200" dirty="0" smtClean="0"/>
          </a:p>
          <a:p>
            <a:r>
              <a:rPr lang="cs-CZ" sz="1200" dirty="0" smtClean="0"/>
              <a:t>Sedláček, A. </a:t>
            </a:r>
            <a:r>
              <a:rPr lang="cs-CZ" sz="1200" i="1" dirty="0" smtClean="0"/>
              <a:t>Hrady, zámky a tvrze království Českého I</a:t>
            </a:r>
            <a:r>
              <a:rPr lang="cs-CZ" sz="1200" dirty="0" smtClean="0"/>
              <a:t>. </a:t>
            </a:r>
            <a:r>
              <a:rPr lang="cs-CZ" sz="1200" smtClean="0"/>
              <a:t>Praha:  Academia, </a:t>
            </a:r>
            <a:r>
              <a:rPr lang="cs-CZ" sz="1200" dirty="0" smtClean="0"/>
              <a:t>1931. První strana prvního dílu. Soukromá knihovna, foto Jiří Kálal</a:t>
            </a:r>
          </a:p>
          <a:p>
            <a:r>
              <a:rPr lang="cs-CZ" sz="1200" dirty="0" smtClean="0"/>
              <a:t>Sedláček, A. </a:t>
            </a:r>
            <a:r>
              <a:rPr lang="cs-CZ" sz="1200" i="1" dirty="0" smtClean="0"/>
              <a:t>Hrady, zámky a tvrze království Českého I</a:t>
            </a:r>
            <a:r>
              <a:rPr lang="cs-CZ" sz="1200" dirty="0" smtClean="0"/>
              <a:t>. Praha:  Academia, 1931. Heslo Lanškroun, první díl, str. 108 – 109, Soukromá knihovna, foto Jiří Kálal</a:t>
            </a:r>
          </a:p>
          <a:p>
            <a:pPr lvl="0"/>
            <a:r>
              <a:rPr lang="cs-CZ" sz="1200" dirty="0" smtClean="0"/>
              <a:t>		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143</TotalTime>
  <Words>374</Words>
  <Application>Microsoft Office PowerPoint</Application>
  <PresentationFormat>Vlastní</PresentationFormat>
  <Paragraphs>64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Arial</vt:lpstr>
      <vt:lpstr>Times New Roman - 14</vt:lpstr>
      <vt:lpstr>Arial - 16</vt:lpstr>
      <vt:lpstr>Wingdings 2</vt:lpstr>
      <vt:lpstr>Calibri</vt:lpstr>
      <vt:lpstr>Constantia</vt:lpstr>
      <vt:lpstr>Arial - 20</vt:lpstr>
      <vt:lpstr>Tok</vt:lpstr>
      <vt:lpstr>Prezentace aplikace PowerPoint</vt:lpstr>
      <vt:lpstr>Vznik základního díla české kastelologie</vt:lpstr>
      <vt:lpstr>    </vt:lpstr>
      <vt:lpstr>  </vt:lpstr>
      <vt:lpstr>Hrady, zámky a tvrze království Českého I - XV</vt:lpstr>
      <vt:lpstr>  </vt:lpstr>
      <vt:lpstr>  </vt:lpstr>
      <vt:lpstr>Úkol pro samostatnou práci</vt:lpstr>
      <vt:lpstr>Prezentace aplikace PowerPoint</vt:lpstr>
    </vt:vector>
  </TitlesOfParts>
  <Company>GT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doma</cp:lastModifiedBy>
  <cp:revision>26</cp:revision>
  <dcterms:created xsi:type="dcterms:W3CDTF">2012-09-30T18:20:36Z</dcterms:created>
  <dcterms:modified xsi:type="dcterms:W3CDTF">2014-05-05T20:39:16Z</dcterms:modified>
</cp:coreProperties>
</file>