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sldIdLst>
    <p:sldId id="267" r:id="rId2"/>
    <p:sldId id="256" r:id="rId3"/>
    <p:sldId id="262" r:id="rId4"/>
    <p:sldId id="263" r:id="rId5"/>
    <p:sldId id="261" r:id="rId6"/>
    <p:sldId id="258" r:id="rId7"/>
    <p:sldId id="265" r:id="rId8"/>
    <p:sldId id="259" r:id="rId9"/>
    <p:sldId id="266" r:id="rId10"/>
    <p:sldId id="260" r:id="rId11"/>
    <p:sldId id="264" r:id="rId12"/>
    <p:sldId id="268" r:id="rId1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5" autoAdjust="0"/>
    <p:restoredTop sz="94660"/>
  </p:normalViewPr>
  <p:slideViewPr>
    <p:cSldViewPr>
      <p:cViewPr>
        <p:scale>
          <a:sx n="100" d="100"/>
          <a:sy n="100" d="100"/>
        </p:scale>
        <p:origin x="-570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2A929-492C-417F-B11B-E039645E43D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B600B-2EAD-4076-A7B0-C93AF3B8EA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8DEAB-E1E6-46D4-AE9A-49C8E427596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4F35E-7C82-47D1-8F12-400D21BD6A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89F24-FAF6-49AC-8D6B-13C7178DB9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96CC9-D186-4400-BBDC-2CA386F864A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B2B3A-084E-4C0C-B50C-3705C7A82EB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37670-3CF0-468C-A77F-851869BF856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2CFC1-C998-4BA6-AC61-7C54A1B6DB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5FFCE-3F40-429F-AD47-C3E11D2B64B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4C145-51A7-4BA7-9516-7B1411BFDD5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  <a:endParaRPr lang="en-US" smtClean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A3FD7CD-AE8C-4C6E-AE12-D2F18C13FE6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0" r:id="rId2"/>
    <p:sldLayoutId id="2147483809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10" r:id="rId9"/>
    <p:sldLayoutId id="2147483806" r:id="rId10"/>
    <p:sldLayoutId id="214748380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B58B80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B58B80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C3986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" pitchFamily="34" charset="0"/>
              </a:rPr>
              <a:t>Projekt : Inovace vybavení  Registrační číslo </a:t>
            </a:r>
            <a:r>
              <a:rPr lang="cs-CZ" sz="1100">
                <a:solidFill>
                  <a:srgbClr val="000000"/>
                </a:solidFill>
                <a:latin typeface="Arial" pitchFamily="34" charset="0"/>
              </a:rPr>
              <a:t>projektu </a:t>
            </a:r>
            <a:r>
              <a:rPr lang="cs-CZ" sz="1100" smtClean="0">
                <a:solidFill>
                  <a:srgbClr val="000000"/>
                </a:solidFill>
                <a:latin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123" name="TextovéPole 2"/>
          <p:cNvSpPr txBox="1">
            <a:spLocks noChangeArrowheads="1"/>
          </p:cNvSpPr>
          <p:nvPr/>
        </p:nvSpPr>
        <p:spPr bwMode="auto">
          <a:xfrm>
            <a:off x="708025" y="423863"/>
            <a:ext cx="77279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" pitchFamily="34" charset="0"/>
              </a:rPr>
              <a:t>Příjemce: Gymnázium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5124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5125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</a:t>
            </a:r>
            <a:r>
              <a:rPr lang="cs-CZ" sz="900" b="1" u="sng">
                <a:solidFill>
                  <a:srgbClr val="000000"/>
                </a:solidFill>
                <a:latin typeface="Times New Roman - 14"/>
              </a:rPr>
              <a:t>.</a:t>
            </a:r>
          </a:p>
        </p:txBody>
      </p:sp>
      <p:sp>
        <p:nvSpPr>
          <p:cNvPr id="5126" name="TextovéPole 5"/>
          <p:cNvSpPr txBox="1">
            <a:spLocks noChangeArrowheads="1"/>
          </p:cNvSpPr>
          <p:nvPr/>
        </p:nvSpPr>
        <p:spPr bwMode="auto">
          <a:xfrm>
            <a:off x="6350" y="4289425"/>
            <a:ext cx="93027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chemeClr val="bg1"/>
                </a:solidFill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>
                <a:solidFill>
                  <a:schemeClr val="bg1"/>
                </a:solidFill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5127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5128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5129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5130" name="TextovéPole 9"/>
          <p:cNvSpPr txBox="1">
            <a:spLocks noChangeArrowheads="1"/>
          </p:cNvSpPr>
          <p:nvPr/>
        </p:nvSpPr>
        <p:spPr bwMode="auto">
          <a:xfrm>
            <a:off x="4902200" y="1908175"/>
            <a:ext cx="25304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Předmět: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český</a:t>
            </a:r>
            <a:r>
              <a:rPr lang="cs-CZ" sz="1100" u="sng" dirty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jazyk a literatura </a:t>
            </a:r>
          </a:p>
        </p:txBody>
      </p:sp>
      <p:sp>
        <p:nvSpPr>
          <p:cNvPr id="5131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5132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5133" name="TextovéPole 12"/>
          <p:cNvSpPr txBox="1">
            <a:spLocks noChangeArrowheads="1"/>
          </p:cNvSpPr>
          <p:nvPr/>
        </p:nvSpPr>
        <p:spPr bwMode="auto">
          <a:xfrm>
            <a:off x="4857752" y="2195513"/>
            <a:ext cx="232092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Číslo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01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5134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5135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5136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5137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5138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277177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Zjevení na Jordáně</a:t>
            </a:r>
          </a:p>
        </p:txBody>
      </p:sp>
      <p:sp>
        <p:nvSpPr>
          <p:cNvPr id="5139" name="TextovéPole 18"/>
          <p:cNvSpPr txBox="1">
            <a:spLocks noChangeArrowheads="1"/>
          </p:cNvSpPr>
          <p:nvPr/>
        </p:nvSpPr>
        <p:spPr bwMode="auto">
          <a:xfrm>
            <a:off x="2160588" y="1155700"/>
            <a:ext cx="34909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Mgr. Romana Třicátníková</a:t>
            </a:r>
          </a:p>
        </p:txBody>
      </p:sp>
      <p:sp>
        <p:nvSpPr>
          <p:cNvPr id="5140" name="TextovéPole 19"/>
          <p:cNvSpPr txBox="1">
            <a:spLocks noChangeArrowheads="1"/>
          </p:cNvSpPr>
          <p:nvPr/>
        </p:nvSpPr>
        <p:spPr bwMode="auto">
          <a:xfrm>
            <a:off x="1008063" y="1889125"/>
            <a:ext cx="4662487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5141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   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ročník: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první</a:t>
            </a:r>
          </a:p>
        </p:txBody>
      </p:sp>
      <p:sp>
        <p:nvSpPr>
          <p:cNvPr id="5142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32_Č_3</a:t>
            </a:r>
          </a:p>
        </p:txBody>
      </p:sp>
      <p:sp>
        <p:nvSpPr>
          <p:cNvPr id="5143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u="sng">
              <a:solidFill>
                <a:srgbClr val="000000"/>
              </a:solidFill>
              <a:latin typeface="Arial - 16"/>
            </a:endParaRPr>
          </a:p>
          <a:p>
            <a:endParaRPr lang="cs-CZ" sz="1100" u="sng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5144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3348037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Mgr. Romana Třicátníková</a:t>
            </a:r>
          </a:p>
        </p:txBody>
      </p:sp>
      <p:sp>
        <p:nvSpPr>
          <p:cNvPr id="5145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11160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1.C</a:t>
            </a:r>
          </a:p>
        </p:txBody>
      </p:sp>
      <p:sp>
        <p:nvSpPr>
          <p:cNvPr id="5146" name="TextovéPole 25"/>
          <p:cNvSpPr txBox="1">
            <a:spLocks noChangeArrowheads="1"/>
          </p:cNvSpPr>
          <p:nvPr/>
        </p:nvSpPr>
        <p:spPr bwMode="auto">
          <a:xfrm>
            <a:off x="2159000" y="2903538"/>
            <a:ext cx="190341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Datum  10.12.2012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A teď ty !</a:t>
            </a: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sz="2400" dirty="0" smtClean="0"/>
              <a:t> </a:t>
            </a:r>
            <a:r>
              <a:rPr lang="cs-CZ" b="1" dirty="0" smtClean="0"/>
              <a:t>Vymysli </a:t>
            </a:r>
            <a:r>
              <a:rPr lang="cs-CZ" b="1" dirty="0"/>
              <a:t>vlastní příběh podle legendy </a:t>
            </a:r>
            <a:r>
              <a:rPr lang="cs-CZ" b="1" dirty="0" smtClean="0"/>
              <a:t>o 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b="1" dirty="0" smtClean="0"/>
              <a:t>rytíři nebo podvodním </a:t>
            </a:r>
            <a:r>
              <a:rPr lang="cs-CZ" b="1" dirty="0"/>
              <a:t>tajemném stvoření</a:t>
            </a:r>
            <a:r>
              <a:rPr lang="cs-CZ" b="1" dirty="0" smtClean="0"/>
              <a:t>.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cs-CZ" sz="2400" b="1" dirty="0"/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400" dirty="0"/>
              <a:t>Popiš místo, kde se příběh odehrává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400" dirty="0"/>
              <a:t>K základní dějové linii přidej dle vlastní fantazie detaily příběhu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400" dirty="0"/>
              <a:t>Charakterizuj postavy příběhu (přímo i nepřímo)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400" dirty="0" smtClean="0"/>
              <a:t>Pokus </a:t>
            </a:r>
            <a:r>
              <a:rPr lang="cs-CZ" sz="2400" dirty="0"/>
              <a:t>se vytvořit v příběhu tajemnou, napínavou </a:t>
            </a:r>
            <a:r>
              <a:rPr lang="cs-CZ" sz="2400" dirty="0" smtClean="0"/>
              <a:t>atmosféru</a:t>
            </a:r>
            <a:endParaRPr lang="cs-CZ" sz="2400" dirty="0"/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400" dirty="0" smtClean="0"/>
              <a:t>Dodržuj </a:t>
            </a:r>
            <a:r>
              <a:rPr lang="cs-CZ" sz="2400" dirty="0"/>
              <a:t>charakteristické znaky </a:t>
            </a:r>
            <a:r>
              <a:rPr lang="cs-CZ" sz="2400" dirty="0" smtClean="0"/>
              <a:t>pověsti</a:t>
            </a:r>
            <a:endParaRPr lang="cs-CZ" sz="2400" dirty="0"/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400" dirty="0"/>
              <a:t>Přidej </a:t>
            </a:r>
            <a:r>
              <a:rPr lang="cs-CZ" sz="2400" dirty="0" smtClean="0"/>
              <a:t>alespoň </a:t>
            </a:r>
            <a:r>
              <a:rPr lang="cs-CZ" sz="2400" dirty="0"/>
              <a:t>jednu ilustraci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400" dirty="0"/>
              <a:t>Inspiraci můžeš najít v knize : 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400" dirty="0" smtClean="0">
                <a:latin typeface="Times New Roman" pitchFamily="18" charset="0"/>
              </a:rPr>
              <a:t> </a:t>
            </a:r>
            <a:r>
              <a:rPr lang="cs-CZ" sz="2400" dirty="0">
                <a:latin typeface="Times New Roman" pitchFamily="18" charset="0"/>
              </a:rPr>
              <a:t>Jaroslav </a:t>
            </a:r>
            <a:r>
              <a:rPr lang="cs-CZ" sz="2400" dirty="0" smtClean="0">
                <a:latin typeface="Times New Roman" pitchFamily="18" charset="0"/>
              </a:rPr>
              <a:t>Wimmer, Pověsti </a:t>
            </a:r>
            <a:r>
              <a:rPr lang="cs-CZ" sz="2400" dirty="0">
                <a:latin typeface="Times New Roman" pitchFamily="18" charset="0"/>
              </a:rPr>
              <a:t>z Táborska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cs-CZ" sz="2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Odkazy a literatura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800" dirty="0"/>
              <a:t>http://</a:t>
            </a:r>
            <a:r>
              <a:rPr lang="cs-CZ" sz="2800" dirty="0" smtClean="0"/>
              <a:t>taborsky.denik.cz/zpravy_region/musil-jordan20111206.html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sz="2800" dirty="0" smtClean="0"/>
              <a:t>http</a:t>
            </a:r>
            <a:r>
              <a:rPr lang="cs-CZ" sz="2800" dirty="0"/>
              <a:t>://</a:t>
            </a:r>
            <a:r>
              <a:rPr lang="cs-CZ" sz="2800" dirty="0" smtClean="0"/>
              <a:t>ptacek.blog.respekt.ihned.cz/c1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sz="2800" dirty="0" smtClean="0"/>
              <a:t>45999180-taborska-zjeveni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sz="2800" dirty="0"/>
              <a:t>http://</a:t>
            </a:r>
            <a:r>
              <a:rPr lang="cs-CZ" sz="2800" dirty="0" smtClean="0"/>
              <a:t>cs.wikipedia.org/wiki/Kostel_Prom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cs-CZ" sz="2800" dirty="0"/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sz="2800" dirty="0" smtClean="0"/>
              <a:t>Wimmer, J. </a:t>
            </a:r>
            <a:r>
              <a:rPr lang="cs-CZ" sz="2800" i="1" dirty="0" smtClean="0"/>
              <a:t>Pověsti </a:t>
            </a:r>
            <a:r>
              <a:rPr lang="cs-CZ" sz="2800" i="1" dirty="0"/>
              <a:t>z </a:t>
            </a:r>
            <a:r>
              <a:rPr lang="cs-CZ" sz="2800" i="1" dirty="0" smtClean="0"/>
              <a:t>Táborska</a:t>
            </a:r>
            <a:r>
              <a:rPr lang="cs-CZ" sz="2800" dirty="0" smtClean="0"/>
              <a:t>. Chýnov</a:t>
            </a:r>
            <a:endParaRPr lang="cs-CZ" sz="2800" dirty="0"/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cs-CZ" sz="3200" dirty="0"/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cs-CZ" sz="3200" dirty="0">
              <a:latin typeface="Times New Roman" pitchFamily="18" charset="0"/>
            </a:endParaRP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cs-CZ" sz="2400" dirty="0">
              <a:latin typeface="Times New Roman" pitchFamily="18" charset="0"/>
            </a:endParaRPr>
          </a:p>
          <a:p>
            <a:pPr marL="420624" indent="-384048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endParaRPr lang="cs-CZ" sz="3200" dirty="0"/>
          </a:p>
          <a:p>
            <a:pPr marL="420624" indent="-384048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788" y="3576638"/>
            <a:ext cx="3908425" cy="1404937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6387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Romana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Třicátníková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err="1">
                <a:solidFill>
                  <a:srgbClr val="000000"/>
                </a:solidFill>
                <a:latin typeface="Arial - 16"/>
              </a:rPr>
              <a:t>tricatni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1.12.  2012</a:t>
            </a:r>
            <a:endParaRPr lang="cs-CZ" sz="1100" dirty="0">
              <a:solidFill>
                <a:schemeClr val="bg2"/>
              </a:solidFill>
              <a:latin typeface="Arial - 16"/>
            </a:endParaRPr>
          </a:p>
        </p:txBody>
      </p:sp>
      <p:sp>
        <p:nvSpPr>
          <p:cNvPr id="16388" name="TextovéPole 3"/>
          <p:cNvSpPr txBox="1">
            <a:spLocks noChangeArrowheads="1"/>
          </p:cNvSpPr>
          <p:nvPr/>
        </p:nvSpPr>
        <p:spPr bwMode="auto">
          <a:xfrm>
            <a:off x="2217738" y="2514600"/>
            <a:ext cx="470852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endParaRPr lang="cs-CZ" sz="1100" u="sng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16389" name="TextovéPole 4"/>
          <p:cNvSpPr txBox="1">
            <a:spLocks noChangeArrowheads="1"/>
          </p:cNvSpPr>
          <p:nvPr/>
        </p:nvSpPr>
        <p:spPr bwMode="auto">
          <a:xfrm>
            <a:off x="206375" y="182563"/>
            <a:ext cx="44338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 u="sng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 u="sng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18438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7327900" cy="1606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marL="36576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cs-CZ" sz="1100" dirty="0"/>
              <a:t>http://taborsky.denik.cz/zpravy_region/musil-jordan20111206.html</a:t>
            </a:r>
          </a:p>
          <a:p>
            <a:pPr marL="420624" indent="-384048" eaLnBrk="1" fontAlgn="auto" hangingPunct="1">
              <a:lnSpc>
                <a:spcPct val="15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cs-CZ" sz="1100" dirty="0"/>
              <a:t>http://ptacek.blog.respekt.ihned.cz/c1</a:t>
            </a:r>
          </a:p>
          <a:p>
            <a:pPr marL="420624" indent="-384048" eaLnBrk="1" fontAlgn="auto" hangingPunct="1">
              <a:lnSpc>
                <a:spcPct val="15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cs-CZ" sz="1100" dirty="0"/>
              <a:t>45999180-taborska-zjeveni</a:t>
            </a:r>
          </a:p>
          <a:p>
            <a:pPr marL="420624" indent="-384048" eaLnBrk="1" fontAlgn="auto" hangingPunct="1">
              <a:lnSpc>
                <a:spcPct val="15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cs-CZ" sz="1100" dirty="0"/>
              <a:t>http://cs.wikipedia.org/wiki/Kostel_Prom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cs-CZ" sz="1100" dirty="0" err="1" smtClean="0"/>
              <a:t>Wimmer</a:t>
            </a:r>
            <a:r>
              <a:rPr lang="cs-CZ" sz="1100" dirty="0" smtClean="0"/>
              <a:t>, J.</a:t>
            </a:r>
            <a:r>
              <a:rPr lang="cs-CZ" sz="1100" b="1" dirty="0" smtClean="0"/>
              <a:t> </a:t>
            </a:r>
            <a:r>
              <a:rPr lang="cs-CZ" sz="1100" i="1" dirty="0" smtClean="0"/>
              <a:t>Pověsti z Táborska</a:t>
            </a:r>
            <a:r>
              <a:rPr lang="cs-CZ" sz="1100" dirty="0" smtClean="0"/>
              <a:t>. Chýnov: Město Chýnov, 2006</a:t>
            </a:r>
          </a:p>
          <a:p>
            <a:pPr eaLnBrk="1" hangingPunct="1">
              <a:lnSpc>
                <a:spcPct val="150000"/>
              </a:lnSpc>
              <a:defRPr/>
            </a:pPr>
            <a:endParaRPr lang="cs-CZ" sz="1100" u="sng" dirty="0" smtClean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extLst/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/>
              <a:t>Zjevení na Jordáně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r>
              <a:rPr lang="cs-CZ" smtClean="0"/>
              <a:t>Místní pověsti Tábora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Jordán</a:t>
            </a: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endParaRPr lang="cs-CZ" sz="1800" dirty="0" smtClean="0"/>
          </a:p>
          <a:p>
            <a:pPr marL="420624" indent="-384048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cs-CZ" sz="1800" dirty="0"/>
              <a:t>n</a:t>
            </a:r>
            <a:r>
              <a:rPr lang="cs-CZ" sz="1800" dirty="0" smtClean="0"/>
              <a:t>ejvětší izraelská řeka</a:t>
            </a:r>
          </a:p>
          <a:p>
            <a:pPr marL="420624" indent="-384048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cs-CZ" sz="1800" dirty="0" smtClean="0"/>
              <a:t>historicky </a:t>
            </a:r>
            <a:r>
              <a:rPr lang="cs-CZ" sz="1800" dirty="0"/>
              <a:t>a nábožensky </a:t>
            </a:r>
            <a:r>
              <a:rPr lang="cs-CZ" sz="1800" dirty="0" smtClean="0"/>
              <a:t>považována </a:t>
            </a:r>
            <a:r>
              <a:rPr lang="cs-CZ" sz="1800" dirty="0"/>
              <a:t>za jednu z nejposvátnějších řek </a:t>
            </a:r>
            <a:r>
              <a:rPr lang="cs-CZ" sz="1800" dirty="0" smtClean="0"/>
              <a:t>světa</a:t>
            </a:r>
            <a:endParaRPr lang="cs-CZ" sz="1800" dirty="0"/>
          </a:p>
          <a:p>
            <a:pPr marL="420624" indent="-384048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cs-CZ" sz="1800" dirty="0"/>
              <a:t>v </a:t>
            </a:r>
            <a:r>
              <a:rPr lang="cs-CZ" sz="1800" dirty="0">
                <a:solidFill>
                  <a:srgbClr val="FF0000"/>
                </a:solidFill>
              </a:rPr>
              <a:t>biblických dějinách </a:t>
            </a:r>
            <a:r>
              <a:rPr lang="cs-CZ" sz="1800" dirty="0" smtClean="0"/>
              <a:t>místem  zázraků</a:t>
            </a:r>
            <a:endParaRPr lang="cs-CZ" sz="1800" dirty="0"/>
          </a:p>
          <a:p>
            <a:pPr marL="36576" indent="0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1800" dirty="0" smtClean="0"/>
              <a:t> suchou </a:t>
            </a:r>
            <a:r>
              <a:rPr lang="cs-CZ" sz="1800" dirty="0"/>
              <a:t>nohou překročil </a:t>
            </a:r>
            <a:r>
              <a:rPr lang="cs-CZ" sz="1800" dirty="0" err="1"/>
              <a:t>Elijáš</a:t>
            </a:r>
            <a:r>
              <a:rPr lang="cs-CZ" sz="1800" dirty="0"/>
              <a:t> a </a:t>
            </a:r>
            <a:r>
              <a:rPr lang="cs-CZ" sz="1800" dirty="0" err="1" smtClean="0"/>
              <a:t>Elíša</a:t>
            </a:r>
            <a:r>
              <a:rPr lang="cs-CZ" sz="1800" dirty="0" smtClean="0"/>
              <a:t> [46</a:t>
            </a:r>
            <a:r>
              <a:rPr lang="cs-CZ" sz="1800" dirty="0"/>
              <a:t>][47] </a:t>
            </a:r>
            <a:endParaRPr lang="cs-CZ" sz="1800" dirty="0" smtClean="0"/>
          </a:p>
          <a:p>
            <a:pPr marL="36576" indent="0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1800" dirty="0" smtClean="0"/>
              <a:t>Ježíš </a:t>
            </a:r>
            <a:r>
              <a:rPr lang="cs-CZ" sz="1800" dirty="0"/>
              <a:t>přešel Jordán během svých cest</a:t>
            </a:r>
            <a:r>
              <a:rPr lang="cs-CZ" sz="1800" dirty="0" smtClean="0"/>
              <a:t>, </a:t>
            </a:r>
            <a:r>
              <a:rPr lang="cs-CZ" sz="1800" dirty="0"/>
              <a:t>za ním šly velké zástupy, </a:t>
            </a:r>
            <a:r>
              <a:rPr lang="cs-CZ" sz="1800" dirty="0" smtClean="0"/>
              <a:t> aby </a:t>
            </a:r>
            <a:r>
              <a:rPr lang="cs-CZ" sz="1800" dirty="0"/>
              <a:t>si vyslechly jeho </a:t>
            </a:r>
            <a:r>
              <a:rPr lang="cs-CZ" sz="1800" dirty="0" smtClean="0"/>
              <a:t>kázání </a:t>
            </a:r>
            <a:r>
              <a:rPr lang="cs-CZ" sz="1800" dirty="0"/>
              <a:t>a aby je uzdravil od </a:t>
            </a:r>
            <a:r>
              <a:rPr lang="cs-CZ" sz="1800" dirty="0" smtClean="0"/>
              <a:t>nemoci</a:t>
            </a:r>
          </a:p>
          <a:p>
            <a:pPr marL="36576" indent="0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1800" dirty="0" smtClean="0"/>
              <a:t>Jan </a:t>
            </a:r>
            <a:r>
              <a:rPr lang="cs-CZ" sz="1800" dirty="0"/>
              <a:t>Křtitel v Jordánu </a:t>
            </a:r>
            <a:r>
              <a:rPr lang="cs-CZ" sz="1800" i="1" dirty="0"/>
              <a:t>„křtil ty, kteří se  </a:t>
            </a:r>
            <a:r>
              <a:rPr lang="cs-CZ" sz="1800" i="1" dirty="0" smtClean="0"/>
              <a:t>odvrátili </a:t>
            </a:r>
            <a:r>
              <a:rPr lang="cs-CZ" sz="1800" i="1" dirty="0"/>
              <a:t>od svých hříchů.“</a:t>
            </a:r>
            <a:r>
              <a:rPr lang="cs-CZ" sz="1800" dirty="0">
                <a:hlinkClick r:id="rId2" action="ppaction://hlinksldjump"/>
              </a:rPr>
              <a:t>[50]</a:t>
            </a:r>
            <a:r>
              <a:rPr lang="cs-CZ" sz="1800" dirty="0"/>
              <a:t> </a:t>
            </a:r>
            <a:endParaRPr lang="cs-CZ" sz="1800" dirty="0" smtClean="0"/>
          </a:p>
          <a:p>
            <a:pPr marL="420624" indent="-384048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cs-CZ" sz="1800" dirty="0"/>
              <a:t>v</a:t>
            </a:r>
            <a:r>
              <a:rPr lang="cs-CZ" sz="1800" dirty="0" smtClean="0"/>
              <a:t> hudbě, literatuře je překročení řeky Jordán </a:t>
            </a:r>
            <a:r>
              <a:rPr lang="cs-CZ" sz="1800" dirty="0" smtClean="0">
                <a:solidFill>
                  <a:srgbClr val="FF0000"/>
                </a:solidFill>
              </a:rPr>
              <a:t>symbolem cesty za svobodou</a:t>
            </a:r>
            <a:endParaRPr lang="cs-CZ" sz="1800" dirty="0">
              <a:solidFill>
                <a:srgbClr val="FF0000"/>
              </a:solidFill>
            </a:endParaRPr>
          </a:p>
          <a:p>
            <a:pPr marL="420624" indent="-384048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endParaRPr lang="cs-CZ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Táborský Jordán </a:t>
            </a: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cs-CZ" sz="2800" smtClean="0"/>
              <a:t>vodní nádrž z roku 1492  (nejstarší přehradní nádrží v Česku)</a:t>
            </a:r>
          </a:p>
          <a:p>
            <a:pPr>
              <a:lnSpc>
                <a:spcPct val="80000"/>
              </a:lnSpc>
            </a:pPr>
            <a:r>
              <a:rPr lang="cs-CZ" sz="2800" smtClean="0"/>
              <a:t>zásobování města pitnou vodou, později  využíván i k chovu ryb</a:t>
            </a:r>
          </a:p>
          <a:p>
            <a:pPr>
              <a:lnSpc>
                <a:spcPct val="80000"/>
              </a:lnSpc>
            </a:pPr>
            <a:r>
              <a:rPr lang="cs-CZ" sz="2800" smtClean="0"/>
              <a:t>Velkému rybníku se již od husitů lidově říkalo Jordán (podle Jordánského, dnes Tismenického potoka) -  z lidového pojmenování se stal roku 1533 právoplatný název</a:t>
            </a:r>
          </a:p>
          <a:p>
            <a:pPr>
              <a:lnSpc>
                <a:spcPct val="80000"/>
              </a:lnSpc>
            </a:pPr>
            <a:r>
              <a:rPr lang="cs-CZ" sz="2800" smtClean="0"/>
              <a:t>Husité záměrně volí biblický název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dirty="0"/>
              <a:t>Místo </a:t>
            </a:r>
            <a:r>
              <a:rPr lang="cs-CZ" dirty="0" smtClean="0"/>
              <a:t>pověstí </a:t>
            </a:r>
            <a:r>
              <a:rPr lang="cs-CZ" dirty="0"/>
              <a:t>a tajemných příběhů</a:t>
            </a: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marL="419100" indent="-382588">
              <a:lnSpc>
                <a:spcPct val="80000"/>
              </a:lnSpc>
              <a:buFont typeface="Arial" pitchFamily="34" charset="0"/>
              <a:buNone/>
            </a:pPr>
            <a:r>
              <a:rPr lang="cs-CZ" sz="1600" i="1" dirty="0" smtClean="0">
                <a:latin typeface="Times New Roman" pitchFamily="18" charset="0"/>
              </a:rPr>
              <a:t>     </a:t>
            </a:r>
          </a:p>
          <a:p>
            <a:pPr marL="419100" indent="-382588">
              <a:lnSpc>
                <a:spcPct val="80000"/>
              </a:lnSpc>
              <a:buFont typeface="Arial" pitchFamily="34" charset="0"/>
              <a:buNone/>
            </a:pPr>
            <a:r>
              <a:rPr lang="cs-CZ" sz="1600" i="1" dirty="0" smtClean="0">
                <a:latin typeface="Times New Roman" pitchFamily="18" charset="0"/>
              </a:rPr>
              <a:t>  „ </a:t>
            </a:r>
            <a:r>
              <a:rPr lang="cs-CZ" i="1" dirty="0" smtClean="0">
                <a:latin typeface="Times New Roman" pitchFamily="18" charset="0"/>
              </a:rPr>
              <a:t>Praví-li František Bílek, že jižní Čechy jsou srdcem dějin našich a srdcem celého národa, můžeme přesvědčivě říci, že Tábor je srdcem jižních Čech," píše básník Ladislav Stehlík v trilogii Země zamyšlená.</a:t>
            </a:r>
          </a:p>
          <a:p>
            <a:pPr marL="419100" indent="-382588">
              <a:lnSpc>
                <a:spcPct val="80000"/>
              </a:lnSpc>
              <a:buFont typeface="Arial" pitchFamily="34" charset="0"/>
              <a:buNone/>
            </a:pPr>
            <a:r>
              <a:rPr lang="cs-CZ" dirty="0" smtClean="0">
                <a:latin typeface="Times New Roman" pitchFamily="18" charset="0"/>
              </a:rPr>
              <a:t> </a:t>
            </a:r>
          </a:p>
          <a:p>
            <a:pPr marL="419100" indent="-382588">
              <a:lnSpc>
                <a:spcPct val="80000"/>
              </a:lnSpc>
              <a:buFont typeface="Wingdings 2" pitchFamily="18" charset="2"/>
              <a:buChar char=""/>
            </a:pPr>
            <a:r>
              <a:rPr lang="cs-CZ" dirty="0" smtClean="0">
                <a:latin typeface="Times New Roman" pitchFamily="18" charset="0"/>
              </a:rPr>
              <a:t>město plné křivolakých, zubatých a úzkých</a:t>
            </a:r>
          </a:p>
          <a:p>
            <a:pPr marL="419100" indent="-382588">
              <a:lnSpc>
                <a:spcPct val="80000"/>
              </a:lnSpc>
              <a:buFont typeface="Arial" pitchFamily="34" charset="0"/>
              <a:buNone/>
            </a:pPr>
            <a:r>
              <a:rPr lang="cs-CZ" dirty="0" smtClean="0">
                <a:latin typeface="Times New Roman" pitchFamily="18" charset="0"/>
              </a:rPr>
              <a:t>    uliček a jeho  okolí  předurčeno </a:t>
            </a:r>
          </a:p>
          <a:p>
            <a:pPr marL="419100" indent="-382588">
              <a:lnSpc>
                <a:spcPct val="80000"/>
              </a:lnSpc>
              <a:buFont typeface="Arial" pitchFamily="34" charset="0"/>
              <a:buNone/>
            </a:pPr>
            <a:r>
              <a:rPr lang="cs-CZ" dirty="0" smtClean="0">
                <a:latin typeface="Times New Roman" pitchFamily="18" charset="0"/>
              </a:rPr>
              <a:t>    ke vzniku pověstí</a:t>
            </a:r>
          </a:p>
          <a:p>
            <a:pPr marL="419100" indent="-382588">
              <a:lnSpc>
                <a:spcPct val="80000"/>
              </a:lnSpc>
              <a:buFont typeface="Arial" pitchFamily="34" charset="0"/>
              <a:buNone/>
            </a:pPr>
            <a:endParaRPr lang="cs-CZ" dirty="0" smtClean="0">
              <a:latin typeface="Times New Roman" pitchFamily="18" charset="0"/>
            </a:endParaRPr>
          </a:p>
          <a:p>
            <a:pPr marL="419100" indent="-382588">
              <a:lnSpc>
                <a:spcPct val="80000"/>
              </a:lnSpc>
              <a:buFont typeface="Wingdings 2" pitchFamily="18" charset="2"/>
              <a:buChar char=""/>
            </a:pPr>
            <a:r>
              <a:rPr lang="cs-CZ" dirty="0" smtClean="0">
                <a:latin typeface="Times New Roman" pitchFamily="18" charset="0"/>
              </a:rPr>
              <a:t>příběhy, povídačky v podobě mluveného slova z generace na generaci</a:t>
            </a:r>
            <a:endParaRPr lang="cs-CZ" sz="1800" dirty="0" smtClean="0">
              <a:latin typeface="Times New Roman" pitchFamily="18" charset="0"/>
            </a:endParaRPr>
          </a:p>
          <a:p>
            <a:pPr marL="419100" indent="-382588">
              <a:lnSpc>
                <a:spcPct val="80000"/>
              </a:lnSpc>
              <a:buFont typeface="Arial" pitchFamily="34" charset="0"/>
              <a:buNone/>
            </a:pPr>
            <a:endParaRPr lang="cs-CZ" sz="1800" dirty="0" smtClean="0">
              <a:latin typeface="Times New Roman" pitchFamily="18" charset="0"/>
            </a:endParaRPr>
          </a:p>
          <a:p>
            <a:pPr marL="419100" indent="-382588">
              <a:lnSpc>
                <a:spcPct val="80000"/>
              </a:lnSpc>
              <a:buFont typeface="Arial" pitchFamily="34" charset="0"/>
              <a:buNone/>
            </a:pPr>
            <a:endParaRPr lang="cs-CZ" sz="16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Tajemný rytíř v zátoce</a:t>
            </a: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cs-CZ" sz="1400" dirty="0"/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cs-CZ" sz="9600" dirty="0" smtClean="0">
              <a:solidFill>
                <a:srgbClr val="FF0000"/>
              </a:solidFill>
            </a:endParaRP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sz="9600" dirty="0" smtClean="0">
                <a:solidFill>
                  <a:srgbClr val="FF0000"/>
                </a:solidFill>
              </a:rPr>
              <a:t>Fakta:</a:t>
            </a:r>
            <a:endParaRPr lang="cs-CZ" sz="9600" dirty="0" smtClean="0"/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sz="9600" dirty="0" smtClean="0"/>
              <a:t>Zátoka </a:t>
            </a:r>
            <a:r>
              <a:rPr lang="cs-CZ" sz="9600" dirty="0"/>
              <a:t>Rytíř je nejhlubší místo rybníku Jordán. </a:t>
            </a:r>
            <a:endParaRPr lang="cs-CZ" sz="9600" dirty="0" smtClean="0"/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sz="9600" dirty="0" smtClean="0"/>
              <a:t>Pravděpodobná </a:t>
            </a:r>
            <a:r>
              <a:rPr lang="cs-CZ" sz="9600" dirty="0"/>
              <a:t>hloubka </a:t>
            </a:r>
            <a:r>
              <a:rPr lang="cs-CZ" sz="9600" dirty="0" smtClean="0"/>
              <a:t> </a:t>
            </a:r>
            <a:r>
              <a:rPr lang="cs-CZ" sz="9600" dirty="0"/>
              <a:t>12,5 metrů</a:t>
            </a:r>
            <a:r>
              <a:rPr lang="cs-CZ" sz="9600" dirty="0" smtClean="0"/>
              <a:t>.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9600" dirty="0" smtClean="0"/>
              <a:t>Název </a:t>
            </a:r>
            <a:r>
              <a:rPr lang="cs-CZ" sz="9600" dirty="0"/>
              <a:t>Rytíř dostalo toto místo dle skály, která se </a:t>
            </a:r>
            <a:r>
              <a:rPr lang="cs-CZ" sz="9600" dirty="0" smtClean="0"/>
              <a:t>tyčí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9600" dirty="0" smtClean="0"/>
              <a:t>nad </a:t>
            </a:r>
            <a:r>
              <a:rPr lang="cs-CZ" sz="9600" dirty="0"/>
              <a:t>hladinou </a:t>
            </a:r>
            <a:r>
              <a:rPr lang="cs-CZ" sz="9600" dirty="0" smtClean="0"/>
              <a:t>rybníku</a:t>
            </a:r>
            <a:r>
              <a:rPr lang="cs-CZ" sz="9600" i="1" dirty="0" smtClean="0"/>
              <a:t>.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cs-CZ" sz="9600" dirty="0" smtClean="0">
              <a:solidFill>
                <a:srgbClr val="FF0000"/>
              </a:solidFill>
            </a:endParaRP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9600" dirty="0" smtClean="0">
                <a:solidFill>
                  <a:srgbClr val="FF0000"/>
                </a:solidFill>
              </a:rPr>
              <a:t>Říká se: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9600" dirty="0"/>
              <a:t>Z</a:t>
            </a:r>
            <a:r>
              <a:rPr lang="cs-CZ" sz="9600" dirty="0" smtClean="0"/>
              <a:t>átoka je </a:t>
            </a:r>
            <a:r>
              <a:rPr lang="cs-CZ" sz="9600" dirty="0"/>
              <a:t>stejně hluboká, jako je vysoká </a:t>
            </a:r>
            <a:r>
              <a:rPr lang="cs-CZ" sz="9600" dirty="0" smtClean="0"/>
              <a:t>věž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9600" dirty="0" smtClean="0"/>
              <a:t>katolického </a:t>
            </a:r>
            <a:r>
              <a:rPr lang="cs-CZ" sz="9600" dirty="0"/>
              <a:t>kostela na Žižkově </a:t>
            </a:r>
            <a:r>
              <a:rPr lang="cs-CZ" sz="9600" dirty="0" smtClean="0"/>
              <a:t>náměstí (77,8 m). </a:t>
            </a:r>
            <a:endParaRPr lang="cs-CZ" sz="9600" dirty="0"/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cs-CZ" sz="9600" dirty="0"/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cs-CZ" sz="9600" i="1" dirty="0"/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endParaRPr lang="cs-CZ" sz="9600" dirty="0"/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cs-CZ" sz="9600" i="1" dirty="0"/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sz="1400" dirty="0"/>
              <a:t> </a:t>
            </a:r>
            <a:endParaRPr lang="cs-CZ" sz="1400" i="1" dirty="0"/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sz="1400" dirty="0"/>
              <a:t/>
            </a:r>
            <a:br>
              <a:rPr lang="cs-CZ" sz="1400" dirty="0"/>
            </a:br>
            <a:endParaRPr lang="cs-CZ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Věřte nebo nevěřte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313" y="1700213"/>
            <a:ext cx="7467600" cy="4525962"/>
          </a:xfrm>
        </p:spPr>
        <p:txBody>
          <a:bodyPr>
            <a:normAutofit fontScale="47500" lnSpcReduction="20000"/>
          </a:bodyPr>
          <a:lstStyle/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cs-CZ" sz="3200" i="1" dirty="0" smtClean="0"/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cs-CZ" sz="3200" dirty="0" smtClean="0"/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4500" dirty="0" smtClean="0"/>
              <a:t>V </a:t>
            </a:r>
            <a:r>
              <a:rPr lang="cs-CZ" sz="4500" dirty="0"/>
              <a:t>těch místech není radno se příliš </a:t>
            </a:r>
            <a:r>
              <a:rPr lang="cs-CZ" sz="4500" dirty="0" smtClean="0"/>
              <a:t>zdržovat, 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4500" dirty="0" smtClean="0"/>
              <a:t>zejména, když </a:t>
            </a:r>
            <a:r>
              <a:rPr lang="cs-CZ" sz="4500" dirty="0"/>
              <a:t>nad Táborem zuří bouře. V hromobití je </a:t>
            </a:r>
            <a:r>
              <a:rPr lang="cs-CZ" sz="4500" dirty="0" smtClean="0"/>
              <a:t>tu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4500" dirty="0" smtClean="0"/>
              <a:t>slyšet </a:t>
            </a:r>
            <a:r>
              <a:rPr lang="cs-CZ" sz="4500" dirty="0"/>
              <a:t>dusot koní, na kterých se tajemní jezdci </a:t>
            </a:r>
            <a:r>
              <a:rPr lang="cs-CZ" sz="4500" dirty="0" smtClean="0"/>
              <a:t>ženou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4500" dirty="0" smtClean="0"/>
              <a:t>tryskem </a:t>
            </a:r>
            <a:r>
              <a:rPr lang="cs-CZ" sz="4500" dirty="0"/>
              <a:t>ke skále. V jejich čele se řítí neznámý rytíř s </a:t>
            </a:r>
            <a:endParaRPr lang="cs-CZ" sz="4500" dirty="0" smtClean="0"/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4500" dirty="0" smtClean="0"/>
              <a:t>taseným </a:t>
            </a:r>
            <a:r>
              <a:rPr lang="cs-CZ" sz="4500" dirty="0"/>
              <a:t>mečem, sedící na bělouši bez hlavy. Jezdci jsou </a:t>
            </a:r>
            <a:endParaRPr lang="cs-CZ" sz="4500" dirty="0" smtClean="0"/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4500" dirty="0" smtClean="0"/>
              <a:t>oblečeni </a:t>
            </a:r>
            <a:r>
              <a:rPr lang="cs-CZ" sz="4500" dirty="0"/>
              <a:t>do starodávných krojů a z jejich zpěněných </a:t>
            </a:r>
            <a:r>
              <a:rPr lang="cs-CZ" sz="4500" dirty="0" smtClean="0"/>
              <a:t>koní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4500" dirty="0" smtClean="0"/>
              <a:t>kape </a:t>
            </a:r>
            <a:r>
              <a:rPr lang="cs-CZ" sz="4500" dirty="0"/>
              <a:t>krev. Strašidelná jízda končí v tůni pod onou skálou </a:t>
            </a:r>
            <a:r>
              <a:rPr lang="cs-CZ" sz="4500" dirty="0" smtClean="0"/>
              <a:t>a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4500" dirty="0" smtClean="0"/>
              <a:t>běda </a:t>
            </a:r>
            <a:r>
              <a:rPr lang="cs-CZ" sz="4500" dirty="0"/>
              <a:t>člověku, který by se jí připletl do cesty! Čekala by </a:t>
            </a:r>
            <a:r>
              <a:rPr lang="cs-CZ" sz="4500" dirty="0" smtClean="0"/>
              <a:t>ho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4500" dirty="0" smtClean="0"/>
              <a:t>jistá </a:t>
            </a:r>
            <a:r>
              <a:rPr lang="cs-CZ" sz="4500" dirty="0"/>
              <a:t>smrt.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cs-CZ" sz="4500" dirty="0"/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sz="4500" dirty="0" smtClean="0"/>
              <a:t>Na </a:t>
            </a:r>
            <a:r>
              <a:rPr lang="cs-CZ" sz="4500" dirty="0"/>
              <a:t>skále </a:t>
            </a:r>
            <a:r>
              <a:rPr lang="cs-CZ" sz="4500" dirty="0" smtClean="0"/>
              <a:t>kdysi </a:t>
            </a:r>
            <a:r>
              <a:rPr lang="cs-CZ" sz="4500" dirty="0"/>
              <a:t>dávno stával dřevěný hrad. </a:t>
            </a:r>
            <a:r>
              <a:rPr lang="cs-CZ" sz="4500" dirty="0" smtClean="0"/>
              <a:t> 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cs-CZ" sz="4500" dirty="0"/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sz="4500" dirty="0"/>
              <a:t>Statečný rytíř kdysi dávno pronásledoval </a:t>
            </a:r>
            <a:r>
              <a:rPr lang="cs-CZ" sz="4500" dirty="0" smtClean="0"/>
              <a:t>na lovu statného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sz="4500" dirty="0" smtClean="0"/>
              <a:t>jelena</a:t>
            </a:r>
            <a:r>
              <a:rPr lang="cs-CZ" sz="4500" dirty="0"/>
              <a:t>. V zápalu lovu přehlédl zrádný sráz a ze skály se </a:t>
            </a:r>
            <a:r>
              <a:rPr lang="cs-CZ" sz="4500" dirty="0" smtClean="0"/>
              <a:t>zřítil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sz="4500" dirty="0" smtClean="0"/>
              <a:t>do </a:t>
            </a:r>
            <a:r>
              <a:rPr lang="cs-CZ" sz="4500" dirty="0"/>
              <a:t>Jordánu.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cs-CZ" sz="3200" i="1" dirty="0"/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endParaRPr lang="cs-CZ" sz="3200" dirty="0"/>
          </a:p>
          <a:p>
            <a:pPr marL="420624" indent="-384048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Táborská lochneska</a:t>
            </a: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sz="2000" dirty="0" smtClean="0">
                <a:solidFill>
                  <a:srgbClr val="FF0000"/>
                </a:solidFill>
                <a:latin typeface="Times New Roman" pitchFamily="18" charset="0"/>
              </a:rPr>
              <a:t>Říká se: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sz="2000" i="1" dirty="0">
                <a:latin typeface="Times New Roman" pitchFamily="18" charset="0"/>
              </a:rPr>
              <a:t>P</a:t>
            </a:r>
            <a:r>
              <a:rPr lang="cs-CZ" sz="2000" i="1" dirty="0" smtClean="0">
                <a:latin typeface="Times New Roman" pitchFamily="18" charset="0"/>
              </a:rPr>
              <a:t>od </a:t>
            </a:r>
            <a:r>
              <a:rPr lang="cs-CZ" sz="2000" i="1" dirty="0">
                <a:latin typeface="Times New Roman" pitchFamily="18" charset="0"/>
              </a:rPr>
              <a:t>hladinou žije </a:t>
            </a:r>
            <a:r>
              <a:rPr lang="cs-CZ" sz="2000" i="1" dirty="0" smtClean="0">
                <a:latin typeface="Times New Roman" pitchFamily="18" charset="0"/>
              </a:rPr>
              <a:t>příšera.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sz="2000" i="1" dirty="0">
                <a:latin typeface="Times New Roman" pitchFamily="18" charset="0"/>
              </a:rPr>
              <a:t>M</a:t>
            </a:r>
            <a:r>
              <a:rPr lang="cs-CZ" sz="2000" i="1" dirty="0" smtClean="0">
                <a:latin typeface="Times New Roman" pitchFamily="18" charset="0"/>
              </a:rPr>
              <a:t>noho </a:t>
            </a:r>
            <a:r>
              <a:rPr lang="cs-CZ" sz="2000" i="1" dirty="0">
                <a:latin typeface="Times New Roman" pitchFamily="18" charset="0"/>
              </a:rPr>
              <a:t>lidí dnes tvrdí, že se jich při koupání v Jordáně </a:t>
            </a:r>
            <a:r>
              <a:rPr lang="cs-CZ" sz="2000" i="1" dirty="0" smtClean="0">
                <a:latin typeface="Times New Roman" pitchFamily="18" charset="0"/>
              </a:rPr>
              <a:t>něco nepříjemného a velkého </a:t>
            </a:r>
            <a:r>
              <a:rPr lang="cs-CZ" sz="2000" i="1" dirty="0">
                <a:latin typeface="Times New Roman" pitchFamily="18" charset="0"/>
              </a:rPr>
              <a:t>dotklo. </a:t>
            </a:r>
            <a:endParaRPr lang="cs-CZ" sz="2000" i="1" dirty="0" smtClean="0">
              <a:latin typeface="Times New Roman" pitchFamily="18" charset="0"/>
            </a:endParaRP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sz="2000" i="1" dirty="0" smtClean="0">
                <a:latin typeface="Times New Roman" pitchFamily="18" charset="0"/>
              </a:rPr>
              <a:t>Někteří </a:t>
            </a:r>
            <a:r>
              <a:rPr lang="cs-CZ" sz="2000" i="1" dirty="0">
                <a:latin typeface="Times New Roman" pitchFamily="18" charset="0"/>
              </a:rPr>
              <a:t>lidé </a:t>
            </a:r>
            <a:r>
              <a:rPr lang="cs-CZ" sz="2000" i="1" dirty="0" smtClean="0">
                <a:latin typeface="Times New Roman" pitchFamily="18" charset="0"/>
              </a:rPr>
              <a:t>vyprávějí </a:t>
            </a:r>
            <a:r>
              <a:rPr lang="cs-CZ" sz="2000" i="1" dirty="0">
                <a:latin typeface="Times New Roman" pitchFamily="18" charset="0"/>
              </a:rPr>
              <a:t>o tom, že je něco "osprchovalo" při procházce po břehu. </a:t>
            </a: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endParaRPr lang="cs-CZ" sz="2000" i="1" dirty="0">
              <a:latin typeface="Times New Roman" pitchFamily="18" charset="0"/>
            </a:endParaRPr>
          </a:p>
          <a:p>
            <a:pPr marL="36576" indent="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000" dirty="0" smtClean="0">
                <a:solidFill>
                  <a:srgbClr val="FF0000"/>
                </a:solidFill>
                <a:latin typeface="Times New Roman" pitchFamily="18" charset="0"/>
              </a:rPr>
              <a:t>Fakta:</a:t>
            </a:r>
            <a:endParaRPr lang="cs-CZ" sz="2000" dirty="0">
              <a:solidFill>
                <a:srgbClr val="FF0000"/>
              </a:solidFill>
              <a:latin typeface="Times New Roman" pitchFamily="18" charset="0"/>
            </a:endParaRP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sz="2000" dirty="0" smtClean="0">
                <a:latin typeface="Times New Roman" pitchFamily="18" charset="0"/>
              </a:rPr>
              <a:t>	Občas </a:t>
            </a:r>
            <a:r>
              <a:rPr lang="cs-CZ" sz="2000" dirty="0">
                <a:latin typeface="Times New Roman" pitchFamily="18" charset="0"/>
              </a:rPr>
              <a:t>se </a:t>
            </a:r>
            <a:r>
              <a:rPr lang="cs-CZ" sz="2000" dirty="0" smtClean="0">
                <a:latin typeface="Times New Roman" pitchFamily="18" charset="0"/>
              </a:rPr>
              <a:t> </a:t>
            </a:r>
            <a:r>
              <a:rPr lang="cs-CZ" sz="2000" dirty="0">
                <a:latin typeface="Times New Roman" pitchFamily="18" charset="0"/>
              </a:rPr>
              <a:t>skutečně </a:t>
            </a:r>
            <a:r>
              <a:rPr lang="cs-CZ" sz="2000" dirty="0" smtClean="0">
                <a:latin typeface="Times New Roman" pitchFamily="18" charset="0"/>
              </a:rPr>
              <a:t>stává, </a:t>
            </a:r>
            <a:r>
              <a:rPr lang="cs-CZ" sz="2000" dirty="0">
                <a:latin typeface="Times New Roman" pitchFamily="18" charset="0"/>
              </a:rPr>
              <a:t>že když stojíte na břehu těsně nad </a:t>
            </a:r>
            <a:r>
              <a:rPr lang="cs-CZ" sz="2000" dirty="0" smtClean="0">
                <a:latin typeface="Times New Roman" pitchFamily="18" charset="0"/>
              </a:rPr>
              <a:t>hladinou, vynoří se </a:t>
            </a:r>
            <a:r>
              <a:rPr lang="cs-CZ" sz="2000" dirty="0">
                <a:latin typeface="Times New Roman" pitchFamily="18" charset="0"/>
              </a:rPr>
              <a:t>"něco" a ošplouchne vás to. Občas vás </a:t>
            </a:r>
            <a:r>
              <a:rPr lang="cs-CZ" sz="2000" dirty="0" smtClean="0">
                <a:latin typeface="Times New Roman" pitchFamily="18" charset="0"/>
              </a:rPr>
              <a:t>může pořádně vystrašit. </a:t>
            </a:r>
            <a:r>
              <a:rPr lang="cs-CZ" sz="2000" dirty="0">
                <a:latin typeface="Times New Roman" pitchFamily="18" charset="0"/>
              </a:rPr>
              <a:t>V Jordáně žijí ryby a hojně se tu rybaří. Žil tu (prý od roku 2002 již nežije) abnormálně velký </a:t>
            </a:r>
            <a:r>
              <a:rPr lang="cs-CZ" sz="2000" dirty="0" smtClean="0">
                <a:latin typeface="Times New Roman" pitchFamily="18" charset="0"/>
              </a:rPr>
              <a:t>sumec Vilém.</a:t>
            </a:r>
            <a:r>
              <a:rPr lang="cs-CZ" sz="2000" dirty="0">
                <a:latin typeface="Times New Roman" pitchFamily="18" charset="0"/>
              </a:rPr>
              <a:t> </a:t>
            </a:r>
            <a:r>
              <a:rPr lang="cs-CZ" sz="2000" dirty="0" smtClean="0">
                <a:latin typeface="Times New Roman" pitchFamily="18" charset="0"/>
              </a:rPr>
              <a:t>Na udici už ho měla řada rybářů, na břeh ho ale žádný nedostal.</a:t>
            </a:r>
            <a:endParaRPr lang="cs-CZ" sz="2000" dirty="0">
              <a:latin typeface="Times New Roman" pitchFamily="18" charset="0"/>
            </a:endParaRPr>
          </a:p>
          <a:p>
            <a:pPr marL="420624" indent="-384048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cs-CZ" sz="2000" dirty="0">
                <a:latin typeface="Times New Roman" pitchFamily="18" charset="0"/>
              </a:rPr>
              <a:t/>
            </a:r>
            <a:br>
              <a:rPr lang="cs-CZ" sz="2000" dirty="0">
                <a:latin typeface="Times New Roman" pitchFamily="18" charset="0"/>
              </a:rPr>
            </a:br>
            <a:endParaRPr lang="cs-CZ" sz="2000" dirty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Úkoly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cs-CZ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dirty="0" smtClean="0"/>
              <a:t>Vysvětli, v čem spočívá podstata pověsti,</a:t>
            </a:r>
          </a:p>
          <a:p>
            <a:pPr marL="36512" indent="0" fontAlgn="auto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cs-CZ" dirty="0" smtClean="0"/>
              <a:t>    dolož na uvedených příbězích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dirty="0" smtClean="0"/>
              <a:t>Které známé české pověsti jsi četl/a ?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sz="2800" dirty="0" smtClean="0"/>
              <a:t>Vysvětli rozdíl mezi legendou – pověstí – mýtem</a:t>
            </a:r>
          </a:p>
          <a:p>
            <a:pPr marL="36512" indent="0" fontAlgn="auto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esta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Cesta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293</TotalTime>
  <Words>603</Words>
  <Application>Microsoft Office PowerPoint</Application>
  <PresentationFormat>Předvádění na obrazovce (4:3)</PresentationFormat>
  <Paragraphs>134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Tok</vt:lpstr>
      <vt:lpstr>Prezentace aplikace PowerPoint</vt:lpstr>
      <vt:lpstr>Zjevení na Jordáně</vt:lpstr>
      <vt:lpstr>Jordán</vt:lpstr>
      <vt:lpstr>Táborský Jordán </vt:lpstr>
      <vt:lpstr>Místo pověstí a tajemných příběhů</vt:lpstr>
      <vt:lpstr>Tajemný rytíř v zátoce</vt:lpstr>
      <vt:lpstr>Věřte nebo nevěřte</vt:lpstr>
      <vt:lpstr>Táborská lochneska</vt:lpstr>
      <vt:lpstr>Úkoly</vt:lpstr>
      <vt:lpstr>A teď ty !</vt:lpstr>
      <vt:lpstr>Odkazy a literatura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Zjevení na Jordáně</dc:title>
  <dc:creator>Zdenek Loudin</dc:creator>
  <cp:lastModifiedBy>doma</cp:lastModifiedBy>
  <cp:revision>31</cp:revision>
  <dcterms:created xsi:type="dcterms:W3CDTF">2012-12-02T08:44:34Z</dcterms:created>
  <dcterms:modified xsi:type="dcterms:W3CDTF">2014-05-05T20:38:17Z</dcterms:modified>
</cp:coreProperties>
</file>