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2" r:id="rId4"/>
    <p:sldId id="264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0AB8BE6-38A6-41FA-ACA7-7BA7F2FCF55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239012-AEF1-4419-A11D-E24DD3BA638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 : 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1024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024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10246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1024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1024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1024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10250" name="TextovéPole 9"/>
          <p:cNvSpPr txBox="1">
            <a:spLocks noChangeArrowheads="1"/>
          </p:cNvSpPr>
          <p:nvPr/>
        </p:nvSpPr>
        <p:spPr bwMode="auto">
          <a:xfrm>
            <a:off x="5165725" y="1897063"/>
            <a:ext cx="22145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 jazyk a literatura</a:t>
            </a:r>
          </a:p>
        </p:txBody>
      </p:sp>
      <p:sp>
        <p:nvSpPr>
          <p:cNvPr id="1025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1025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10253" name="TextovéPole 12"/>
          <p:cNvSpPr txBox="1">
            <a:spLocks noChangeArrowheads="1"/>
          </p:cNvSpPr>
          <p:nvPr/>
        </p:nvSpPr>
        <p:spPr bwMode="auto">
          <a:xfrm>
            <a:off x="5072066" y="2182813"/>
            <a:ext cx="2106609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  Číslo DUM:13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025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1025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95421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: 4.6.2013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025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Třída: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1.C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0257" name="TextovéPole 16"/>
          <p:cNvSpPr txBox="1">
            <a:spLocks noChangeArrowheads="1"/>
          </p:cNvSpPr>
          <p:nvPr/>
        </p:nvSpPr>
        <p:spPr bwMode="auto">
          <a:xfrm>
            <a:off x="320674" y="3178175"/>
            <a:ext cx="35312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: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Mgr.Romana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025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3203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Lidová architektura Soběslavských blat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0259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29876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10260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1026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89706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  ročník 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první, druhý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026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32 _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Č_2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026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53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3016250" y="3587750"/>
            <a:ext cx="3908425" cy="1406525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44035" name="TextovéPole 2"/>
          <p:cNvSpPr txBox="1">
            <a:spLocks noChangeArrowheads="1"/>
          </p:cNvSpPr>
          <p:nvPr/>
        </p:nvSpPr>
        <p:spPr bwMode="auto">
          <a:xfrm>
            <a:off x="3132138" y="3714750"/>
            <a:ext cx="3565525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tricatni@gymta.cz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30.3.  2013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44036" name="TextovéPole 3"/>
          <p:cNvSpPr txBox="1">
            <a:spLocks noChangeArrowheads="1"/>
          </p:cNvSpPr>
          <p:nvPr/>
        </p:nvSpPr>
        <p:spPr bwMode="auto">
          <a:xfrm>
            <a:off x="2217738" y="29972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44037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76200" y="548680"/>
            <a:ext cx="8694738" cy="193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cs-CZ" sz="1050" dirty="0"/>
              <a:t>http://cs.wikipedia.org/wiki/%C4%8Cern%C3%A1_kuchyn%C4%9B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1100" dirty="0"/>
              <a:t>http://www.zajimavamista.cz/misto-404-blatska-kovarna-a-loutkarske-muzeum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1100" dirty="0"/>
              <a:t>http://www.tourism.cz/encyklopedie/objekty1.phtml?id=122568&amp;&amp;user=24&amp;session=58348551&amp;menu=&amp;lng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1100" dirty="0" smtClean="0"/>
              <a:t>http</a:t>
            </a:r>
            <a:r>
              <a:rPr lang="cs-CZ" sz="1100" dirty="0"/>
              <a:t>://cs.wikipedia.org/wiki/Hola%C5%A1ovice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cs-CZ" sz="11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sz="1100" dirty="0"/>
          </a:p>
          <a:p>
            <a:pPr>
              <a:defRPr/>
            </a:pPr>
            <a:r>
              <a:rPr lang="cs-CZ" sz="1100" b="1" dirty="0" smtClean="0"/>
              <a:t>Literatura:</a:t>
            </a:r>
            <a:r>
              <a:rPr lang="cs-CZ" sz="1100" dirty="0" smtClean="0"/>
              <a:t> </a:t>
            </a:r>
            <a:br>
              <a:rPr lang="cs-CZ" sz="1100" dirty="0" smtClean="0"/>
            </a:br>
            <a:r>
              <a:rPr lang="cs-CZ" sz="1100" dirty="0" err="1" smtClean="0"/>
              <a:t>Gregorovičová</a:t>
            </a:r>
            <a:r>
              <a:rPr lang="cs-CZ" sz="1100" dirty="0" smtClean="0"/>
              <a:t>, Z., Žůrek, Z</a:t>
            </a:r>
            <a:r>
              <a:rPr lang="cs-CZ" sz="1100" i="1" dirty="0" smtClean="0"/>
              <a:t>. Národopisné regiony  Čech a Moravy. </a:t>
            </a:r>
            <a:r>
              <a:rPr lang="cs-CZ" sz="1100" dirty="0" smtClean="0"/>
              <a:t>Praha: Levné knihy </a:t>
            </a:r>
            <a:r>
              <a:rPr lang="cs-CZ" sz="1100" dirty="0" err="1" smtClean="0"/>
              <a:t>KMa</a:t>
            </a:r>
            <a:r>
              <a:rPr lang="cs-CZ" sz="1100" dirty="0" smtClean="0"/>
              <a:t>, 2004</a:t>
            </a:r>
          </a:p>
          <a:p>
            <a:pPr>
              <a:defRPr/>
            </a:pPr>
            <a:r>
              <a:rPr lang="cs-CZ" sz="1100" dirty="0" smtClean="0"/>
              <a:t> 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cs-CZ" sz="1100" i="1" dirty="0"/>
          </a:p>
          <a:p>
            <a:pPr eaLnBrk="1" hangingPunct="1">
              <a:defRPr/>
            </a:pPr>
            <a:endParaRPr lang="cs-CZ" sz="1100" dirty="0" smtClean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286000" y="220486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Objekty, použité k vytvoření sešitu pocházejí z veřejných knihoven obrázků (public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55776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mtClean="0"/>
              <a:t>Blata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Blata v oblasti Veselí - Soběslav  -  územím rozlehlých rašelinišť a bývalých močálů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zemědělská půda získána vysoušením – zdroj blahobytu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významný  etnografický region v jižních Čechách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b="1" dirty="0" smtClean="0"/>
              <a:t>dodnes živá </a:t>
            </a:r>
            <a:r>
              <a:rPr lang="cs-CZ" sz="2800" dirty="0" smtClean="0"/>
              <a:t>oblast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/>
              <a:t>Jednotný vývoj pod správou </a:t>
            </a:r>
            <a:r>
              <a:rPr lang="cs-CZ" sz="2800" b="1" dirty="0" smtClean="0"/>
              <a:t>Rožmberků</a:t>
            </a:r>
            <a:r>
              <a:rPr lang="cs-CZ" sz="2800" dirty="0" smtClean="0"/>
              <a:t> </a:t>
            </a:r>
            <a:r>
              <a:rPr lang="cs-CZ" sz="2800" b="1" dirty="0" smtClean="0"/>
              <a:t>a </a:t>
            </a:r>
            <a:r>
              <a:rPr lang="cs-CZ" sz="2800" b="1" dirty="0" err="1" smtClean="0"/>
              <a:t>Schwarzenbergů</a:t>
            </a:r>
            <a:endParaRPr lang="cs-CZ" sz="2800" dirty="0" smtClean="0"/>
          </a:p>
          <a:p>
            <a:pPr eaLnBrk="1" hangingPunct="1">
              <a:lnSpc>
                <a:spcPct val="80000"/>
              </a:lnSpc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88789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 selské baroko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800" dirty="0" smtClean="0">
                <a:cs typeface="Tahoma" pitchFamily="34" charset="0"/>
              </a:rPr>
              <a:t>Selské baroko  - stavební sloh lidové architektury, jižní Čechy, </a:t>
            </a:r>
            <a:r>
              <a:rPr lang="cs-CZ" sz="2800" b="1" dirty="0" smtClean="0">
                <a:cs typeface="Tahoma" pitchFamily="34" charset="0"/>
              </a:rPr>
              <a:t>19. století</a:t>
            </a:r>
            <a:endParaRPr lang="cs-CZ" sz="28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800" b="1" dirty="0" smtClean="0">
                <a:cs typeface="Tahoma" pitchFamily="34" charset="0"/>
              </a:rPr>
              <a:t>    Znaky </a:t>
            </a:r>
            <a:r>
              <a:rPr lang="cs-CZ" sz="2800" dirty="0" smtClean="0">
                <a:cs typeface="Tahoma" pitchFamily="34" charset="0"/>
              </a:rPr>
              <a:t>: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>
                <a:cs typeface="Tahoma" pitchFamily="34" charset="0"/>
              </a:rPr>
              <a:t>prvky barokní a empírové  architektury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>
                <a:cs typeface="Tahoma" pitchFamily="34" charset="0"/>
              </a:rPr>
              <a:t>štíty statků a sýpek - špejcharů - zdobeny plastickými štukami i barevně. 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dirty="0" smtClean="0">
                <a:cs typeface="Tahoma" pitchFamily="34" charset="0"/>
              </a:rPr>
              <a:t>Statky  čelní stranou obytného stavení k návsi nebo cestě, střídá se dům - špýchar</a:t>
            </a:r>
            <a:br>
              <a:rPr lang="cs-CZ" sz="2800" dirty="0" smtClean="0">
                <a:cs typeface="Tahoma" pitchFamily="34" charset="0"/>
              </a:rPr>
            </a:br>
            <a:endParaRPr lang="cs-CZ" sz="28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800" b="1" u="sng" dirty="0" smtClean="0">
                <a:cs typeface="Tahoma" pitchFamily="34" charset="0"/>
              </a:rPr>
              <a:t>Selský barok není jen architektura, ale  životní styl lidí tehdejší doby na venkově. </a:t>
            </a:r>
            <a:r>
              <a:rPr lang="cs-CZ" sz="2800" dirty="0" smtClean="0">
                <a:cs typeface="Tahoma" pitchFamily="34" charset="0"/>
              </a:rPr>
              <a:t/>
            </a:r>
            <a:br>
              <a:rPr lang="cs-CZ" sz="2800" dirty="0" smtClean="0">
                <a:cs typeface="Tahoma" pitchFamily="34" charset="0"/>
              </a:rPr>
            </a:br>
            <a:endParaRPr lang="cs-CZ" sz="28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000" dirty="0" smtClean="0">
                <a:latin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5740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Najdi charakteristické rysy selského baroka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0988" y="666750"/>
            <a:ext cx="4291012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err="1" smtClean="0"/>
              <a:t>Holašovická</a:t>
            </a:r>
            <a:r>
              <a:rPr lang="cs-CZ" dirty="0" smtClean="0"/>
              <a:t> náves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6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smtClean="0"/>
              <a:t>Holašovice</a:t>
            </a:r>
            <a:endParaRPr lang="cs-CZ" dirty="0"/>
          </a:p>
        </p:txBody>
      </p:sp>
      <p:sp>
        <p:nvSpPr>
          <p:cNvPr id="1536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280988" y="1316038"/>
            <a:ext cx="4291012" cy="3941762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15366" name="Zástupný symbol pro obsah 6"/>
          <p:cNvSpPr>
            <a:spLocks noGrp="1"/>
          </p:cNvSpPr>
          <p:nvPr>
            <p:ph sz="quarter" idx="4"/>
          </p:nvPr>
        </p:nvSpPr>
        <p:spPr>
          <a:xfrm>
            <a:off x="4648200" y="1316038"/>
            <a:ext cx="4289425" cy="3941762"/>
          </a:xfrm>
        </p:spPr>
        <p:txBody>
          <a:bodyPr/>
          <a:lstStyle/>
          <a:p>
            <a:pPr eaLnBrk="1" hangingPunct="1"/>
            <a:endParaRPr lang="cs-CZ" dirty="0" smtClean="0"/>
          </a:p>
        </p:txBody>
      </p:sp>
      <p:pic>
        <p:nvPicPr>
          <p:cNvPr id="1536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31686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428736"/>
            <a:ext cx="29511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5988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Otázky a úkoly</a:t>
            </a:r>
            <a:endParaRPr lang="cs-CZ" dirty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1. Najdi na mapě oblast jihočeských Blat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2. Vysvětli pojem „etnografický“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3. Ve slovníku najdi význam slova špýchar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4. Uveď alespoň dva charakteristické znaky      architektury selského baroka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5. Na obrázku ukaž barokní a empírové prvky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cs-CZ" sz="2800" dirty="0" smtClean="0"/>
              <a:t>6.  Co označuje pojem „stále živá oblast“ z  etnografického hlediska?</a:t>
            </a:r>
          </a:p>
        </p:txBody>
      </p:sp>
    </p:spTree>
    <p:extLst>
      <p:ext uri="{BB962C8B-B14F-4D97-AF65-F5344CB8AC3E}">
        <p14:creationId xmlns:p14="http://schemas.microsoft.com/office/powerpoint/2010/main" val="165913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Záluží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b="1" smtClean="0"/>
              <a:t>Záluží</a:t>
            </a:r>
            <a:r>
              <a:rPr lang="cs-CZ" smtClean="0"/>
              <a:t> , okres Tábor</a:t>
            </a:r>
          </a:p>
          <a:p>
            <a:pPr eaLnBrk="1" hangingPunct="1">
              <a:lnSpc>
                <a:spcPct val="80000"/>
              </a:lnSpc>
            </a:pPr>
            <a:r>
              <a:rPr lang="cs-CZ" smtClean="0"/>
              <a:t>jedna z nejvýznamnějších vesnic s výskytem selského baroka v oblasti Soběslavská Blata</a:t>
            </a:r>
          </a:p>
        </p:txBody>
      </p:sp>
      <p:sp>
        <p:nvSpPr>
          <p:cNvPr id="17412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z="2000" smtClean="0"/>
          </a:p>
        </p:txBody>
      </p:sp>
      <p:pic>
        <p:nvPicPr>
          <p:cNvPr id="1741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428868"/>
            <a:ext cx="41052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9805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Obraz v literatuře</a:t>
            </a:r>
            <a:endParaRPr lang="cs-CZ" dirty="0"/>
          </a:p>
        </p:txBody>
      </p:sp>
      <p:sp>
        <p:nvSpPr>
          <p:cNvPr id="409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dirty="0" smtClean="0"/>
              <a:t>19. století v literatuře obdobím zájmu o venkov</a:t>
            </a:r>
          </a:p>
          <a:p>
            <a:pPr eaLnBrk="1" hangingPunct="1"/>
            <a:r>
              <a:rPr lang="cs-CZ" sz="2800" dirty="0" smtClean="0"/>
              <a:t>počátky u B. Němcové, S. Čecha (idealizovaný obraz)</a:t>
            </a:r>
          </a:p>
          <a:p>
            <a:pPr eaLnBrk="1" hangingPunct="1"/>
            <a:r>
              <a:rPr lang="cs-CZ" sz="2800" b="1" dirty="0" smtClean="0"/>
              <a:t>venkovský realismus</a:t>
            </a:r>
          </a:p>
          <a:p>
            <a:pPr eaLnBrk="1" hangingPunct="1"/>
            <a:r>
              <a:rPr lang="cs-CZ" sz="2800" dirty="0" smtClean="0"/>
              <a:t>venkovský člověk </a:t>
            </a:r>
            <a:r>
              <a:rPr lang="cs-CZ" sz="2800" b="1" dirty="0" smtClean="0"/>
              <a:t>literárním typem</a:t>
            </a:r>
            <a:r>
              <a:rPr lang="cs-CZ" sz="2800" dirty="0" smtClean="0"/>
              <a:t>: </a:t>
            </a:r>
            <a:r>
              <a:rPr lang="cs-CZ" sz="2400" dirty="0" smtClean="0"/>
              <a:t>pracovitost, moudrost, úcta k tradicím a pocit národní sounáležitosti</a:t>
            </a:r>
          </a:p>
          <a:p>
            <a:pPr eaLnBrk="1" hangingPunct="1"/>
            <a:r>
              <a:rPr lang="cs-CZ" sz="2800" dirty="0" smtClean="0"/>
              <a:t>K. Světlá, K.V. Rais, J. Holeček, A. Jirásek, J. Š. </a:t>
            </a:r>
            <a:r>
              <a:rPr lang="cs-CZ" sz="2800" dirty="0" err="1" smtClean="0"/>
              <a:t>Baar</a:t>
            </a:r>
            <a:r>
              <a:rPr lang="cs-CZ" sz="2800" dirty="0" smtClean="0"/>
              <a:t>,</a:t>
            </a:r>
          </a:p>
          <a:p>
            <a:pPr eaLnBrk="1" hangingPunct="1"/>
            <a:r>
              <a:rPr lang="cs-CZ" sz="2800" dirty="0" smtClean="0"/>
              <a:t>T. Nováková, A. Stašek, </a:t>
            </a:r>
            <a:r>
              <a:rPr lang="cs-CZ" sz="2800" b="1" dirty="0" smtClean="0"/>
              <a:t>J. Holeček,  K. </a:t>
            </a:r>
            <a:r>
              <a:rPr lang="cs-CZ" sz="2800" b="1" dirty="0" err="1" smtClean="0"/>
              <a:t>Klosterman</a:t>
            </a:r>
            <a:r>
              <a:rPr lang="cs-CZ" sz="2800" b="1" dirty="0" smtClean="0"/>
              <a:t> (jižní Čechy)</a:t>
            </a:r>
          </a:p>
          <a:p>
            <a:pPr eaLnBrk="1" hangingPunct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74440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Otázky a úkoly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/>
              <a:t>V</a:t>
            </a:r>
            <a:r>
              <a:rPr lang="cs-CZ" dirty="0" smtClean="0"/>
              <a:t>yber si postavu z jednoho díla uvedených autorů. Charakterizuj ji (dolož typické znaky literárního typu venkovské prózy)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cs-CZ" dirty="0" smtClean="0"/>
              <a:t>Najdi v textu příklady života lidí na venkově v 19. století 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115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Odkazy a literatura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1800" dirty="0"/>
              <a:t>http://cs.wikipedia.org/wiki/%</a:t>
            </a:r>
            <a:r>
              <a:rPr lang="cs-CZ" sz="1800" dirty="0" smtClean="0"/>
              <a:t>C4%8Cern%C3%A1_kuchyn%C4%9B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 smtClean="0"/>
              <a:t>http://www.zajimavamista.cz/misto-404-blatska-kovarna-a-loutkarske-muzeum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/>
              <a:t>http://www.tourism.cz/encyklopedie/objekty1.phtml?id=122568&amp;&amp;user=24&amp;session=58348551&amp;menu=&amp;</a:t>
            </a:r>
            <a:r>
              <a:rPr lang="cs-CZ" sz="2000" dirty="0" smtClean="0"/>
              <a:t>lng</a:t>
            </a:r>
            <a:endParaRPr lang="cs-CZ" sz="20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>
                <a:solidFill>
                  <a:schemeClr val="tx1"/>
                </a:solidFill>
              </a:rPr>
              <a:t>http://</a:t>
            </a:r>
            <a:r>
              <a:rPr lang="cs-CZ" sz="2000" dirty="0" smtClean="0">
                <a:solidFill>
                  <a:schemeClr val="tx1"/>
                </a:solidFill>
              </a:rPr>
              <a:t>www.lidova-architektura.cz/prehled-seznam/encyklopedie/encyklopedie-architektury-s.htm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cs-CZ" sz="2000" dirty="0">
                <a:solidFill>
                  <a:schemeClr val="tx1"/>
                </a:solidFill>
              </a:rPr>
              <a:t>http</a:t>
            </a:r>
            <a:r>
              <a:rPr lang="cs-CZ" sz="2000">
                <a:solidFill>
                  <a:schemeClr val="tx1"/>
                </a:solidFill>
              </a:rPr>
              <a:t>://</a:t>
            </a:r>
            <a:r>
              <a:rPr lang="cs-CZ" sz="2000" smtClean="0">
                <a:solidFill>
                  <a:schemeClr val="tx1"/>
                </a:solidFill>
              </a:rPr>
              <a:t>cs.wikipedia.org/wiki/Hola%C5%A1ovice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err="1" smtClean="0"/>
              <a:t>Gregorovičová</a:t>
            </a:r>
            <a:r>
              <a:rPr lang="cs-CZ" sz="2000" dirty="0" smtClean="0"/>
              <a:t>, Z., Žůrek, Z</a:t>
            </a:r>
            <a:r>
              <a:rPr lang="cs-CZ" sz="2000" i="1" dirty="0" smtClean="0"/>
              <a:t>. Národopisné regiony  Čech a Moravy. </a:t>
            </a:r>
            <a:r>
              <a:rPr lang="cs-CZ" sz="2000" dirty="0" smtClean="0"/>
              <a:t>Praha: Levné knihy </a:t>
            </a:r>
            <a:r>
              <a:rPr lang="cs-CZ" sz="2000" dirty="0" err="1" smtClean="0"/>
              <a:t>KMa</a:t>
            </a:r>
            <a:r>
              <a:rPr lang="cs-CZ" sz="2000" dirty="0" smtClean="0"/>
              <a:t>, 2004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sz="20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71559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</TotalTime>
  <Words>510</Words>
  <Application>Microsoft Office PowerPoint</Application>
  <PresentationFormat>Předvádění na obrazovce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Cesta</vt:lpstr>
      <vt:lpstr>Prezentace aplikace PowerPoint</vt:lpstr>
      <vt:lpstr>Blata</vt:lpstr>
      <vt:lpstr> selské baroko</vt:lpstr>
      <vt:lpstr>Najdi charakteristické rysy selského baroka</vt:lpstr>
      <vt:lpstr>Otázky a úkoly</vt:lpstr>
      <vt:lpstr>Záluží</vt:lpstr>
      <vt:lpstr>Obraz v literatuře</vt:lpstr>
      <vt:lpstr>Otázky a úkoly</vt:lpstr>
      <vt:lpstr>Odkazy a literatura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7</cp:revision>
  <dcterms:created xsi:type="dcterms:W3CDTF">2013-06-10T14:49:32Z</dcterms:created>
  <dcterms:modified xsi:type="dcterms:W3CDTF">2014-05-14T10:05:35Z</dcterms:modified>
</cp:coreProperties>
</file>