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9" r:id="rId3"/>
    <p:sldId id="261" r:id="rId4"/>
    <p:sldId id="268" r:id="rId5"/>
    <p:sldId id="267" r:id="rId6"/>
    <p:sldId id="258" r:id="rId7"/>
  </p:sldIdLst>
  <p:sldSz cx="10160000" cy="7620000"/>
  <p:notesSz cx="6858000" cy="9144000"/>
  <p:embeddedFontLst>
    <p:embeddedFont>
      <p:font typeface="Wingdings 2" panose="05020102010507070707" pitchFamily="18" charset="2"/>
      <p:regular r:id="rId8"/>
    </p:embeddedFon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Constantia" panose="02030602050306030303" pitchFamily="18" charset="0"/>
      <p:regular r:id="rId13"/>
      <p:bold r:id="rId14"/>
      <p:italic r:id="rId15"/>
      <p:boldItalic r:id="rId16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8" y="-72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92667" y="1524000"/>
            <a:ext cx="8724053" cy="2032000"/>
          </a:xfrm>
          <a:ln>
            <a:noFill/>
          </a:ln>
        </p:spPr>
        <p:txBody>
          <a:bodyPr vert="horz" tIns="0" rIns="203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92667" y="3587262"/>
            <a:ext cx="8727440" cy="1947333"/>
          </a:xfrm>
        </p:spPr>
        <p:txBody>
          <a:bodyPr lIns="0" rIns="20320"/>
          <a:lstStyle>
            <a:lvl1pPr marL="0" marR="50799" indent="0" algn="r">
              <a:buNone/>
              <a:defRPr>
                <a:solidFill>
                  <a:schemeClr val="tx1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C05DB-E69C-4432-A328-949440079D4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8A5FB-1B59-4790-BB03-E4369051840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106046-9B01-4C0D-B18D-DABDBA34F893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E44103-8786-4675-BA3F-8391C484858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1016002"/>
            <a:ext cx="2286000" cy="5790848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1016002"/>
            <a:ext cx="6688667" cy="5790848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20046-AB1B-4764-A954-A0A0155828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04636-A8BF-4780-8E0F-FF557EEAA2C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97980D-7303-444F-AE4B-C598946F5D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7C5AD-22CC-4A71-ADD4-3259706132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9280" y="1463040"/>
            <a:ext cx="8636000" cy="1513840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89280" y="3005182"/>
            <a:ext cx="8636000" cy="1677458"/>
          </a:xfrm>
        </p:spPr>
        <p:txBody>
          <a:bodyPr lIns="50799" rIns="50799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17C10-7AED-4630-861D-8EDD2F7FEFF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28EAD-9834-4EDC-8856-1A606E554D1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C611B3-5704-43E7-B310-8E356D3E592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E316C-C442-4EB7-8C4B-10EEBA3EE5E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 tIns="50799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2061387"/>
            <a:ext cx="4489098" cy="732613"/>
          </a:xfrm>
        </p:spPr>
        <p:txBody>
          <a:bodyPr lIns="50799" tIns="0" rIns="50799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5161140" y="2066397"/>
            <a:ext cx="4490861" cy="727603"/>
          </a:xfrm>
        </p:spPr>
        <p:txBody>
          <a:bodyPr lIns="50799" tIns="0" rIns="50799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508000" y="2794000"/>
            <a:ext cx="4489098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0" y="2794000"/>
            <a:ext cx="4490861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51BCF3-A0F7-4620-BF8B-FB1938D1C196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B1399-1CC7-482F-8647-E94541CC821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228667" cy="1270000"/>
          </a:xfrm>
        </p:spPr>
        <p:txBody>
          <a:bodyPr vert="horz" tIns="5079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CE6CBF-2C4D-4408-A280-7F47D76F736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6C940-9859-4B50-A10A-5E5F5C049B9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452637-34D9-420F-8D43-331023CAB71C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A6B43-FB7A-4E3E-80AD-F558FA4A3C1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62000" y="571502"/>
            <a:ext cx="3048000" cy="129116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762000" y="1862667"/>
            <a:ext cx="3048000" cy="5080000"/>
          </a:xfrm>
        </p:spPr>
        <p:txBody>
          <a:bodyPr lIns="20320" rIns="20320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972278" y="1862667"/>
            <a:ext cx="5679722" cy="50800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E2528A-D660-4037-92C3-3370F0EDA5A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A1FE9-E533-47F4-982F-8881ADDA1C6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517503" y="1231197"/>
            <a:ext cx="5842000" cy="45720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893482" y="5955299"/>
            <a:ext cx="172720" cy="17272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3" y="1307774"/>
            <a:ext cx="2458720" cy="1758468"/>
          </a:xfrm>
        </p:spPr>
        <p:txBody>
          <a:bodyPr vert="horz" lIns="50799" tIns="50799" rIns="50799" bIns="50799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7334" y="3143094"/>
            <a:ext cx="2455333" cy="2421467"/>
          </a:xfrm>
        </p:spPr>
        <p:txBody>
          <a:bodyPr lIns="71119" rIns="50799" bIns="50799" anchor="t"/>
          <a:lstStyle>
            <a:lvl1pPr marL="0" indent="0" algn="l">
              <a:spcBef>
                <a:spcPts val="278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B943DC-1798-45DE-85D5-0A0908BB50BD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974667" y="7062612"/>
            <a:ext cx="677333" cy="405694"/>
          </a:xfrm>
        </p:spPr>
        <p:txBody>
          <a:bodyPr/>
          <a:lstStyle/>
          <a:p>
            <a:pPr>
              <a:defRPr/>
            </a:pPr>
            <a:fld id="{EF276599-9C9E-45D4-B544-F941E58945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873103" y="1332797"/>
            <a:ext cx="5130800" cy="436880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10584" y="6462889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868333" y="691091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10584" y="-7938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868333" y="-793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  <a:prstGeom prst="rect">
            <a:avLst/>
          </a:prstGeom>
        </p:spPr>
        <p:txBody>
          <a:bodyPr vert="horz" lIns="0" tIns="50799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508000" y="2150533"/>
            <a:ext cx="9144000" cy="4876800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508000" y="7062612"/>
            <a:ext cx="2370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963334" y="7062612"/>
            <a:ext cx="3725333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805333" y="7062612"/>
            <a:ext cx="846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8495F96-F517-46C0-A5B7-131341F9AE6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21130" y="224898"/>
            <a:ext cx="10200609" cy="721360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4797" indent="-30479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1193" indent="-2743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indent="-2743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20787" indent="-23367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84" indent="-23367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381" indent="-23367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579" indent="-20319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38376" indent="-203198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73" indent="-20319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upload.wikimedia.org/wikipedia/commons/thumb/9/91/Taborske_Klokoty.jpg/800px-Taborske_Klokoty.jpg?uselang=cs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upload.wikimedia.org/wikipedia/commons/thumb/e/e7/Taborske_Klokoty2.jpg/1024px-Taborske_Klokoty2.jpg?uselang=cs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thumb/5/57/Klokoty-velky_portal.jpg/576px-Klokoty-velky_portal.jpg?uselang=cs" TargetMode="External"/><Relationship Id="rId2" Type="http://schemas.openxmlformats.org/officeDocument/2006/relationships/hyperlink" Target="http://upload.wikimedia.org/wikipedia/commons/thumb/9/9d/Klokotsk%C3%BD_kl%C3%A1%C5%A1ter.jpg/800px-Klokotsk%C3%BD_kl%C3%A1%C5%A1ter.jpg?uselang=c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thumb/9/91/Taborske_Klokoty.jpg/800px-Taborske_Klokoty.jpg?uselang=cs" TargetMode="External"/><Relationship Id="rId2" Type="http://schemas.openxmlformats.org/officeDocument/2006/relationships/hyperlink" Target="http://www.jiznicechy.org/cz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pload.wikimedia.org/wikipedia/commons/thumb/5/57/Klokoty-velky_portal.jpg/576px-Klokoty-velky_portal.jpg?uselang=cs" TargetMode="External"/><Relationship Id="rId5" Type="http://schemas.openxmlformats.org/officeDocument/2006/relationships/hyperlink" Target="http://upload.wikimedia.org/wikipedia/commons/thumb/9/9d/Klokotsk%C3%BD_kl%C3%A1%C5%A1ter.jpg/800px-Klokotsk%C3%BD_kl%C3%A1%C5%A1ter.jpg?uselang=cs" TargetMode="External"/><Relationship Id="rId4" Type="http://schemas.openxmlformats.org/officeDocument/2006/relationships/hyperlink" Target="http://upload.wikimedia.org/wikipedia/commons/thumb/e/e7/Taborske_Klokoty2.jpg/1024px-Taborske_Klokoty2.jpg?uselang=c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Projekt: Inovace vybavení  Registrační </a:t>
            </a:r>
            <a:r>
              <a:rPr lang="cs-CZ" sz="1200" dirty="0">
                <a:solidFill>
                  <a:srgbClr val="000000"/>
                </a:solidFill>
                <a:latin typeface="Times New Roman - 16"/>
              </a:rPr>
              <a:t>číslo projektu 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2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Times New Roman - 14"/>
              </a:rPr>
              <a:t>Jakékoliv další používání podléhá autorskému zákonu</a:t>
            </a:r>
            <a:r>
              <a:rPr lang="cs-CZ" sz="1000" b="1" dirty="0">
                <a:solidFill>
                  <a:srgbClr val="002060"/>
                </a:solidFill>
                <a:latin typeface="Times New Roman - 14"/>
              </a:rPr>
              <a:t>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944096" y="2136775"/>
            <a:ext cx="1929904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Předmět:</a:t>
            </a: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6604000" y="2425700"/>
            <a:ext cx="2679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11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00300" y="1003300"/>
            <a:ext cx="48895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Klokoty. Památka barokního stavitelství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6604000" y="2120900"/>
            <a:ext cx="3251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eský jazyk a literatura  ročník: druhý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32_Č_2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400300" y="3810000"/>
            <a:ext cx="736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2.D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14351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31.5.2013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Klokoty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Památka barokního stavitelství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  </a:t>
            </a:r>
            <a:endParaRPr lang="cs-CZ" sz="44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>
          <a:xfrm>
            <a:off x="5164667" y="1361728"/>
            <a:ext cx="4487333" cy="5699300"/>
          </a:xfrm>
        </p:spPr>
        <p:txBody>
          <a:bodyPr>
            <a:normAutofit/>
          </a:bodyPr>
          <a:lstStyle/>
          <a:p>
            <a:r>
              <a:rPr lang="cs-CZ" sz="2800" dirty="0" smtClean="0"/>
              <a:t>Barokní komplex poutního kostela Panny Marie a kláštera/</a:t>
            </a:r>
            <a:r>
              <a:rPr lang="cs-CZ" sz="2800" dirty="0" err="1" smtClean="0"/>
              <a:t>rezi-dence</a:t>
            </a:r>
            <a:endParaRPr lang="cs-CZ" sz="2800" dirty="0" smtClean="0"/>
          </a:p>
          <a:p>
            <a:r>
              <a:rPr lang="cs-CZ" sz="2800" dirty="0" smtClean="0"/>
              <a:t>Vystavěn v letech 1701 - 1730</a:t>
            </a:r>
            <a:endParaRPr lang="cs-CZ" sz="2800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Poutní komplex v Klokotech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96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sz="2800" dirty="0" smtClean="0"/>
              <a:t>Nádvoří s kostelem má tvar </a:t>
            </a:r>
            <a:r>
              <a:rPr lang="cs-CZ" sz="2800" dirty="0" err="1" smtClean="0"/>
              <a:t>lichoběžníka</a:t>
            </a:r>
            <a:endParaRPr lang="cs-CZ" sz="2800" dirty="0" smtClean="0"/>
          </a:p>
          <a:p>
            <a:r>
              <a:rPr lang="cs-CZ" sz="2800" dirty="0" smtClean="0"/>
              <a:t>Je obklopeno ambity, čtyřmi kaplemi a budovou rezidence</a:t>
            </a:r>
          </a:p>
          <a:p>
            <a:endParaRPr lang="cs-CZ" sz="2800" dirty="0"/>
          </a:p>
          <a:p>
            <a:r>
              <a:rPr lang="cs-CZ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Otázka</a:t>
            </a:r>
            <a:r>
              <a:rPr lang="cs-CZ" sz="3200" dirty="0" smtClean="0"/>
              <a:t>: </a:t>
            </a:r>
            <a:r>
              <a:rPr lang="cs-CZ" sz="2800" b="1" dirty="0" smtClean="0"/>
              <a:t>Co jsou ambity? </a:t>
            </a:r>
            <a:r>
              <a:rPr lang="cs-CZ" sz="2800" dirty="0" smtClean="0"/>
              <a:t>Využijte obrázku!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Ambity (vlevo) a kostel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550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r>
              <a:rPr lang="cs-CZ" sz="4400" dirty="0" smtClean="0"/>
              <a:t>Otázky a úkoly</a:t>
            </a:r>
            <a:endParaRPr lang="cs-CZ" sz="44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b="1" dirty="0"/>
              <a:t>Které </a:t>
            </a:r>
            <a:r>
              <a:rPr lang="cs-CZ" sz="2800" b="1" dirty="0" smtClean="0"/>
              <a:t>prvky barokní architektury vidíte na následujících obrázcích?</a:t>
            </a:r>
          </a:p>
          <a:p>
            <a:endParaRPr lang="cs-CZ" sz="2800" b="1" dirty="0"/>
          </a:p>
          <a:p>
            <a:r>
              <a:rPr lang="cs-CZ" dirty="0" smtClean="0">
                <a:hlinkClick r:id="rId2"/>
              </a:rPr>
              <a:t>Obrázek 1 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Obrázek 2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94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098800" y="5538192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jkalal@gymta.cz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Květen 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442985" y="3932900"/>
            <a:ext cx="5232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Objekty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použité k vytvoření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sešitu pocházejí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z veřejných knihoven obrázků (public </a:t>
            </a:r>
            <a:r>
              <a:rPr lang="cs-CZ" sz="1200" dirty="0" err="1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5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733509" y="1001688"/>
            <a:ext cx="8485956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/>
              <a:t>Bílek J. – Bílek M. – </a:t>
            </a:r>
            <a:r>
              <a:rPr lang="cs-CZ" sz="1200" dirty="0" smtClean="0"/>
              <a:t>Kálal J</a:t>
            </a:r>
            <a:r>
              <a:rPr lang="cs-CZ" sz="1200" dirty="0"/>
              <a:t>., Klokoty, In: Jižní Čechy a Šumava [online]. [cit. </a:t>
            </a:r>
            <a:r>
              <a:rPr lang="cs-CZ" sz="1200" dirty="0" smtClean="0"/>
              <a:t>2013-04- 04]. </a:t>
            </a:r>
            <a:r>
              <a:rPr lang="cs-CZ" sz="1200" dirty="0"/>
              <a:t>Dostupné z: </a:t>
            </a:r>
            <a:r>
              <a:rPr lang="cs-CZ" sz="1200" u="sng" dirty="0">
                <a:hlinkClick r:id="rId2"/>
              </a:rPr>
              <a:t>http://www.jiznicechy.org/cz/</a:t>
            </a:r>
            <a:endParaRPr lang="cs-CZ" sz="1200" dirty="0"/>
          </a:p>
          <a:p>
            <a:r>
              <a:rPr lang="cs-CZ" sz="1200" dirty="0" err="1" smtClean="0"/>
              <a:t>Slimejs</a:t>
            </a:r>
            <a:r>
              <a:rPr lang="cs-CZ" sz="1200" dirty="0" smtClean="0"/>
              <a:t>: Táborské </a:t>
            </a:r>
            <a:r>
              <a:rPr lang="cs-CZ" sz="1200" dirty="0"/>
              <a:t>Klokoty, In: Wikipedie: Otevřená encyklopedie [online]. [cit. 2013-04- 04]. Dostupné z: </a:t>
            </a:r>
            <a:r>
              <a:rPr lang="cs-CZ" sz="1200" u="sng" dirty="0">
                <a:hlinkClick r:id="rId3"/>
              </a:rPr>
              <a:t>http://upload.wikimedia.org/wikipedia/commons/thumb/9/91/Taborske_Klokoty.jpg/800px-Taborske_Klokoty.jpg?uselang=cs</a:t>
            </a:r>
            <a:endParaRPr lang="cs-CZ" sz="1200" dirty="0"/>
          </a:p>
          <a:p>
            <a:r>
              <a:rPr lang="cs-CZ" sz="1200" dirty="0" err="1" smtClean="0"/>
              <a:t>Slimejs</a:t>
            </a:r>
            <a:r>
              <a:rPr lang="cs-CZ" sz="1200" dirty="0" smtClean="0"/>
              <a:t>: Táborské </a:t>
            </a:r>
            <a:r>
              <a:rPr lang="cs-CZ" sz="1200" dirty="0"/>
              <a:t>Klokoty 2, In: Wikipedie: Otevřená encyklopedie [online]. [cit. 2013-04- 04]. Dostupné z:</a:t>
            </a:r>
          </a:p>
          <a:p>
            <a:r>
              <a:rPr lang="cs-CZ" sz="1200" u="sng" dirty="0">
                <a:hlinkClick r:id="rId4"/>
              </a:rPr>
              <a:t>http://upload.wikimedia.org/wikipedia/commons/thumb/e/e7/Taborske_Klokoty2.jpg/1024px-Taborske_Klokoty2.jpg?uselang=cs</a:t>
            </a:r>
            <a:endParaRPr lang="cs-CZ" sz="1200" dirty="0"/>
          </a:p>
          <a:p>
            <a:r>
              <a:rPr lang="cs-CZ" sz="1200" dirty="0"/>
              <a:t>Klokotský klášter, In: Wikipedie: Otevřená encyklopedie [online]. [cit. </a:t>
            </a:r>
            <a:r>
              <a:rPr lang="cs-CZ" sz="1200" dirty="0" smtClean="0"/>
              <a:t>2013-04- 04]. </a:t>
            </a:r>
            <a:r>
              <a:rPr lang="cs-CZ" sz="1200" dirty="0"/>
              <a:t>Dostupné z: </a:t>
            </a:r>
          </a:p>
          <a:p>
            <a:r>
              <a:rPr lang="cs-CZ" sz="1200" u="sng" dirty="0">
                <a:hlinkClick r:id="rId5"/>
              </a:rPr>
              <a:t>http://upload.wikimedia.org/wikipedia/commons/thumb/9/9d/Klokotsk%C3%BD_kl%C3%A1%C5%A1ter.jpg/800px-Klokotsk%C3%BD_kl%C3%A1%C5%A1ter.jpg?uselang=cs</a:t>
            </a:r>
            <a:endParaRPr lang="cs-CZ" sz="1200" dirty="0"/>
          </a:p>
          <a:p>
            <a:r>
              <a:rPr lang="cs-CZ" sz="1200" dirty="0"/>
              <a:t>Klokoty – velký portál, In: Wikipedie: Otevřená encyklopedie [online]. [cit. </a:t>
            </a:r>
            <a:r>
              <a:rPr lang="cs-CZ" sz="1200" dirty="0" smtClean="0"/>
              <a:t>2013-04- 04]. </a:t>
            </a:r>
            <a:r>
              <a:rPr lang="cs-CZ" sz="1200" dirty="0"/>
              <a:t>Dostupné z: </a:t>
            </a:r>
            <a:r>
              <a:rPr lang="cs-CZ" sz="1200" u="sng" dirty="0">
                <a:hlinkClick r:id="rId6"/>
              </a:rPr>
              <a:t>http://upload.wikimedia.org/wikipedia/commons/thumb/5/57/Klokoty-velky_portal.jpg/576px-Klokoty-velky_portal.jpg?uselang=cs</a:t>
            </a:r>
            <a:endParaRPr lang="cs-CZ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lokoty poutní místo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Klokoty poutní místo</Template>
  <TotalTime>106</TotalTime>
  <Words>378</Words>
  <Application>Microsoft Office PowerPoint</Application>
  <PresentationFormat>Vlastní</PresentationFormat>
  <Paragraphs>55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5" baseType="lpstr">
      <vt:lpstr>Arial</vt:lpstr>
      <vt:lpstr>Wingdings 2</vt:lpstr>
      <vt:lpstr>Calibri</vt:lpstr>
      <vt:lpstr>Times New Roman - 16</vt:lpstr>
      <vt:lpstr>Arial - 20</vt:lpstr>
      <vt:lpstr>Arial - 16</vt:lpstr>
      <vt:lpstr>Constantia</vt:lpstr>
      <vt:lpstr>Times New Roman - 14</vt:lpstr>
      <vt:lpstr>Klokoty poutní místo</vt:lpstr>
      <vt:lpstr>Prezentace aplikace PowerPoint</vt:lpstr>
      <vt:lpstr>Klokoty</vt:lpstr>
      <vt:lpstr>  </vt:lpstr>
      <vt:lpstr>  </vt:lpstr>
      <vt:lpstr>  Otázky a úkoly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15</cp:revision>
  <dcterms:created xsi:type="dcterms:W3CDTF">2013-06-09T11:09:13Z</dcterms:created>
  <dcterms:modified xsi:type="dcterms:W3CDTF">2014-05-14T10:04:13Z</dcterms:modified>
</cp:coreProperties>
</file>