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61" r:id="rId4"/>
    <p:sldId id="268" r:id="rId5"/>
    <p:sldId id="267" r:id="rId6"/>
    <p:sldId id="258" r:id="rId7"/>
  </p:sldIdLst>
  <p:sldSz cx="10160000" cy="7620000"/>
  <p:notesSz cx="6858000" cy="9144000"/>
  <p:embeddedFontLst>
    <p:embeddedFont>
      <p:font typeface="Wingdings 2" panose="05020102010507070707" pitchFamily="18" charset="2"/>
      <p:regular r:id="rId8"/>
    </p:embeddedFon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onstantia" panose="02030602050306030303" pitchFamily="18" charset="0"/>
      <p:regular r:id="rId13"/>
      <p:bold r:id="rId14"/>
      <p:italic r:id="rId15"/>
      <p:boldItalic r:id="rId16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8" y="-72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upload.wikimedia.org/wikipedia/commons/thumb/5/57/Klokoty-velky_portal.jpg/576px-Klokoty-velky_portal.jpg?uselang=cs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lokoty.cz/index.php/historie-poutniho-mista" TargetMode="External"/><Relationship Id="rId2" Type="http://schemas.openxmlformats.org/officeDocument/2006/relationships/hyperlink" Target="http://upload.wikimedia.org/wikipedia/commons/thumb/5/57/Klokoty-velky_portal.jpg/576px-Klokoty-velky_portal.jpg?uselang=cs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Projekt: Inovace vybavení  Registrační </a:t>
            </a:r>
            <a:r>
              <a:rPr lang="cs-CZ" sz="1200" dirty="0">
                <a:solidFill>
                  <a:srgbClr val="000000"/>
                </a:solidFill>
                <a:latin typeface="Times New Roman - 16"/>
              </a:rPr>
              <a:t>číslo projektu 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</a:t>
            </a:r>
            <a:r>
              <a:rPr lang="cs-CZ" sz="1000" b="1" dirty="0">
                <a:solidFill>
                  <a:srgbClr val="002060"/>
                </a:solidFill>
                <a:latin typeface="Times New Roman - 14"/>
              </a:rPr>
              <a:t>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944096" y="2136775"/>
            <a:ext cx="1929904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Předmět:</a:t>
            </a: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604000" y="2425700"/>
            <a:ext cx="2679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10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00300" y="1003300"/>
            <a:ext cx="48895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Klokoty. Poutní místo nad Lužnicí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6604000" y="2120900"/>
            <a:ext cx="3251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eský jazyk a literatura  ročník: druhý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32_Č_2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400300" y="3810000"/>
            <a:ext cx="736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2.D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14351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3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0.5.2013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Klokoty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Poutní místo nad Lužnicí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  </a:t>
            </a:r>
            <a:endParaRPr lang="cs-CZ" sz="44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>
          <a:xfrm>
            <a:off x="5164667" y="1361728"/>
            <a:ext cx="4487333" cy="5699300"/>
          </a:xfrm>
        </p:spPr>
        <p:txBody>
          <a:bodyPr>
            <a:normAutofit/>
          </a:bodyPr>
          <a:lstStyle/>
          <a:p>
            <a:r>
              <a:rPr lang="cs-CZ" sz="2800" dirty="0" smtClean="0"/>
              <a:t>Patří mezi nejstarší poutní místa v česko-budějovickém biskupství</a:t>
            </a:r>
          </a:p>
          <a:p>
            <a:r>
              <a:rPr lang="cs-CZ" sz="2800" dirty="0" smtClean="0"/>
              <a:t>Podle pověsti zde pasáčci spatřili Pannu Marii         u pramene a pak ji spolu  s ostatními venkovany viděli, jak je unášena     do nebe</a:t>
            </a:r>
          </a:p>
          <a:p>
            <a:pPr marL="0" indent="0">
              <a:buNone/>
            </a:pPr>
            <a:endParaRPr lang="cs-CZ" sz="2800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Velký portál poutního kostela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96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508000" y="1577752"/>
            <a:ext cx="9144000" cy="5449581"/>
          </a:xfrm>
        </p:spPr>
        <p:txBody>
          <a:bodyPr/>
          <a:lstStyle/>
          <a:p>
            <a:r>
              <a:rPr lang="cs-CZ" sz="2800" dirty="0" smtClean="0"/>
              <a:t>Původně zde stála </a:t>
            </a:r>
            <a:r>
              <a:rPr lang="cs-CZ" sz="2800" dirty="0"/>
              <a:t>kaple u pramene, pak </a:t>
            </a:r>
            <a:r>
              <a:rPr lang="cs-CZ" sz="2800" dirty="0" smtClean="0"/>
              <a:t>kostel</a:t>
            </a:r>
          </a:p>
          <a:p>
            <a:r>
              <a:rPr lang="cs-CZ" sz="2800" dirty="0" smtClean="0"/>
              <a:t>Uctíván je milostný </a:t>
            </a:r>
            <a:r>
              <a:rPr lang="cs-CZ" sz="2800" dirty="0"/>
              <a:t>obraz </a:t>
            </a:r>
            <a:r>
              <a:rPr lang="cs-CZ" sz="2800" dirty="0" smtClean="0"/>
              <a:t>Klokotské Panny Marie, </a:t>
            </a:r>
            <a:r>
              <a:rPr lang="cs-CZ" sz="2800" dirty="0"/>
              <a:t>„</a:t>
            </a:r>
            <a:r>
              <a:rPr lang="cs-CZ" sz="2800" dirty="0" smtClean="0"/>
              <a:t>Královny </a:t>
            </a:r>
            <a:r>
              <a:rPr lang="cs-CZ" sz="2800" dirty="0"/>
              <a:t>jižních Čech“ z 1. pol. 17. st.</a:t>
            </a:r>
          </a:p>
          <a:p>
            <a:r>
              <a:rPr lang="cs-CZ" sz="2800" dirty="0" smtClean="0"/>
              <a:t>V roce 1744 </a:t>
            </a:r>
            <a:r>
              <a:rPr lang="cs-CZ" sz="2800" dirty="0"/>
              <a:t>zapálili Prusové Tábor, ale u Klokot je </a:t>
            </a:r>
            <a:r>
              <a:rPr lang="cs-CZ" sz="2800" dirty="0" err="1" smtClean="0"/>
              <a:t>pora-zilo</a:t>
            </a:r>
            <a:r>
              <a:rPr lang="cs-CZ" sz="2800" dirty="0" smtClean="0"/>
              <a:t> </a:t>
            </a:r>
            <a:r>
              <a:rPr lang="cs-CZ" sz="2800" dirty="0"/>
              <a:t>rakouské </a:t>
            </a:r>
            <a:r>
              <a:rPr lang="cs-CZ" sz="2800" dirty="0" smtClean="0"/>
              <a:t>vojsko; porážka se připisuje zázračnému působení obrazu</a:t>
            </a:r>
          </a:p>
          <a:p>
            <a:r>
              <a:rPr lang="cs-CZ" sz="2800" dirty="0" smtClean="0"/>
              <a:t>Dnes zde působí Kongregace misionářů oblátů Panny Marie Neposkvrněné, která vede zdejší římskokatolickou farnost</a:t>
            </a:r>
            <a:endParaRPr lang="cs-CZ" sz="2800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4530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r>
              <a:rPr lang="cs-CZ" sz="4400" dirty="0" smtClean="0"/>
              <a:t>Otázky a úkoly</a:t>
            </a:r>
            <a:endParaRPr lang="cs-CZ" sz="44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b="1" dirty="0"/>
              <a:t>Které typické rysy pověsti vztahující se k poutnímu místu má pověst o vzniku Klokot?</a:t>
            </a:r>
          </a:p>
          <a:p>
            <a:r>
              <a:rPr lang="cs-CZ" sz="2800" b="1" dirty="0"/>
              <a:t>Znáte podobnou pověst o </a:t>
            </a:r>
            <a:r>
              <a:rPr lang="cs-CZ" sz="2800" b="1" dirty="0" smtClean="0"/>
              <a:t>zázraku, </a:t>
            </a:r>
            <a:r>
              <a:rPr lang="cs-CZ" sz="2800" b="1" dirty="0"/>
              <a:t>která se váže </a:t>
            </a:r>
            <a:r>
              <a:rPr lang="cs-CZ" sz="2800" b="1" dirty="0" smtClean="0"/>
              <a:t>      k </a:t>
            </a:r>
            <a:r>
              <a:rPr lang="cs-CZ" sz="2800" b="1" dirty="0"/>
              <a:t>jinému místu na Táborsku?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94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jkalal@gymta.cz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Květen 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463800" y="2794000"/>
            <a:ext cx="523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Objekty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použité k vytvoření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sešitu pocházejí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z veřejných knihoven obrázků (public </a:t>
            </a:r>
            <a:r>
              <a:rPr lang="cs-CZ" sz="12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733509" y="1001688"/>
            <a:ext cx="848595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Kálal J., Poutní místa jižních Čech. Přednáška, Spolek pro rozvoj kultury v Milevsku 2007</a:t>
            </a:r>
          </a:p>
          <a:p>
            <a:r>
              <a:rPr lang="cs-CZ" sz="1200" dirty="0" smtClean="0"/>
              <a:t>Klokoty – velký portál, In: Wikipedie: Otevřená encyklopedie [online]. [cit. 2013-05- 05]. Dostupné z: </a:t>
            </a:r>
            <a:r>
              <a:rPr lang="cs-CZ" sz="1200" dirty="0">
                <a:hlinkClick r:id="rId2"/>
              </a:rPr>
              <a:t>http://</a:t>
            </a:r>
            <a:r>
              <a:rPr lang="cs-CZ" sz="1200" dirty="0" smtClean="0">
                <a:hlinkClick r:id="rId2"/>
              </a:rPr>
              <a:t>upload.wikimedia.org/wikipedia/commons/thumb/5/57/Klokoty-velky_portal.jpg/576px-Klokoty-velky_portal.jpg?uselang=cs</a:t>
            </a:r>
            <a:endParaRPr lang="cs-CZ" sz="1200" dirty="0" smtClean="0"/>
          </a:p>
          <a:p>
            <a:r>
              <a:rPr lang="cs-CZ" sz="1200" dirty="0" smtClean="0"/>
              <a:t>Poutní místo Klokoty, In: Tábor-Klokoty. Římskokatolická farnost, poutní místo </a:t>
            </a:r>
            <a:r>
              <a:rPr lang="cs-CZ" sz="1200" dirty="0"/>
              <a:t>[online]. [cit. 2013-05- 05]. Dostupné z: </a:t>
            </a:r>
            <a:r>
              <a:rPr lang="cs-CZ" sz="1200" dirty="0">
                <a:hlinkClick r:id="rId3"/>
              </a:rPr>
              <a:t>http://www.klokoty.cz/index.php/historie-poutniho-mista</a:t>
            </a:r>
            <a:endParaRPr lang="cs-CZ" sz="1200" dirty="0" smtClean="0"/>
          </a:p>
          <a:p>
            <a:endParaRPr lang="cs-CZ" sz="1200" dirty="0" smtClean="0"/>
          </a:p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Č_2_05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Č_2_05</Template>
  <TotalTime>61</TotalTime>
  <Words>340</Words>
  <Application>Microsoft Office PowerPoint</Application>
  <PresentationFormat>Vlastní</PresentationFormat>
  <Paragraphs>49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5" baseType="lpstr">
      <vt:lpstr>Arial</vt:lpstr>
      <vt:lpstr>Wingdings 2</vt:lpstr>
      <vt:lpstr>Calibri</vt:lpstr>
      <vt:lpstr>Times New Roman - 16</vt:lpstr>
      <vt:lpstr>Arial - 16</vt:lpstr>
      <vt:lpstr>Constantia</vt:lpstr>
      <vt:lpstr>Arial - 20</vt:lpstr>
      <vt:lpstr>Times New Roman - 14</vt:lpstr>
      <vt:lpstr>Č_2_05</vt:lpstr>
      <vt:lpstr>Prezentace aplikace PowerPoint</vt:lpstr>
      <vt:lpstr>Klokoty</vt:lpstr>
      <vt:lpstr>  </vt:lpstr>
      <vt:lpstr>   </vt:lpstr>
      <vt:lpstr>  Otázky a úkoly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7</cp:revision>
  <dcterms:created xsi:type="dcterms:W3CDTF">2013-06-09T10:18:33Z</dcterms:created>
  <dcterms:modified xsi:type="dcterms:W3CDTF">2014-05-14T10:03:29Z</dcterms:modified>
</cp:coreProperties>
</file>