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7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72" r:id="rId10"/>
    <p:sldId id="263" r:id="rId11"/>
    <p:sldId id="264" r:id="rId12"/>
    <p:sldId id="265" r:id="rId13"/>
    <p:sldId id="266" r:id="rId14"/>
    <p:sldId id="267" r:id="rId15"/>
    <p:sldId id="269" r:id="rId16"/>
    <p:sldId id="270" r:id="rId17"/>
    <p:sldId id="274" r:id="rId18"/>
    <p:sldId id="276" r:id="rId19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2" d="100"/>
          <a:sy n="82" d="100"/>
        </p:scale>
        <p:origin x="-1026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Volný tvar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Nadpis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7" name="Podnadpis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30" name="Zástupný symbol pro datum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7" name="Zástupný symbol pro číslo snímku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Volný tvar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Volný tvar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8" name="Zástupný symbol pro číslo snímku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  <p:sp>
        <p:nvSpPr>
          <p:cNvPr id="9" name="Zástupný symbol pro zápatí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smtClean="0"/>
              <a:t>Kliknutím na ikonu přidáte obrázek.</a:t>
            </a:r>
            <a:endParaRPr kumimoji="0" lang="en-US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Volný tvar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Volný tvar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Zástupný symbol pro nadpis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0" name="Zástupný symbol pro text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DDBE4F3B-0AB7-48AB-B603-46DC602626B3}" type="datetimeFigureOut">
              <a:rPr lang="cs-CZ" smtClean="0"/>
              <a:pPr/>
              <a:t>5.5.2014</a:t>
            </a:fld>
            <a:endParaRPr lang="cs-CZ"/>
          </a:p>
        </p:txBody>
      </p:sp>
      <p:sp>
        <p:nvSpPr>
          <p:cNvPr id="22" name="Zástupný symbol pro zápatí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18" name="Zástupný symbol pro číslo snímku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03E67-7BAB-435F-807E-E8307A4BFAF3}" type="slidenum">
              <a:rPr lang="cs-CZ" smtClean="0"/>
              <a:pPr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obab-books.net/festival-tabook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obab-books.net/baoleto-v-tabore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www.kudyznudy.cz/Aktivity-a-akce/Aktivity/Galerie-Baobab.aspx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hyperlink" Target="http://taborsky.denik.cz/kultura_region/horvathova-johanka-z-modreho-tygra20111020.html" TargetMode="Externa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obab-books.net/co-se-stalo-kdyby" TargetMode="Externa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hyperlink" Target="http://www.baobab-books.net/album-lidi" TargetMode="Externa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aobab-books.net/" TargetMode="External"/><Relationship Id="rId2" Type="http://schemas.openxmlformats.org/officeDocument/2006/relationships/hyperlink" Target="http://cs.wikipedia.org/wiki/Baobab" TargetMode="External"/><Relationship Id="rId1" Type="http://schemas.openxmlformats.org/officeDocument/2006/relationships/slideLayout" Target="../slideLayouts/slideLayout7.xml"/><Relationship Id="rId5" Type="http://schemas.openxmlformats.org/officeDocument/2006/relationships/hyperlink" Target="http://taborsky.denik.cz/kultura_region/horvathova-johanka-z-modreho-tygra20111020.html" TargetMode="External"/><Relationship Id="rId4" Type="http://schemas.openxmlformats.org/officeDocument/2006/relationships/hyperlink" Target="http://www.kudyznudy.cz/Aktivity-a-akce/Aktivity/Galerie-Baobab.aspx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nelso.cz/cz/place/267941/photo/23786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extovéPole 1"/>
          <p:cNvSpPr txBox="1">
            <a:spLocks noChangeArrowheads="1"/>
          </p:cNvSpPr>
          <p:nvPr/>
        </p:nvSpPr>
        <p:spPr bwMode="auto">
          <a:xfrm>
            <a:off x="1645920" y="171450"/>
            <a:ext cx="58521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Projekt :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Inovace vybavení   R</a:t>
            </a:r>
            <a:r>
              <a:rPr lang="cs-CZ" sz="1100" dirty="0" smtClean="0">
                <a:solidFill>
                  <a:schemeClr val="bg1"/>
                </a:solidFill>
                <a:latin typeface="Times New Roman - 16"/>
              </a:rPr>
              <a:t>egistrační </a:t>
            </a:r>
            <a:r>
              <a:rPr lang="cs-CZ" sz="1100" dirty="0">
                <a:solidFill>
                  <a:schemeClr val="bg1"/>
                </a:solidFill>
                <a:latin typeface="Times New Roman - 16"/>
              </a:rPr>
              <a:t>číslo projektu</a:t>
            </a:r>
            <a:r>
              <a:rPr lang="cs-CZ" sz="1100">
                <a:solidFill>
                  <a:schemeClr val="bg1"/>
                </a:solidFill>
                <a:latin typeface="Times New Roman - 16"/>
              </a:rPr>
              <a:t>: </a:t>
            </a:r>
            <a:r>
              <a:rPr lang="cs-CZ" sz="1100" smtClean="0">
                <a:solidFill>
                  <a:schemeClr val="bg1"/>
                </a:solidFill>
                <a:latin typeface="Times New Roman - 16"/>
              </a:rPr>
              <a:t>CZ.1.07/1.5.00/34.0325</a:t>
            </a:r>
            <a:endParaRPr lang="cs-CZ" sz="1100" dirty="0">
              <a:solidFill>
                <a:schemeClr val="bg1"/>
              </a:solidFill>
              <a:latin typeface="Times New Roman - 16"/>
            </a:endParaRPr>
          </a:p>
        </p:txBody>
      </p:sp>
      <p:sp>
        <p:nvSpPr>
          <p:cNvPr id="2051" name="TextovéPole 2"/>
          <p:cNvSpPr txBox="1">
            <a:spLocks noChangeArrowheads="1"/>
          </p:cNvSpPr>
          <p:nvPr/>
        </p:nvSpPr>
        <p:spPr bwMode="auto">
          <a:xfrm>
            <a:off x="708660" y="434340"/>
            <a:ext cx="772668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    Příjemce: Gymnázium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Times New Roman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Times New Roman - 16"/>
              </a:rPr>
              <a:t>, Tábor, Náměstí Františka Křižíka 860, 390 01 Tábor</a:t>
            </a:r>
          </a:p>
        </p:txBody>
      </p:sp>
      <p:pic>
        <p:nvPicPr>
          <p:cNvPr id="2052" name="Obrázek 3" descr="Logolink OPVK - oříznutý.jpg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5894" y="5292090"/>
            <a:ext cx="6272213" cy="120872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053" name="TextovéPole 4"/>
          <p:cNvSpPr txBox="1">
            <a:spLocks noChangeArrowheads="1"/>
          </p:cNvSpPr>
          <p:nvPr/>
        </p:nvSpPr>
        <p:spPr bwMode="auto">
          <a:xfrm>
            <a:off x="788670" y="4869180"/>
            <a:ext cx="7566660" cy="221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>
                <a:solidFill>
                  <a:srgbClr val="000000"/>
                </a:solidFill>
                <a:latin typeface="Times New Roman - 14"/>
              </a:rPr>
              <a:t>Tento výukový materiál vznikl v rámci Operačního programu Vzdělání pro konkurenceschopnost.</a:t>
            </a:r>
          </a:p>
        </p:txBody>
      </p:sp>
      <p:sp>
        <p:nvSpPr>
          <p:cNvPr id="2054" name="TextovéPole 5"/>
          <p:cNvSpPr txBox="1">
            <a:spLocks noChangeArrowheads="1"/>
          </p:cNvSpPr>
          <p:nvPr/>
        </p:nvSpPr>
        <p:spPr bwMode="auto">
          <a:xfrm>
            <a:off x="0" y="4354830"/>
            <a:ext cx="9304020" cy="360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900" b="1" dirty="0">
                <a:solidFill>
                  <a:schemeClr val="bg1"/>
                </a:solidFill>
                <a:latin typeface="Times New Roman - 14"/>
              </a:rPr>
              <a:t>Materiál je určen k bezplatnému používání pro potřeby výuky a vzdělávání na všech typech škol a školských zařízení.</a:t>
            </a:r>
          </a:p>
          <a:p>
            <a:pPr algn="ctr"/>
            <a:r>
              <a:rPr lang="cs-CZ" sz="900" b="1" dirty="0">
                <a:solidFill>
                  <a:schemeClr val="bg1"/>
                </a:solidFill>
                <a:latin typeface="Times New Roman - 14"/>
              </a:rPr>
              <a:t>Jakékoliv další používání podléhá autorskému </a:t>
            </a:r>
            <a:r>
              <a:rPr lang="cs-CZ" sz="900" b="1" dirty="0" smtClean="0">
                <a:solidFill>
                  <a:schemeClr val="bg1"/>
                </a:solidFill>
                <a:latin typeface="Times New Roman - 14"/>
              </a:rPr>
              <a:t>zákonu.</a:t>
            </a:r>
            <a:endParaRPr lang="cs-CZ" sz="900" b="1" dirty="0">
              <a:solidFill>
                <a:schemeClr val="bg1"/>
              </a:solidFill>
              <a:latin typeface="Times New Roman - 14"/>
            </a:endParaRPr>
          </a:p>
        </p:txBody>
      </p:sp>
      <p:sp>
        <p:nvSpPr>
          <p:cNvPr id="2055" name="TextovéPole 6"/>
          <p:cNvSpPr txBox="1">
            <a:spLocks noChangeArrowheads="1"/>
          </p:cNvSpPr>
          <p:nvPr/>
        </p:nvSpPr>
        <p:spPr bwMode="auto">
          <a:xfrm>
            <a:off x="320040" y="1165860"/>
            <a:ext cx="17145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Autor materiálu:</a:t>
            </a:r>
          </a:p>
        </p:txBody>
      </p:sp>
      <p:sp>
        <p:nvSpPr>
          <p:cNvPr id="2056" name="TextovéPole 7"/>
          <p:cNvSpPr txBox="1">
            <a:spLocks noChangeArrowheads="1"/>
          </p:cNvSpPr>
          <p:nvPr/>
        </p:nvSpPr>
        <p:spPr bwMode="auto">
          <a:xfrm>
            <a:off x="331470" y="902970"/>
            <a:ext cx="194310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 dirty="0">
                <a:solidFill>
                  <a:srgbClr val="000000"/>
                </a:solidFill>
                <a:latin typeface="Arial - 16"/>
              </a:rPr>
              <a:t>Název materiálu:	</a:t>
            </a:r>
          </a:p>
        </p:txBody>
      </p:sp>
      <p:sp>
        <p:nvSpPr>
          <p:cNvPr id="2057" name="TextovéPole 8"/>
          <p:cNvSpPr txBox="1">
            <a:spLocks noChangeArrowheads="1"/>
          </p:cNvSpPr>
          <p:nvPr/>
        </p:nvSpPr>
        <p:spPr bwMode="auto">
          <a:xfrm>
            <a:off x="320040" y="21717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Sada:</a:t>
            </a:r>
          </a:p>
        </p:txBody>
      </p:sp>
      <p:sp>
        <p:nvSpPr>
          <p:cNvPr id="2058" name="TextovéPole 9"/>
          <p:cNvSpPr txBox="1">
            <a:spLocks noChangeArrowheads="1"/>
          </p:cNvSpPr>
          <p:nvPr/>
        </p:nvSpPr>
        <p:spPr bwMode="auto">
          <a:xfrm>
            <a:off x="5148064" y="1908811"/>
            <a:ext cx="2145838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Předmět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český jazyk a literatura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59" name="TextovéPole 10"/>
          <p:cNvSpPr txBox="1">
            <a:spLocks noChangeArrowheads="1"/>
          </p:cNvSpPr>
          <p:nvPr/>
        </p:nvSpPr>
        <p:spPr bwMode="auto">
          <a:xfrm>
            <a:off x="320040" y="1645920"/>
            <a:ext cx="198882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Zařazení materiálu:</a:t>
            </a:r>
          </a:p>
        </p:txBody>
      </p:sp>
      <p:sp>
        <p:nvSpPr>
          <p:cNvPr id="2060" name="TextovéPole 11"/>
          <p:cNvSpPr txBox="1">
            <a:spLocks noChangeArrowheads="1"/>
          </p:cNvSpPr>
          <p:nvPr/>
        </p:nvSpPr>
        <p:spPr bwMode="auto">
          <a:xfrm>
            <a:off x="320040" y="1908810"/>
            <a:ext cx="10287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Šablona:</a:t>
            </a:r>
          </a:p>
        </p:txBody>
      </p:sp>
      <p:sp>
        <p:nvSpPr>
          <p:cNvPr id="2061" name="TextovéPole 12"/>
          <p:cNvSpPr txBox="1">
            <a:spLocks noChangeArrowheads="1"/>
          </p:cNvSpPr>
          <p:nvPr/>
        </p:nvSpPr>
        <p:spPr bwMode="auto">
          <a:xfrm>
            <a:off x="5943600" y="2183131"/>
            <a:ext cx="2192796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endParaRPr lang="cs-CZ" sz="1100" dirty="0" smtClean="0">
              <a:solidFill>
                <a:srgbClr val="000000"/>
              </a:solidFill>
              <a:latin typeface="Arial - 16"/>
            </a:endParaRPr>
          </a:p>
          <a:p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Číslo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DUM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09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62" name="TextovéPole 13"/>
          <p:cNvSpPr txBox="1">
            <a:spLocks noChangeArrowheads="1"/>
          </p:cNvSpPr>
          <p:nvPr/>
        </p:nvSpPr>
        <p:spPr bwMode="auto">
          <a:xfrm>
            <a:off x="320040" y="2651760"/>
            <a:ext cx="2766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b="1">
                <a:solidFill>
                  <a:srgbClr val="000000"/>
                </a:solidFill>
                <a:latin typeface="Arial - 16"/>
              </a:rPr>
              <a:t>Ověření materiálu ve výuce:</a:t>
            </a:r>
          </a:p>
        </p:txBody>
      </p:sp>
      <p:sp>
        <p:nvSpPr>
          <p:cNvPr id="2063" name="TextovéPole 14"/>
          <p:cNvSpPr txBox="1">
            <a:spLocks noChangeArrowheads="1"/>
          </p:cNvSpPr>
          <p:nvPr/>
        </p:nvSpPr>
        <p:spPr bwMode="auto">
          <a:xfrm>
            <a:off x="320040" y="2914650"/>
            <a:ext cx="3402534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Datum ověření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                      17. 5.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4" name="TextovéPole 15"/>
          <p:cNvSpPr txBox="1">
            <a:spLocks noChangeArrowheads="1"/>
          </p:cNvSpPr>
          <p:nvPr/>
        </p:nvSpPr>
        <p:spPr bwMode="auto">
          <a:xfrm>
            <a:off x="320040" y="3429000"/>
            <a:ext cx="7772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Třída:</a:t>
            </a:r>
          </a:p>
        </p:txBody>
      </p:sp>
      <p:sp>
        <p:nvSpPr>
          <p:cNvPr id="2065" name="TextovéPole 16"/>
          <p:cNvSpPr txBox="1">
            <a:spLocks noChangeArrowheads="1"/>
          </p:cNvSpPr>
          <p:nvPr/>
        </p:nvSpPr>
        <p:spPr bwMode="auto">
          <a:xfrm>
            <a:off x="320040" y="3177540"/>
            <a:ext cx="15773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>
                <a:solidFill>
                  <a:srgbClr val="000000"/>
                </a:solidFill>
                <a:latin typeface="Arial - 16"/>
              </a:rPr>
              <a:t>Ověřující učitel:</a:t>
            </a:r>
          </a:p>
        </p:txBody>
      </p:sp>
      <p:sp>
        <p:nvSpPr>
          <p:cNvPr id="2066" name="TextovéPole 17"/>
          <p:cNvSpPr txBox="1">
            <a:spLocks noChangeArrowheads="1"/>
          </p:cNvSpPr>
          <p:nvPr/>
        </p:nvSpPr>
        <p:spPr bwMode="auto">
          <a:xfrm>
            <a:off x="2160269" y="902970"/>
            <a:ext cx="3491851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</a:rPr>
              <a:t>Nakladatelství Baobab</a:t>
            </a:r>
            <a:endParaRPr lang="cs-CZ" sz="1100" dirty="0">
              <a:solidFill>
                <a:schemeClr val="bg1"/>
              </a:solidFill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67" name="TextovéPole 18"/>
          <p:cNvSpPr txBox="1">
            <a:spLocks noChangeArrowheads="1"/>
          </p:cNvSpPr>
          <p:nvPr/>
        </p:nvSpPr>
        <p:spPr bwMode="auto">
          <a:xfrm>
            <a:off x="2160270" y="116586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68" name="TextovéPole 19"/>
          <p:cNvSpPr txBox="1">
            <a:spLocks noChangeArrowheads="1"/>
          </p:cNvSpPr>
          <p:nvPr/>
        </p:nvSpPr>
        <p:spPr bwMode="auto">
          <a:xfrm>
            <a:off x="1120140" y="1908810"/>
            <a:ext cx="466344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Inovace a zkvalitnění výuky prostřednictvím ICT (III/2)</a:t>
            </a:r>
          </a:p>
        </p:txBody>
      </p:sp>
      <p:sp>
        <p:nvSpPr>
          <p:cNvPr id="2069" name="TextovéPole 20"/>
          <p:cNvSpPr txBox="1">
            <a:spLocks noChangeArrowheads="1"/>
          </p:cNvSpPr>
          <p:nvPr/>
        </p:nvSpPr>
        <p:spPr bwMode="auto">
          <a:xfrm>
            <a:off x="7246620" y="1908810"/>
            <a:ext cx="162306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 ročník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: třetí</a:t>
            </a:r>
            <a:endParaRPr lang="cs-CZ" sz="1100" dirty="0">
              <a:solidFill>
                <a:srgbClr val="00B050"/>
              </a:solidFill>
              <a:latin typeface="Arial - 16"/>
            </a:endParaRPr>
          </a:p>
        </p:txBody>
      </p:sp>
      <p:sp>
        <p:nvSpPr>
          <p:cNvPr id="2070" name="TextovéPole 21"/>
          <p:cNvSpPr txBox="1">
            <a:spLocks noChangeArrowheads="1"/>
          </p:cNvSpPr>
          <p:nvPr/>
        </p:nvSpPr>
        <p:spPr bwMode="auto">
          <a:xfrm>
            <a:off x="1120140" y="2171701"/>
            <a:ext cx="2414945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32_ Č _2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1" name="TextovéPole 22"/>
          <p:cNvSpPr txBox="1">
            <a:spLocks noChangeArrowheads="1"/>
          </p:cNvSpPr>
          <p:nvPr/>
        </p:nvSpPr>
        <p:spPr bwMode="auto">
          <a:xfrm>
            <a:off x="7246620" y="2148840"/>
            <a:ext cx="118872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2072" name="TextovéPole 23"/>
          <p:cNvSpPr txBox="1">
            <a:spLocks noChangeArrowheads="1"/>
          </p:cNvSpPr>
          <p:nvPr/>
        </p:nvSpPr>
        <p:spPr bwMode="auto">
          <a:xfrm>
            <a:off x="2160270" y="3166110"/>
            <a:ext cx="1600200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Mgr. Zuzana Lukešová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  <p:sp>
        <p:nvSpPr>
          <p:cNvPr id="2073" name="TextovéPole 24"/>
          <p:cNvSpPr txBox="1">
            <a:spLocks noChangeArrowheads="1"/>
          </p:cNvSpPr>
          <p:nvPr/>
        </p:nvSpPr>
        <p:spPr bwMode="auto">
          <a:xfrm>
            <a:off x="2160270" y="3429000"/>
            <a:ext cx="3124609" cy="2523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 smtClean="0">
                <a:solidFill>
                  <a:schemeClr val="bg1"/>
                </a:solidFill>
                <a:latin typeface="Arial - 16"/>
              </a:rPr>
              <a:t>5. A</a:t>
            </a:r>
            <a:endParaRPr lang="cs-CZ" sz="1100" dirty="0">
              <a:solidFill>
                <a:schemeClr val="bg1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7311425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Festival </a:t>
            </a:r>
            <a:r>
              <a:rPr lang="cs-CZ" dirty="0" err="1" smtClean="0"/>
              <a:t>Tabook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143108" y="6143644"/>
            <a:ext cx="471161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http://www.baobab-books.net/festival-tabook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err="1" smtClean="0"/>
              <a:t>Baoléto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214546" y="5857892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dirty="0" smtClean="0">
                <a:hlinkClick r:id="rId2"/>
              </a:rPr>
              <a:t>http://www.baobab-books.net/baoleto-v-tabore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Galerie Baobab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857224" y="6143644"/>
            <a:ext cx="742955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http://www.kudyznudy.cz/Aktivity-a-akce/Aktivity/Galerie-Baobab.aspx#1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sz="3600" dirty="0"/>
              <a:t>Nakladatelství Baobab je nominováno na cenu veletrhu v Boloni</a:t>
            </a:r>
            <a:r>
              <a:rPr lang="cs-CZ" dirty="0"/>
              <a:t/>
            </a:r>
            <a:br>
              <a:rPr lang="cs-CZ" dirty="0"/>
            </a:b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cs-CZ" sz="3400" dirty="0"/>
              <a:t>N</a:t>
            </a:r>
            <a:r>
              <a:rPr lang="cs-CZ" sz="3400" dirty="0" smtClean="0"/>
              <a:t>akladatelství Baobab je </a:t>
            </a:r>
            <a:r>
              <a:rPr lang="cs-CZ" sz="3400" dirty="0"/>
              <a:t>nominováno na jednu z cen udílených na prestižním veletrhu v italské </a:t>
            </a:r>
            <a:r>
              <a:rPr lang="cs-CZ" sz="3400" dirty="0" smtClean="0"/>
              <a:t>Boloni</a:t>
            </a:r>
            <a:endParaRPr lang="cs-CZ" sz="3400" dirty="0"/>
          </a:p>
          <a:p>
            <a:r>
              <a:rPr lang="cs-CZ" sz="3400" dirty="0" smtClean="0"/>
              <a:t>Cena </a:t>
            </a:r>
            <a:r>
              <a:rPr lang="cs-CZ" sz="3400" dirty="0"/>
              <a:t>pro nejlepšího nakladatele roku vznikla při příležitosti letošního 50. výročí tohoto mezinárodního veletrhu dětské </a:t>
            </a:r>
            <a:r>
              <a:rPr lang="cs-CZ" sz="3400" dirty="0" smtClean="0"/>
              <a:t>knihy</a:t>
            </a:r>
          </a:p>
          <a:p>
            <a:r>
              <a:rPr lang="cs-CZ" sz="3400" dirty="0" smtClean="0"/>
              <a:t>Baobab </a:t>
            </a:r>
            <a:r>
              <a:rPr lang="cs-CZ" sz="3400" dirty="0"/>
              <a:t>je nominován za svou celkovou produkci, nikoli za jediný ediční </a:t>
            </a:r>
            <a:r>
              <a:rPr lang="cs-CZ" sz="3400" dirty="0" smtClean="0"/>
              <a:t>počin</a:t>
            </a:r>
          </a:p>
          <a:p>
            <a:r>
              <a:rPr lang="cs-CZ" sz="3400" dirty="0" smtClean="0"/>
              <a:t>"</a:t>
            </a:r>
            <a:r>
              <a:rPr lang="cs-CZ" sz="3400" dirty="0"/>
              <a:t>Jsou to velká </a:t>
            </a:r>
            <a:r>
              <a:rPr lang="cs-CZ" sz="3400" dirty="0" smtClean="0"/>
              <a:t>a významná</a:t>
            </a:r>
            <a:r>
              <a:rPr lang="cs-CZ" sz="3400" dirty="0"/>
              <a:t> </a:t>
            </a:r>
            <a:r>
              <a:rPr lang="cs-CZ" sz="3400" dirty="0" smtClean="0"/>
              <a:t>nakladatelství</a:t>
            </a:r>
            <a:r>
              <a:rPr lang="cs-CZ" sz="3400" dirty="0"/>
              <a:t>, pro nás je ale velkým oceněním už samotná nominace," řekla Tereza </a:t>
            </a:r>
            <a:r>
              <a:rPr lang="cs-CZ" sz="3400" dirty="0" err="1" smtClean="0"/>
              <a:t>Horváthová</a:t>
            </a:r>
            <a:r>
              <a:rPr lang="cs-CZ" sz="3400" dirty="0" smtClean="0"/>
              <a:t>, </a:t>
            </a:r>
            <a:r>
              <a:rPr lang="cs-CZ" sz="3400" dirty="0"/>
              <a:t>která tvoří Baobab se svým mužem, výtvarníkem </a:t>
            </a:r>
            <a:r>
              <a:rPr lang="cs-CZ" sz="3400" dirty="0" err="1"/>
              <a:t>Jurajem</a:t>
            </a:r>
            <a:r>
              <a:rPr lang="cs-CZ" sz="3400" dirty="0"/>
              <a:t> </a:t>
            </a:r>
            <a:r>
              <a:rPr lang="cs-CZ" sz="3400" dirty="0" err="1" smtClean="0"/>
              <a:t>Horváthem</a:t>
            </a:r>
            <a:r>
              <a:rPr lang="cs-CZ" sz="3400" dirty="0" smtClean="0"/>
              <a:t>, o ostatních nominovaných.</a:t>
            </a:r>
            <a:endParaRPr lang="cs-CZ" sz="3400" dirty="0"/>
          </a:p>
          <a:p>
            <a:r>
              <a:rPr lang="cs-CZ" sz="3400" dirty="0"/>
              <a:t>Ceny se budou předávat 26. </a:t>
            </a:r>
            <a:r>
              <a:rPr lang="cs-CZ" sz="3400" dirty="0" smtClean="0"/>
              <a:t>března 2013 v </a:t>
            </a:r>
            <a:r>
              <a:rPr lang="cs-CZ" sz="3400" dirty="0"/>
              <a:t>boloňském </a:t>
            </a:r>
            <a:r>
              <a:rPr lang="cs-CZ" sz="3400" dirty="0" err="1"/>
              <a:t>Teatro</a:t>
            </a:r>
            <a:r>
              <a:rPr lang="cs-CZ" sz="3400" dirty="0"/>
              <a:t> </a:t>
            </a:r>
            <a:r>
              <a:rPr lang="cs-CZ" sz="3400" dirty="0" err="1"/>
              <a:t>Comunale</a:t>
            </a:r>
            <a:r>
              <a:rPr lang="cs-CZ" sz="3400" dirty="0"/>
              <a:t>, kde budou oba Baobab reprezentovat i s kmenovými autory </a:t>
            </a:r>
            <a:r>
              <a:rPr lang="cs-CZ" sz="3400" dirty="0" smtClean="0"/>
              <a:t>nakladatelství</a:t>
            </a:r>
            <a:endParaRPr lang="cs-CZ" sz="3400" dirty="0"/>
          </a:p>
          <a:p>
            <a:endParaRPr lang="cs-CZ" dirty="0"/>
          </a:p>
        </p:txBody>
      </p:sp>
      <p:sp>
        <p:nvSpPr>
          <p:cNvPr id="4" name="Obdélník 3"/>
          <p:cNvSpPr/>
          <p:nvPr/>
        </p:nvSpPr>
        <p:spPr>
          <a:xfrm>
            <a:off x="0" y="6211669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/>
              <a:t>http://www.lidovky.</a:t>
            </a:r>
            <a:r>
              <a:rPr lang="cs-CZ" dirty="0" err="1" smtClean="0"/>
              <a:t>cz</a:t>
            </a:r>
            <a:r>
              <a:rPr lang="cs-CZ" dirty="0" smtClean="0"/>
              <a:t>/</a:t>
            </a:r>
            <a:r>
              <a:rPr lang="cs-CZ" dirty="0" err="1" smtClean="0"/>
              <a:t>nakladatelstvi</a:t>
            </a:r>
            <a:r>
              <a:rPr lang="cs-CZ" dirty="0" smtClean="0"/>
              <a:t>-baobab-je-</a:t>
            </a:r>
            <a:r>
              <a:rPr lang="cs-CZ" dirty="0" err="1" smtClean="0"/>
              <a:t>nominovano</a:t>
            </a:r>
            <a:r>
              <a:rPr lang="cs-CZ" dirty="0" smtClean="0"/>
              <a:t>-na-cenu-veletrhu-v-</a:t>
            </a:r>
            <a:r>
              <a:rPr lang="cs-CZ" dirty="0" err="1" smtClean="0"/>
              <a:t>boloni</a:t>
            </a:r>
            <a:r>
              <a:rPr lang="cs-CZ" dirty="0" smtClean="0"/>
              <a:t>-</a:t>
            </a:r>
            <a:r>
              <a:rPr lang="cs-CZ" dirty="0" err="1" smtClean="0"/>
              <a:t>puu</a:t>
            </a:r>
            <a:r>
              <a:rPr lang="cs-CZ" dirty="0" smtClean="0"/>
              <a:t>-/kultura.</a:t>
            </a:r>
            <a:r>
              <a:rPr lang="cs-CZ" dirty="0" err="1" smtClean="0"/>
              <a:t>aspx</a:t>
            </a:r>
            <a:r>
              <a:rPr lang="cs-CZ" dirty="0" smtClean="0"/>
              <a:t>?c=A130318_170155_</a:t>
            </a:r>
            <a:r>
              <a:rPr lang="cs-CZ" dirty="0" err="1" smtClean="0"/>
              <a:t>ln</a:t>
            </a:r>
            <a:r>
              <a:rPr lang="cs-CZ" dirty="0" smtClean="0"/>
              <a:t>_kultura_</a:t>
            </a:r>
            <a:r>
              <a:rPr lang="cs-CZ" dirty="0" err="1" smtClean="0"/>
              <a:t>btt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/>
              <a:t/>
            </a:r>
            <a:br>
              <a:rPr lang="cs-CZ" dirty="0"/>
            </a:br>
            <a:r>
              <a:rPr lang="cs-CZ" b="1" dirty="0"/>
              <a:t>Tereza </a:t>
            </a:r>
            <a:r>
              <a:rPr lang="cs-CZ" b="1" dirty="0" err="1"/>
              <a:t>Horváthová</a:t>
            </a:r>
            <a:r>
              <a:rPr lang="cs-CZ" b="1" dirty="0"/>
              <a:t/>
            </a:r>
            <a:br>
              <a:rPr lang="cs-CZ" b="1" dirty="0"/>
            </a:br>
            <a:endParaRPr lang="cs-CZ" dirty="0"/>
          </a:p>
        </p:txBody>
      </p:sp>
      <p:sp>
        <p:nvSpPr>
          <p:cNvPr id="6" name="Obdélník 5"/>
          <p:cNvSpPr/>
          <p:nvPr/>
        </p:nvSpPr>
        <p:spPr>
          <a:xfrm>
            <a:off x="0" y="6211669"/>
            <a:ext cx="864396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http://taborsky.denik.cz/kultura_region/horvathova-johanka-z-modreho-tygra20111020.html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600200"/>
            <a:ext cx="2962672" cy="4525963"/>
          </a:xfrm>
        </p:spPr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Knihy – „Co by se stalo, kdyby…“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714480" y="6000768"/>
            <a:ext cx="664371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http://www.baobab-books.net/co-se-stalo-kdyby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Knihy – „Album lidí“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2357422" y="6072206"/>
            <a:ext cx="42114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>
                <a:hlinkClick r:id="rId2"/>
              </a:rPr>
              <a:t>http://www.baobab-books.net/album-lidi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ÚKOL: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Vyberte si jednu z knih, které vydalo nakladatelství Baobab, a napište na ni recenzi.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617470" y="3707504"/>
            <a:ext cx="3931920" cy="929485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tx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82296" tIns="41148" rIns="82296" bIns="41148" anchor="ctr"/>
          <a:lstStyle/>
          <a:p>
            <a:pPr algn="ctr">
              <a:defRPr/>
            </a:pPr>
            <a:endParaRPr lang="cs-CZ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2640330" y="3707505"/>
            <a:ext cx="3909060" cy="929485"/>
          </a:xfrm>
          <a:prstGeom prst="rect">
            <a:avLst/>
          </a:prstGeom>
          <a:solidFill>
            <a:schemeClr val="tx1"/>
          </a:solidFill>
          <a:ln w="9525">
            <a:solidFill>
              <a:schemeClr val="accent1"/>
            </a:solidFill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Zuzana Lukešová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z.lukesova@centrum.cz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Květen 2013</a:t>
            </a:r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  <p:sp>
        <p:nvSpPr>
          <p:cNvPr id="3076" name="TextovéPole 3"/>
          <p:cNvSpPr txBox="1">
            <a:spLocks noChangeArrowheads="1"/>
          </p:cNvSpPr>
          <p:nvPr/>
        </p:nvSpPr>
        <p:spPr bwMode="auto">
          <a:xfrm>
            <a:off x="2217420" y="2514600"/>
            <a:ext cx="4709160" cy="4216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pPr algn="ctr"/>
            <a:r>
              <a:rPr lang="cs-CZ" sz="1100" dirty="0">
                <a:solidFill>
                  <a:srgbClr val="000000"/>
                </a:solidFill>
                <a:latin typeface="Arial - 16"/>
              </a:rPr>
              <a:t>Objekty použité k vytvoření sešitu </a:t>
            </a:r>
            <a:r>
              <a:rPr lang="cs-CZ" sz="1100" dirty="0" smtClean="0">
                <a:solidFill>
                  <a:srgbClr val="000000"/>
                </a:solidFill>
                <a:latin typeface="Arial - 16"/>
              </a:rPr>
              <a:t>pocházejí 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z veřejných knihoven obrázků (public </a:t>
            </a:r>
            <a:r>
              <a:rPr lang="cs-CZ" sz="1100" dirty="0" err="1">
                <a:solidFill>
                  <a:srgbClr val="000000"/>
                </a:solidFill>
                <a:latin typeface="Arial - 16"/>
              </a:rPr>
              <a:t>domain</a:t>
            </a:r>
            <a:r>
              <a:rPr lang="cs-CZ" sz="1100" dirty="0">
                <a:solidFill>
                  <a:srgbClr val="000000"/>
                </a:solidFill>
                <a:latin typeface="Arial - 16"/>
              </a:rPr>
              <a:t>) nebo jsou vlastní originální tvorbou autora.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205740" y="182880"/>
            <a:ext cx="4434840" cy="29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82296" tIns="41148" rIns="82296" bIns="41148">
            <a:spAutoFit/>
          </a:bodyPr>
          <a:lstStyle/>
          <a:p>
            <a:r>
              <a:rPr lang="pl-PL" sz="1400" b="1">
                <a:solidFill>
                  <a:srgbClr val="000000"/>
                </a:solidFill>
                <a:latin typeface="Arial - 20"/>
              </a:rPr>
              <a:t>Seznam použité literatury a pramenů:</a:t>
            </a:r>
            <a:endParaRPr lang="cs-CZ" sz="1400" b="1">
              <a:solidFill>
                <a:srgbClr val="000000"/>
              </a:solidFill>
              <a:latin typeface="Arial - 20"/>
            </a:endParaRPr>
          </a:p>
        </p:txBody>
      </p:sp>
      <p:sp>
        <p:nvSpPr>
          <p:cNvPr id="3078" name="TextovéPole 5"/>
          <p:cNvSpPr txBox="1">
            <a:spLocks noChangeArrowheads="1"/>
          </p:cNvSpPr>
          <p:nvPr/>
        </p:nvSpPr>
        <p:spPr bwMode="auto">
          <a:xfrm>
            <a:off x="570957" y="514350"/>
            <a:ext cx="8047806" cy="32993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82296" tIns="41148" rIns="82296" bIns="41148">
            <a:spAutoFit/>
          </a:bodyPr>
          <a:lstStyle/>
          <a:p>
            <a:r>
              <a:rPr lang="cs-CZ" sz="1100" dirty="0">
                <a:hlinkClick r:id="rId2"/>
              </a:rPr>
              <a:t>http://</a:t>
            </a:r>
            <a:r>
              <a:rPr lang="cs-CZ" sz="1100" dirty="0" smtClean="0">
                <a:hlinkClick r:id="rId2"/>
              </a:rPr>
              <a:t>cs.wikipedia.org/wiki/Baobab</a:t>
            </a:r>
            <a:endParaRPr lang="cs-CZ" sz="1100" dirty="0" smtClean="0"/>
          </a:p>
          <a:p>
            <a:r>
              <a:rPr lang="cs-CZ" sz="1100" dirty="0">
                <a:hlinkClick r:id="rId3"/>
              </a:rPr>
              <a:t>http://www.baobab-books.net</a:t>
            </a:r>
            <a:r>
              <a:rPr lang="cs-CZ" sz="1100" dirty="0" smtClean="0">
                <a:hlinkClick r:id="rId3"/>
              </a:rPr>
              <a:t>/</a:t>
            </a:r>
            <a:endParaRPr lang="cs-CZ" sz="1100" dirty="0" smtClean="0"/>
          </a:p>
          <a:p>
            <a:r>
              <a:rPr lang="cs-CZ" sz="1100" dirty="0">
                <a:hlinkClick r:id="rId4"/>
              </a:rPr>
              <a:t>http://</a:t>
            </a:r>
            <a:r>
              <a:rPr lang="cs-CZ" sz="1100" dirty="0" smtClean="0">
                <a:hlinkClick r:id="rId4"/>
              </a:rPr>
              <a:t>www.kudyznudy.cz/Aktivity-a-akce/Aktivity/Galerie-Baobab.aspx#1</a:t>
            </a:r>
            <a:endParaRPr lang="cs-CZ" sz="1100" dirty="0" smtClean="0"/>
          </a:p>
          <a:p>
            <a:r>
              <a:rPr lang="cs-CZ" sz="1100" dirty="0">
                <a:hlinkClick r:id="rId5"/>
              </a:rPr>
              <a:t>http://taborsky.denik.cz/kultura_region/horvathova-johanka-z-modreho-tygra20111020.html</a:t>
            </a:r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/>
          </a:p>
          <a:p>
            <a:endParaRPr lang="cs-CZ" sz="1100" dirty="0" smtClean="0"/>
          </a:p>
          <a:p>
            <a:endParaRPr lang="cs-CZ" sz="1100" dirty="0">
              <a:solidFill>
                <a:srgbClr val="000000"/>
              </a:solidFill>
              <a:latin typeface="Arial - 16"/>
            </a:endParaRPr>
          </a:p>
        </p:txBody>
      </p:sp>
    </p:spTree>
    <p:extLst>
      <p:ext uri="{BB962C8B-B14F-4D97-AF65-F5344CB8AC3E}">
        <p14:creationId xmlns:p14="http://schemas.microsoft.com/office/powerpoint/2010/main" val="34324785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cs-CZ" dirty="0"/>
              <a:t>Táborsko v literatuře a kultuře</a:t>
            </a:r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cs-CZ" dirty="0" smtClean="0"/>
              <a:t>Nakladatelství Baobab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Co se Vám vybaví pod pojmem BAOBAB?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280px-Adansonia_grandidieri04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357422" y="214290"/>
            <a:ext cx="4500594" cy="5715040"/>
          </a:xfrm>
        </p:spPr>
      </p:pic>
      <p:sp>
        <p:nvSpPr>
          <p:cNvPr id="5" name="Obdélník 4"/>
          <p:cNvSpPr/>
          <p:nvPr/>
        </p:nvSpPr>
        <p:spPr>
          <a:xfrm>
            <a:off x="2786050" y="6143644"/>
            <a:ext cx="359008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dirty="0" smtClean="0"/>
              <a:t>http://cs.wikipedia.org/wiki/Baobab</a:t>
            </a: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 smtClean="0"/>
          </a:p>
          <a:p>
            <a:pPr>
              <a:buNone/>
            </a:pPr>
            <a:r>
              <a:rPr lang="cs-CZ" sz="9600" dirty="0" smtClean="0"/>
              <a:t>         NEBO</a:t>
            </a:r>
            <a:endParaRPr lang="cs-CZ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pic>
        <p:nvPicPr>
          <p:cNvPr id="4" name="Zástupný symbol pro obsah 3" descr="logo_ora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85918" y="2857496"/>
            <a:ext cx="2909198" cy="1433518"/>
          </a:xfrm>
        </p:spPr>
      </p:pic>
      <p:pic>
        <p:nvPicPr>
          <p:cNvPr id="1026" name="Picture 2" descr="C:\Users\Frantisek\Desktop\razitk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72132" y="2428868"/>
            <a:ext cx="1714500" cy="23050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Nakladatelství Baobab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cs-CZ" sz="4800" dirty="0" smtClean="0"/>
              <a:t>Je malé alternativní nakladatelství ilustrovaných dětských knih</a:t>
            </a:r>
          </a:p>
          <a:p>
            <a:r>
              <a:rPr lang="cs-CZ" sz="4800" dirty="0" smtClean="0"/>
              <a:t>Věnuje se vydávání původních textů a zajímavých překladů</a:t>
            </a:r>
          </a:p>
          <a:p>
            <a:pPr>
              <a:buNone/>
            </a:pPr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Nakladatelství Baobab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sz="3600" dirty="0" smtClean="0"/>
              <a:t>Spolupracuje s nastupující generací výtvarníků</a:t>
            </a:r>
          </a:p>
          <a:p>
            <a:r>
              <a:rPr lang="cs-CZ" sz="3600" dirty="0" smtClean="0"/>
              <a:t>Organizuje a iniciuje kulturní akce zaměřené na propagaci nekomerční lit.</a:t>
            </a:r>
            <a:endParaRPr lang="cs-CZ" dirty="0" smtClean="0"/>
          </a:p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/>
              <a:t>Knihkupectví a galerie v </a:t>
            </a:r>
            <a:r>
              <a:rPr lang="cs-CZ" dirty="0"/>
              <a:t>T</a:t>
            </a:r>
            <a:r>
              <a:rPr lang="cs-CZ" dirty="0" smtClean="0"/>
              <a:t>áboře</a:t>
            </a:r>
            <a:endParaRPr lang="cs-CZ" dirty="0"/>
          </a:p>
        </p:txBody>
      </p:sp>
      <p:sp>
        <p:nvSpPr>
          <p:cNvPr id="5" name="Obdélník 4"/>
          <p:cNvSpPr/>
          <p:nvPr/>
        </p:nvSpPr>
        <p:spPr>
          <a:xfrm>
            <a:off x="1500166" y="6286520"/>
            <a:ext cx="628652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dirty="0" smtClean="0">
                <a:hlinkClick r:id="rId2"/>
              </a:rPr>
              <a:t>http://www.nelso.cz/cz/place/267941/photo/237869</a:t>
            </a:r>
            <a:endParaRPr lang="cs-CZ" dirty="0" smtClean="0"/>
          </a:p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cs-CZ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chnický">
  <a:themeElements>
    <a:clrScheme name="Technický">
      <a:dk1>
        <a:sysClr val="windowText" lastClr="000000"/>
      </a:dk1>
      <a:lt1>
        <a:sysClr val="window" lastClr="FFFFFF"/>
      </a:lt1>
      <a:dk2>
        <a:srgbClr val="3B3B3B"/>
      </a:dk2>
      <a:lt2>
        <a:srgbClr val="D4D2D0"/>
      </a:lt2>
      <a:accent1>
        <a:srgbClr val="6EA0B0"/>
      </a:accent1>
      <a:accent2>
        <a:srgbClr val="CCAF0A"/>
      </a:accent2>
      <a:accent3>
        <a:srgbClr val="8D89A4"/>
      </a:accent3>
      <a:accent4>
        <a:srgbClr val="748560"/>
      </a:accent4>
      <a:accent5>
        <a:srgbClr val="9E9273"/>
      </a:accent5>
      <a:accent6>
        <a:srgbClr val="7E848D"/>
      </a:accent6>
      <a:hlink>
        <a:srgbClr val="00C8C3"/>
      </a:hlink>
      <a:folHlink>
        <a:srgbClr val="A116E0"/>
      </a:folHlink>
    </a:clrScheme>
    <a:fontScheme name="Technický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chnický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68</TotalTime>
  <Words>417</Words>
  <Application>Microsoft Office PowerPoint</Application>
  <PresentationFormat>Předvádění na obrazovce (4:3)</PresentationFormat>
  <Paragraphs>83</Paragraphs>
  <Slides>18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18</vt:i4>
      </vt:variant>
    </vt:vector>
  </HeadingPairs>
  <TitlesOfParts>
    <vt:vector size="19" baseType="lpstr">
      <vt:lpstr>Technický</vt:lpstr>
      <vt:lpstr>Prezentace aplikace PowerPoint</vt:lpstr>
      <vt:lpstr>Táborsko v literatuře a kultuře</vt:lpstr>
      <vt:lpstr>Prezentace aplikace PowerPoint</vt:lpstr>
      <vt:lpstr>Prezentace aplikace PowerPoint</vt:lpstr>
      <vt:lpstr>Prezentace aplikace PowerPoint</vt:lpstr>
      <vt:lpstr>Prezentace aplikace PowerPoint</vt:lpstr>
      <vt:lpstr>Nakladatelství Baobab</vt:lpstr>
      <vt:lpstr>Nakladatelství Baobab</vt:lpstr>
      <vt:lpstr>Knihkupectví a galerie v Táboře</vt:lpstr>
      <vt:lpstr>Festival Tabook</vt:lpstr>
      <vt:lpstr>Baoléto</vt:lpstr>
      <vt:lpstr>Galerie Baobab</vt:lpstr>
      <vt:lpstr>Nakladatelství Baobab je nominováno na cenu veletrhu v Boloni </vt:lpstr>
      <vt:lpstr> Tereza Horváthová </vt:lpstr>
      <vt:lpstr>Knihy – „Co by se stalo, kdyby…“</vt:lpstr>
      <vt:lpstr>Knihy – „Album lidí“</vt:lpstr>
      <vt:lpstr>ÚKOL: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Snímek 1</dc:title>
  <dc:creator>Frantisek Lukes</dc:creator>
  <cp:lastModifiedBy>doma</cp:lastModifiedBy>
  <cp:revision>18</cp:revision>
  <dcterms:created xsi:type="dcterms:W3CDTF">2013-03-29T11:07:51Z</dcterms:created>
  <dcterms:modified xsi:type="dcterms:W3CDTF">2014-05-05T20:28:07Z</dcterms:modified>
</cp:coreProperties>
</file>