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78" r:id="rId9"/>
    <p:sldId id="262" r:id="rId10"/>
    <p:sldId id="277" r:id="rId11"/>
    <p:sldId id="268" r:id="rId12"/>
    <p:sldId id="263" r:id="rId13"/>
    <p:sldId id="264" r:id="rId14"/>
    <p:sldId id="265" r:id="rId15"/>
    <p:sldId id="267" r:id="rId16"/>
    <p:sldId id="279" r:id="rId17"/>
    <p:sldId id="273" r:id="rId18"/>
    <p:sldId id="269" r:id="rId19"/>
    <p:sldId id="281" r:id="rId20"/>
    <p:sldId id="282" r:id="rId21"/>
    <p:sldId id="280" r:id="rId22"/>
    <p:sldId id="272" r:id="rId23"/>
    <p:sldId id="274" r:id="rId24"/>
    <p:sldId id="275" r:id="rId25"/>
    <p:sldId id="286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7566D0-7686-4986-B094-564840A0D83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04DA3A-9322-42F7-ACA0-D9600D2C8A8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8918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3274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tygalleryprague.cz/cs/web/guest/objekt-detail/-/objekty/detail/1116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ysocina-news.cz/clanek/vzpominame-140-vyroci-narozeni-frantiska-bilka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35mm/film35mm0768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iacky/diacek0022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ady.cz/" TargetMode="External"/><Relationship Id="rId7" Type="http://schemas.openxmlformats.org/officeDocument/2006/relationships/hyperlink" Target="http://www.chynov.cz/" TargetMode="External"/><Relationship Id="rId2" Type="http://schemas.openxmlformats.org/officeDocument/2006/relationships/hyperlink" Target="http://www.kudyznudy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chtl-vosecek.ucw.cz/" TargetMode="External"/><Relationship Id="rId5" Type="http://schemas.openxmlformats.org/officeDocument/2006/relationships/hyperlink" Target="http://www.informuji.cz/" TargetMode="External"/><Relationship Id="rId4" Type="http://schemas.openxmlformats.org/officeDocument/2006/relationships/hyperlink" Target="http://www.citygalleryprague.cz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uckan.wbs.cz/Cesti_maliri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ysocina-news.cz/clanek/vzpominame-140-vyroci-narozeni-frantiska-bilk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fimedia.cz/fotografie/ukrizovani-frantisek-bilek-svatovitska-katedrala-prazsky-hrad/007092549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ktualne.centrum.cz/domaci/fotogalerie/2010/09/24/totalni-umelecke-dilo-bilkova-vila-prah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Franti%C5%A1ek_B%C3%ADlek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8917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908811"/>
            <a:ext cx="221784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07</a:t>
            </a: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Bílkův dům v Chýnově</a:t>
            </a:r>
            <a:endParaRPr lang="cs-CZ" sz="1100" dirty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3. 1. 2013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46611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5" name="Obdélník 4"/>
          <p:cNvSpPr/>
          <p:nvPr/>
        </p:nvSpPr>
        <p:spPr>
          <a:xfrm>
            <a:off x="1331640" y="6237312"/>
            <a:ext cx="7182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</a:t>
            </a:r>
            <a:r>
              <a:rPr lang="cs-CZ" smtClean="0">
                <a:hlinkClick r:id="rId2"/>
              </a:rPr>
              <a:t>://sechtl-vosecek.ucw.cz/cml/desky/deska8918.html</a:t>
            </a:r>
            <a:endParaRPr lang="cs-CZ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033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 smtClean="0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0937" y="6093296"/>
            <a:ext cx="9649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http://www.citygalleryprague.cz/cs/web/guest/objekt-detail/-/objekty/detail/11161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26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79512" y="6021288"/>
            <a:ext cx="9505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http://www.citygalleryprague.cz/cs/web/guest/objekt-detail/-/objekty/detail/11161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82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0" y="6093296"/>
            <a:ext cx="928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http://www.citygalleryprague.cz/cs/web/guest/objekt-detail/-/objekty/detail/11161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0" y="6093296"/>
            <a:ext cx="9684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http://www.citygalleryprague.cz/cs/web/guest/objekt-detail/-/objekty/detail/11161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03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D</a:t>
            </a:r>
            <a:r>
              <a:rPr lang="cs-CZ" dirty="0" smtClean="0"/>
              <a:t>ům byl </a:t>
            </a:r>
            <a:r>
              <a:rPr lang="cs-CZ" dirty="0"/>
              <a:t>postaven podle umělcových návrhů v roce </a:t>
            </a:r>
            <a:r>
              <a:rPr lang="cs-CZ" dirty="0" smtClean="0"/>
              <a:t>1898</a:t>
            </a:r>
          </a:p>
          <a:p>
            <a:r>
              <a:rPr lang="cs-CZ" dirty="0" smtClean="0"/>
              <a:t>Stavba byla vybudována jako prostorný světlý ateliér a rodinný dům</a:t>
            </a:r>
            <a:endParaRPr lang="cs-CZ" dirty="0"/>
          </a:p>
          <a:p>
            <a:r>
              <a:rPr lang="cs-CZ" dirty="0" smtClean="0"/>
              <a:t>Dům je zasazen </a:t>
            </a:r>
            <a:r>
              <a:rPr lang="cs-CZ" dirty="0"/>
              <a:t>volně do </a:t>
            </a:r>
            <a:r>
              <a:rPr lang="cs-CZ" dirty="0" smtClean="0"/>
              <a:t>přírody </a:t>
            </a:r>
          </a:p>
          <a:p>
            <a:r>
              <a:rPr lang="cs-CZ" dirty="0"/>
              <a:t>S</a:t>
            </a:r>
            <a:r>
              <a:rPr lang="cs-CZ" dirty="0" smtClean="0"/>
              <a:t>těny </a:t>
            </a:r>
            <a:r>
              <a:rPr lang="cs-CZ" dirty="0"/>
              <a:t>tvoří režné cihlové </a:t>
            </a:r>
            <a:r>
              <a:rPr lang="cs-CZ" dirty="0" smtClean="0"/>
              <a:t>zdivo v </a:t>
            </a:r>
            <a:r>
              <a:rPr lang="cs-CZ" dirty="0"/>
              <a:t>kombinaci se </a:t>
            </a:r>
            <a:r>
              <a:rPr lang="cs-CZ" dirty="0" smtClean="0"/>
              <a:t>dřevem</a:t>
            </a:r>
          </a:p>
          <a:p>
            <a:r>
              <a:rPr lang="cs-CZ" dirty="0" smtClean="0"/>
              <a:t>Fasáda </a:t>
            </a:r>
            <a:r>
              <a:rPr lang="cs-CZ" dirty="0"/>
              <a:t>domu je zdobena řadou symbolických </a:t>
            </a:r>
            <a:r>
              <a:rPr lang="cs-CZ" dirty="0" smtClean="0"/>
              <a:t>reliéfů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97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/>
              </a:rPr>
              <a:t>Bílek </a:t>
            </a:r>
            <a:r>
              <a:rPr lang="cs-CZ" dirty="0">
                <a:effectLst/>
              </a:rPr>
              <a:t>ve svém </a:t>
            </a:r>
            <a:r>
              <a:rPr lang="cs-CZ" dirty="0" smtClean="0">
                <a:effectLst/>
              </a:rPr>
              <a:t>ateliéru v </a:t>
            </a:r>
            <a:r>
              <a:rPr lang="cs-CZ" dirty="0" err="1" smtClean="0">
                <a:effectLst/>
              </a:rPr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619672" y="623731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http://sechtl-vosecek.ucw.cz/cml/fotografie/foto3274.html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56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Dům Bílek </a:t>
            </a:r>
            <a:r>
              <a:rPr lang="cs-CZ" dirty="0"/>
              <a:t>nazýval "</a:t>
            </a:r>
            <a:r>
              <a:rPr lang="cs-CZ" dirty="0" smtClean="0"/>
              <a:t>chaloupkou„</a:t>
            </a:r>
          </a:p>
          <a:p>
            <a:r>
              <a:rPr lang="cs-CZ" dirty="0" smtClean="0"/>
              <a:t> Umělec se zde setkával např. s </a:t>
            </a:r>
            <a:r>
              <a:rPr lang="cs-CZ" dirty="0"/>
              <a:t>Juliem </a:t>
            </a:r>
            <a:r>
              <a:rPr lang="cs-CZ" dirty="0" smtClean="0"/>
              <a:t>Zeyerem, Otakarem </a:t>
            </a:r>
            <a:r>
              <a:rPr lang="cs-CZ" dirty="0"/>
              <a:t>Březinou a </a:t>
            </a:r>
            <a:r>
              <a:rPr lang="cs-CZ" dirty="0" smtClean="0"/>
              <a:t>dalšími</a:t>
            </a:r>
          </a:p>
          <a:p>
            <a:endParaRPr lang="cs-CZ" dirty="0"/>
          </a:p>
          <a:p>
            <a:r>
              <a:rPr lang="cs-CZ" dirty="0" smtClean="0"/>
              <a:t>Zjistěte informace o </a:t>
            </a:r>
            <a:r>
              <a:rPr lang="cs-CZ" smtClean="0"/>
              <a:t>těchto osobnostech.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142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Bílkův dům v </a:t>
            </a:r>
            <a:r>
              <a:rPr lang="cs-CZ" dirty="0" err="1" smtClean="0"/>
              <a:t>chýnově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Od roku 1990 </a:t>
            </a:r>
            <a:r>
              <a:rPr lang="cs-CZ" dirty="0" smtClean="0"/>
              <a:t>je dům ve vlastnictví Galerie </a:t>
            </a:r>
            <a:r>
              <a:rPr lang="cs-CZ" dirty="0"/>
              <a:t>hlavního města </a:t>
            </a:r>
            <a:r>
              <a:rPr lang="cs-CZ" dirty="0" smtClean="0"/>
              <a:t>Prahy</a:t>
            </a:r>
          </a:p>
          <a:p>
            <a:r>
              <a:rPr lang="cs-CZ" dirty="0" smtClean="0"/>
              <a:t>V chýnovském domě </a:t>
            </a:r>
            <a:r>
              <a:rPr lang="cs-CZ" dirty="0"/>
              <a:t>Františka </a:t>
            </a:r>
            <a:r>
              <a:rPr lang="cs-CZ" dirty="0" smtClean="0"/>
              <a:t>Bílka se od </a:t>
            </a:r>
            <a:r>
              <a:rPr lang="cs-CZ" dirty="0"/>
              <a:t>1. května 2011 otevírá další nová stálá expozice autorova </a:t>
            </a:r>
            <a:r>
              <a:rPr lang="cs-CZ" dirty="0" smtClean="0"/>
              <a:t>díla</a:t>
            </a:r>
          </a:p>
          <a:p>
            <a:r>
              <a:rPr lang="cs-CZ" dirty="0"/>
              <a:t>Nová expozice nabízí jedinečnou příležitost seznámit se s díly, která mají z větší </a:t>
            </a:r>
            <a:r>
              <a:rPr lang="cs-CZ" dirty="0" smtClean="0"/>
              <a:t>části přímý </a:t>
            </a:r>
            <a:r>
              <a:rPr lang="cs-CZ" dirty="0"/>
              <a:t>vztah k chýnovskému domu</a:t>
            </a:r>
          </a:p>
          <a:p>
            <a:r>
              <a:rPr lang="cs-CZ" dirty="0"/>
              <a:t>Oproti poslední instalaci je důraz </a:t>
            </a:r>
            <a:r>
              <a:rPr lang="cs-CZ" dirty="0" smtClean="0"/>
              <a:t>klade především </a:t>
            </a:r>
            <a:r>
              <a:rPr lang="cs-CZ" dirty="0"/>
              <a:t>na </a:t>
            </a:r>
            <a:r>
              <a:rPr lang="cs-CZ" dirty="0" smtClean="0"/>
              <a:t>raná díla</a:t>
            </a:r>
            <a:r>
              <a:rPr lang="cs-CZ" dirty="0"/>
              <a:t>, která </a:t>
            </a:r>
            <a:r>
              <a:rPr lang="cs-CZ" dirty="0" smtClean="0"/>
              <a:t>tady vytvořil Bílek </a:t>
            </a:r>
            <a:r>
              <a:rPr lang="cs-CZ" dirty="0"/>
              <a:t>ke konci devadesátých let 19. a počátkem prvního desetiletí 20. </a:t>
            </a:r>
            <a:r>
              <a:rPr lang="cs-CZ" dirty="0" smtClean="0"/>
              <a:t>století </a:t>
            </a:r>
            <a:endParaRPr lang="cs-CZ" dirty="0"/>
          </a:p>
          <a:p>
            <a:r>
              <a:rPr lang="cs-CZ" dirty="0" smtClean="0"/>
              <a:t>Jedním </a:t>
            </a:r>
            <a:r>
              <a:rPr lang="cs-CZ" dirty="0"/>
              <a:t>z nových exponátů je také ukázka Bílkovy práce s knihou v podobě jedné z jeho biblí s </a:t>
            </a:r>
            <a:r>
              <a:rPr lang="cs-CZ" dirty="0" smtClean="0"/>
              <a:t>ručně </a:t>
            </a:r>
            <a:r>
              <a:rPr lang="cs-CZ" dirty="0"/>
              <a:t>řezanou koženou vazbou s figurální tematikou světců a </a:t>
            </a:r>
            <a:r>
              <a:rPr lang="cs-CZ" dirty="0" smtClean="0"/>
              <a:t>proroků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V reprezentativním výběru děl, kde se Bílek představuje </a:t>
            </a:r>
            <a:r>
              <a:rPr lang="cs-CZ" dirty="0" smtClean="0"/>
              <a:t>hlavně jako </a:t>
            </a:r>
            <a:r>
              <a:rPr lang="cs-CZ" dirty="0"/>
              <a:t>sochař, jsou </a:t>
            </a:r>
            <a:r>
              <a:rPr lang="cs-CZ" dirty="0" smtClean="0"/>
              <a:t>zastoupeny také práce, které odkazují </a:t>
            </a:r>
            <a:r>
              <a:rPr lang="cs-CZ" dirty="0"/>
              <a:t>k národní duchovní tradici českého národa, která má kořeny </a:t>
            </a:r>
            <a:r>
              <a:rPr lang="cs-CZ" dirty="0" smtClean="0"/>
              <a:t>právě v </a:t>
            </a:r>
            <a:r>
              <a:rPr lang="cs-CZ" dirty="0"/>
              <a:t>tomto regionu</a:t>
            </a:r>
          </a:p>
          <a:p>
            <a:r>
              <a:rPr lang="cs-CZ" dirty="0"/>
              <a:t>Patří k nim i dva návrhy nerealizovaných pomníků; </a:t>
            </a:r>
            <a:r>
              <a:rPr lang="cs-CZ" dirty="0" smtClean="0"/>
              <a:t>model Národního </a:t>
            </a:r>
            <a:r>
              <a:rPr lang="cs-CZ" dirty="0"/>
              <a:t>pomníku pro Bílou horu (</a:t>
            </a:r>
            <a:r>
              <a:rPr lang="cs-CZ" dirty="0" smtClean="0"/>
              <a:t>1908) a </a:t>
            </a:r>
            <a:r>
              <a:rPr lang="cs-CZ" dirty="0"/>
              <a:t>návrhová kresba pro Pomník Jana Žižky pro pražský Vítkov (1913</a:t>
            </a:r>
            <a:r>
              <a:rPr lang="cs-CZ" dirty="0" smtClean="0"/>
              <a:t>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96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Bílkův dům v Chýnově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53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0" y="6093296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http://www.citygalleryprague.cz/cs/web/guest/objekt-detail/-/objekty/detail/11161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21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Bílkův dům v </a:t>
            </a:r>
            <a:r>
              <a:rPr lang="cs-CZ" dirty="0" err="1"/>
              <a:t>chýnově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Chýnově můžete navštívit také místní hřbitov, kde je František Bílek pochován u sochy Modlitba nad hroby z roku 1905</a:t>
            </a:r>
          </a:p>
          <a:p>
            <a:r>
              <a:rPr lang="cs-CZ" dirty="0"/>
              <a:t>Kromě této plastiky zdobí chýnovský hřbitov ještě pět dalších Bílkových náhrobků z let 1902 - 1918</a:t>
            </a:r>
          </a:p>
        </p:txBody>
      </p:sp>
    </p:spTree>
    <p:extLst>
      <p:ext uri="{BB962C8B-B14F-4D97-AF65-F5344CB8AC3E}">
        <p14:creationId xmlns:p14="http://schemas.microsoft.com/office/powerpoint/2010/main" val="278670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Modlitba nad hroby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67544" y="6237312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http://www.vysocina-news.cz/clanek/vzpominame-140-vyroci-narozeni-frantiska-bilka/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4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effectLst/>
              </a:rPr>
              <a:t>Chýnov - náhrobek </a:t>
            </a:r>
            <a:r>
              <a:rPr lang="cs-CZ" dirty="0">
                <a:effectLst/>
              </a:rPr>
              <a:t>rodiny </a:t>
            </a:r>
            <a:r>
              <a:rPr lang="cs-CZ" dirty="0" smtClean="0">
                <a:effectLst/>
              </a:rPr>
              <a:t>Svobodových - </a:t>
            </a:r>
            <a:r>
              <a:rPr lang="cs-CZ" dirty="0">
                <a:effectLst/>
              </a:rPr>
              <a:t> „Neumřela - jenom spí “ </a:t>
            </a: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15616" y="6194932"/>
            <a:ext cx="7254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http://sechtl-vosecek.ucw.cz/cml/35mm/film35mm0768.html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5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effectLst/>
              </a:rPr>
              <a:t>Chýnov - Pomníky od Bílka </a:t>
            </a:r>
            <a:r>
              <a:rPr lang="pl-PL" dirty="0">
                <a:effectLst/>
              </a:rPr>
              <a:t>na hřbitově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47664" y="6237312"/>
            <a:ext cx="7110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http://sechtl-vosecek.ucw.cz/cml/diacky/diacek0022.html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09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leden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43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http://www.kudyznudy.cz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http://www.hrady.cz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http://www.citygalleryprague.cz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http://www.informuji.cz</a:t>
            </a:r>
            <a:endParaRPr lang="cs-CZ" sz="1100" dirty="0"/>
          </a:p>
          <a:p>
            <a:r>
              <a:rPr lang="cs-CZ" sz="1100" dirty="0">
                <a:hlinkClick r:id="rId6"/>
              </a:rPr>
              <a:t>http://sechtl-vosecek.ucw.cz</a:t>
            </a:r>
            <a:endParaRPr lang="cs-CZ" sz="1100" dirty="0"/>
          </a:p>
          <a:p>
            <a:r>
              <a:rPr lang="cs-CZ" sz="1100" dirty="0">
                <a:hlinkClick r:id="rId7"/>
              </a:rPr>
              <a:t>http://www.chynov.cz</a:t>
            </a:r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0255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Poznáte autora tohoto uměleckého díla?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123728" y="5733256"/>
            <a:ext cx="3932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http://luckan.wbs.cz/Cesti_maliri.html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21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Poznáte autora tohoto uměleckého díla?</a:t>
            </a:r>
          </a:p>
        </p:txBody>
      </p:sp>
      <p:sp>
        <p:nvSpPr>
          <p:cNvPr id="5" name="Obdélník 4"/>
          <p:cNvSpPr/>
          <p:nvPr/>
        </p:nvSpPr>
        <p:spPr>
          <a:xfrm>
            <a:off x="467544" y="6237312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http://www.vysocina-news.cz/clanek/vzpominame-140-vyroci-narozeni-frantiska-bilka/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79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Poznáte autora tohoto uměleckého díla?</a:t>
            </a:r>
          </a:p>
        </p:txBody>
      </p:sp>
      <p:sp>
        <p:nvSpPr>
          <p:cNvPr id="5" name="Obdélník 4"/>
          <p:cNvSpPr/>
          <p:nvPr/>
        </p:nvSpPr>
        <p:spPr>
          <a:xfrm>
            <a:off x="-31189" y="6211669"/>
            <a:ext cx="9577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http://www.profimedia.cz/fotografie/ukrizovani-frantisek-bilek-svatovitska-katedrala-prazsky-hrad/0070925490/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63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Poznáte umělce, který žil a tvořil v tomto domě?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9508" y="6231089"/>
            <a:ext cx="9305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http://aktualne.centrum.cz/domaci/fotogalerie/2010/09/24/totalni-umelecke-dilo-bilkova-vila-praha/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308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Bílek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020" y="1554163"/>
            <a:ext cx="2904360" cy="4525962"/>
          </a:xfrm>
        </p:spPr>
      </p:pic>
      <p:sp>
        <p:nvSpPr>
          <p:cNvPr id="5" name="Obdélník 4"/>
          <p:cNvSpPr/>
          <p:nvPr/>
        </p:nvSpPr>
        <p:spPr>
          <a:xfrm>
            <a:off x="1475656" y="6237597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http://cs.wikipedia.org/wiki/Franti%C5%A1ek_B%C3%ADlek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744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František Bílek</a:t>
            </a:r>
          </a:p>
        </p:txBody>
      </p:sp>
      <p:sp>
        <p:nvSpPr>
          <p:cNvPr id="5" name="Obdélník 4"/>
          <p:cNvSpPr/>
          <p:nvPr/>
        </p:nvSpPr>
        <p:spPr>
          <a:xfrm>
            <a:off x="1835696" y="6165304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http://sechtl-vosecek.ucw.cz/cml/desky/deska8917.html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03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František Bílek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800" dirty="0" smtClean="0"/>
              <a:t>Zjistěte informace o životě tohoto umělce.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24394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382</TotalTime>
  <Words>610</Words>
  <Application>Microsoft Office PowerPoint</Application>
  <PresentationFormat>Předvádění na obrazovce (4:3)</PresentationFormat>
  <Paragraphs>97</Paragraphs>
  <Slides>25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Cesta</vt:lpstr>
      <vt:lpstr>Prezentace aplikace PowerPoint</vt:lpstr>
      <vt:lpstr>Táborsko v literatuře a kultuře</vt:lpstr>
      <vt:lpstr>Poznáte autora tohoto uměleckého díla?</vt:lpstr>
      <vt:lpstr>Poznáte autora tohoto uměleckého díla?</vt:lpstr>
      <vt:lpstr>Poznáte autora tohoto uměleckého díla?</vt:lpstr>
      <vt:lpstr>Poznáte umělce, který žil a tvořil v tomto domě?</vt:lpstr>
      <vt:lpstr>František Bílek</vt:lpstr>
      <vt:lpstr>František Bílek</vt:lpstr>
      <vt:lpstr>František Bílek</vt:lpstr>
      <vt:lpstr>František Bílek</vt:lpstr>
      <vt:lpstr>Bílkův dům v chýnově</vt:lpstr>
      <vt:lpstr>Bílkův dům v chýnově</vt:lpstr>
      <vt:lpstr>Bílkův dům v chýnově</vt:lpstr>
      <vt:lpstr>Bílkův dům v chýnově</vt:lpstr>
      <vt:lpstr>Bílkův dům v chýnově</vt:lpstr>
      <vt:lpstr>Bílek ve svém ateliéru v chýnově</vt:lpstr>
      <vt:lpstr>Bílkův dům v chýnově</vt:lpstr>
      <vt:lpstr>Bílkův dům v chýnově</vt:lpstr>
      <vt:lpstr>Bílkův dům v chýnově</vt:lpstr>
      <vt:lpstr>Bílkův dům v chýnově</vt:lpstr>
      <vt:lpstr>Bílkův dům v chýnově</vt:lpstr>
      <vt:lpstr>Modlitba nad hroby</vt:lpstr>
      <vt:lpstr>Chýnov - náhrobek rodiny Svobodových -  „Neumřela - jenom spí “  </vt:lpstr>
      <vt:lpstr>Chýnov - Pomníky od Bílka na hřbitově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39</cp:revision>
  <dcterms:created xsi:type="dcterms:W3CDTF">2012-12-26T11:32:43Z</dcterms:created>
  <dcterms:modified xsi:type="dcterms:W3CDTF">2014-05-14T10:01:44Z</dcterms:modified>
</cp:coreProperties>
</file>