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7" r:id="rId2"/>
    <p:sldId id="256" r:id="rId3"/>
    <p:sldId id="263" r:id="rId4"/>
    <p:sldId id="257" r:id="rId5"/>
    <p:sldId id="265" r:id="rId6"/>
    <p:sldId id="266" r:id="rId7"/>
    <p:sldId id="258" r:id="rId8"/>
    <p:sldId id="259" r:id="rId9"/>
    <p:sldId id="260" r:id="rId10"/>
    <p:sldId id="262" r:id="rId11"/>
    <p:sldId id="267" r:id="rId12"/>
    <p:sldId id="268" r:id="rId13"/>
    <p:sldId id="269" r:id="rId14"/>
    <p:sldId id="270" r:id="rId15"/>
    <p:sldId id="272" r:id="rId16"/>
    <p:sldId id="273" r:id="rId17"/>
    <p:sldId id="274" r:id="rId18"/>
    <p:sldId id="275" r:id="rId19"/>
    <p:sldId id="278" r:id="rId20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67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římá spojnice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Nadpis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9" name="Podnadpis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cs-CZ" smtClean="0"/>
              <a:t>Kliknutím lze upravit styl předlohy.</a:t>
            </a:r>
            <a:endParaRPr kumimoji="0" lang="en-US"/>
          </a:p>
        </p:txBody>
      </p:sp>
      <p:sp>
        <p:nvSpPr>
          <p:cNvPr id="16" name="Zástupný symbol pro datum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54D59-C50E-44DF-9685-170D310C8C81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2" name="Zástupný symbol pro zápatí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15" name="Zástupný symbol pro číslo snímku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94E54D05-1A07-457F-9735-C434B0D2F5DE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54D59-C50E-44DF-9685-170D310C8C81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54D05-1A07-457F-9735-C434B0D2F5DE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54D59-C50E-44DF-9685-170D310C8C81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54D05-1A07-457F-9735-C434B0D2F5DE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Nadpis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27" name="Zástupný symbol pro obsah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25" name="Zástupný symbol pro datum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54D59-C50E-44DF-9685-170D310C8C81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19" name="Zástupný symbol pro zápatí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cs-CZ"/>
          </a:p>
        </p:txBody>
      </p:sp>
      <p:sp>
        <p:nvSpPr>
          <p:cNvPr id="16" name="Zástupný symbol pro číslo snímku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94E54D05-1A07-457F-9735-C434B0D2F5DE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áhlaví části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římá spojnice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Zástupný symbol pro text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19" name="Zástupný symbol pro datum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54D59-C50E-44DF-9685-170D310C8C81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11" name="Zástupný symbol pro zápatí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16" name="Zástupný symbol pro číslo snímku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54D05-1A07-457F-9735-C434B0D2F5DE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8" name="Nadpis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Nadpis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14" name="Zástupný symbol pro obsah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13" name="Zástupný symbol pro obsah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21" name="Zástupný symbol pro datum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54D59-C50E-44DF-9685-170D310C8C81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10" name="Zástupný symbol pro zápatí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1" name="Zástupný symbol pro číslo snímku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54D05-1A07-457F-9735-C434B0D2F5DE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Nadpis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13" name="Zástupný symbol pro text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25" name="Zástupný symbol pro text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28" name="Zástupný symbol pro obsah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10" name="Zástupný symbol pro datum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54D59-C50E-44DF-9685-170D310C8C81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94E54D05-1A07-457F-9735-C434B0D2F5DE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1" name="Přímá spojnice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Nadpis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12" name="Zástupný symbol pro datum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54D59-C50E-44DF-9685-170D310C8C81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21" name="Zástupný symbol pro zápatí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54D05-1A07-457F-9735-C434B0D2F5DE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54D59-C50E-44DF-9685-170D310C8C81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24" name="Zástupný symbol pro zápatí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54D05-1A07-457F-9735-C434B0D2F5DE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římá spojnice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Nadpis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26" name="Zástupný symbol pro text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14" name="Zástupný symbol pro obsah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25" name="Zástupný symbol pro datum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54D59-C50E-44DF-9685-170D310C8C81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29" name="Zástupný symbol pro zápatí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54D05-1A07-457F-9735-C434B0D2F5DE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Zástupný symbol pro obrázek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cs-CZ" smtClean="0"/>
              <a:t>Kliknutím na ikonu přidáte obrázek.</a:t>
            </a:r>
            <a:endParaRPr kumimoji="0" lang="en-US" dirty="0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54D59-C50E-44DF-9685-170D310C8C81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1" name="Zástupný symbol pro číslo snímku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54D05-1A07-457F-9735-C434B0D2F5DE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7" name="Nadpis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26" name="Zástupný symbol pro text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římá spojnice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Zástupný symbol pro text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  <a:p>
            <a:pPr lvl="1" eaLnBrk="1" latinLnBrk="0" hangingPunct="1"/>
            <a:r>
              <a:rPr kumimoji="0" lang="cs-CZ" smtClean="0"/>
              <a:t>Druhá úroveň</a:t>
            </a:r>
          </a:p>
          <a:p>
            <a:pPr lvl="2" eaLnBrk="1" latinLnBrk="0" hangingPunct="1"/>
            <a:r>
              <a:rPr kumimoji="0" lang="cs-CZ" smtClean="0"/>
              <a:t>Třetí úroveň</a:t>
            </a:r>
          </a:p>
          <a:p>
            <a:pPr lvl="3" eaLnBrk="1" latinLnBrk="0" hangingPunct="1"/>
            <a:r>
              <a:rPr kumimoji="0" lang="cs-CZ" smtClean="0"/>
              <a:t>Čtvrtá úroveň</a:t>
            </a:r>
          </a:p>
          <a:p>
            <a:pPr lvl="4" eaLnBrk="1" latinLnBrk="0" hangingPunct="1"/>
            <a:r>
              <a:rPr kumimoji="0" lang="cs-CZ" smtClean="0"/>
              <a:t>Pátá úroveň</a:t>
            </a:r>
            <a:endParaRPr kumimoji="0" lang="en-US"/>
          </a:p>
        </p:txBody>
      </p:sp>
      <p:sp>
        <p:nvSpPr>
          <p:cNvPr id="11" name="Zástupný symbol pro datum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E7854D59-C50E-44DF-9685-170D310C8C81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28" name="Zástupný symbol pro zápatí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94E54D05-1A07-457F-9735-C434B0D2F5DE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0" name="Zástupný symbol pro nadpis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9" name="Přímá spojnice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Přímá spojnice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husitstvi.cz/g78.php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husitstvi.cz/g78.php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husitstvi.cz/g78.php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husitstvi.cz/g78.php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husitstvi.cz/g78.php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itygalleryprague.cz/cs/web/guest/objekt-detail/-/objekty/detail/11161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itygalleryprague.cz/cs/web/guest/stala-expozice/-/detail/17643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sechtl-vosecek.ucw.cz/" TargetMode="External"/><Relationship Id="rId2" Type="http://schemas.openxmlformats.org/officeDocument/2006/relationships/hyperlink" Target="http://www.husitstvi.cz/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www.citygalleryprague.cz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sechtl-vosecek.ucw.cz/cml/fotografie/foto0467.html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sechtl-vosecek.ucw.cz/cml/fotografie/foto3442.html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sechtl-vosecek.ucw.cz/cml/fotografie/foto1092.html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sechtl-vosecek.ucw.cz/cml/fotografie/foto1091.html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sechtl-vosecek.ucw.cz/cml/fotografie/foto3354.html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husitstvi.cz/g78.php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husitstvi.cz/g78.php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ovéPole 1"/>
          <p:cNvSpPr txBox="1">
            <a:spLocks noChangeArrowheads="1"/>
          </p:cNvSpPr>
          <p:nvPr/>
        </p:nvSpPr>
        <p:spPr bwMode="auto">
          <a:xfrm>
            <a:off x="1645920" y="171450"/>
            <a:ext cx="585216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 smtClean="0">
                <a:latin typeface="Times New Roman - 16"/>
              </a:rPr>
              <a:t>Projekt </a:t>
            </a:r>
            <a:r>
              <a:rPr lang="cs-CZ" sz="1100" dirty="0" smtClean="0">
                <a:solidFill>
                  <a:srgbClr val="000000"/>
                </a:solidFill>
                <a:latin typeface="Times New Roman - 16"/>
              </a:rPr>
              <a:t>: </a:t>
            </a:r>
            <a:r>
              <a:rPr lang="cs-CZ" sz="1100" dirty="0">
                <a:solidFill>
                  <a:srgbClr val="000000"/>
                </a:solidFill>
                <a:latin typeface="Times New Roman - 16"/>
              </a:rPr>
              <a:t>Inovace vybavení   </a:t>
            </a:r>
            <a:r>
              <a:rPr lang="cs-CZ" sz="1100" dirty="0">
                <a:latin typeface="Times New Roman - 16"/>
              </a:rPr>
              <a:t>R</a:t>
            </a:r>
            <a:r>
              <a:rPr lang="cs-CZ" sz="1100" dirty="0" smtClean="0">
                <a:solidFill>
                  <a:srgbClr val="000000"/>
                </a:solidFill>
                <a:latin typeface="Times New Roman - 16"/>
              </a:rPr>
              <a:t>egistrační </a:t>
            </a:r>
            <a:r>
              <a:rPr lang="cs-CZ" sz="1100" dirty="0">
                <a:solidFill>
                  <a:srgbClr val="000000"/>
                </a:solidFill>
                <a:latin typeface="Times New Roman - 16"/>
              </a:rPr>
              <a:t>číslo projektu: </a:t>
            </a:r>
            <a:r>
              <a:rPr lang="cs-CZ" sz="1100" dirty="0" smtClean="0">
                <a:solidFill>
                  <a:srgbClr val="000000"/>
                </a:solidFill>
                <a:latin typeface="Times New Roman - 16"/>
              </a:rPr>
              <a:t>CZ.1.07/1.5.00/34.0325</a:t>
            </a:r>
            <a:endParaRPr lang="cs-CZ" sz="1100" dirty="0">
              <a:solidFill>
                <a:srgbClr val="000000"/>
              </a:solidFill>
              <a:latin typeface="Times New Roman - 16"/>
            </a:endParaRPr>
          </a:p>
        </p:txBody>
      </p:sp>
      <p:sp>
        <p:nvSpPr>
          <p:cNvPr id="2051" name="TextovéPole 2"/>
          <p:cNvSpPr txBox="1">
            <a:spLocks noChangeArrowheads="1"/>
          </p:cNvSpPr>
          <p:nvPr/>
        </p:nvSpPr>
        <p:spPr bwMode="auto">
          <a:xfrm>
            <a:off x="708660" y="434340"/>
            <a:ext cx="772668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algn="ctr"/>
            <a:r>
              <a:rPr lang="cs-CZ" sz="1100" dirty="0">
                <a:solidFill>
                  <a:srgbClr val="000000"/>
                </a:solidFill>
                <a:latin typeface="Times New Roman - 16"/>
              </a:rPr>
              <a:t>     Příjemce: Gymnázium </a:t>
            </a:r>
            <a:r>
              <a:rPr lang="cs-CZ" sz="1100" dirty="0" err="1">
                <a:solidFill>
                  <a:srgbClr val="000000"/>
                </a:solidFill>
                <a:latin typeface="Times New Roman - 16"/>
              </a:rPr>
              <a:t>Pierra</a:t>
            </a:r>
            <a:r>
              <a:rPr lang="cs-CZ" sz="1100" dirty="0">
                <a:solidFill>
                  <a:srgbClr val="000000"/>
                </a:solidFill>
                <a:latin typeface="Times New Roman - 16"/>
              </a:rPr>
              <a:t> de </a:t>
            </a:r>
            <a:r>
              <a:rPr lang="cs-CZ" sz="1100" dirty="0" err="1">
                <a:solidFill>
                  <a:srgbClr val="000000"/>
                </a:solidFill>
                <a:latin typeface="Times New Roman - 16"/>
              </a:rPr>
              <a:t>Coubertina</a:t>
            </a:r>
            <a:r>
              <a:rPr lang="cs-CZ" sz="1100" dirty="0">
                <a:solidFill>
                  <a:srgbClr val="000000"/>
                </a:solidFill>
                <a:latin typeface="Times New Roman - 16"/>
              </a:rPr>
              <a:t>, Tábor, Náměstí Františka Křižíka 860, 390 01 Tábor</a:t>
            </a:r>
          </a:p>
        </p:txBody>
      </p:sp>
      <p:pic>
        <p:nvPicPr>
          <p:cNvPr id="2052" name="Obrázek 3" descr="Logolink OPVK - oříznutý.jp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35894" y="5292090"/>
            <a:ext cx="6272213" cy="1208723"/>
          </a:xfrm>
          <a:prstGeom prst="rect">
            <a:avLst/>
          </a:prstGeom>
          <a:solidFill>
            <a:srgbClr val="000000">
              <a:alpha val="0"/>
            </a:srgbClr>
          </a:solidFill>
          <a:ln w="9525">
            <a:noFill/>
            <a:miter lim="800000"/>
            <a:headEnd/>
            <a:tailEnd/>
          </a:ln>
        </p:spPr>
      </p:pic>
      <p:sp>
        <p:nvSpPr>
          <p:cNvPr id="2053" name="TextovéPole 4"/>
          <p:cNvSpPr txBox="1">
            <a:spLocks noChangeArrowheads="1"/>
          </p:cNvSpPr>
          <p:nvPr/>
        </p:nvSpPr>
        <p:spPr bwMode="auto">
          <a:xfrm>
            <a:off x="788670" y="4869180"/>
            <a:ext cx="7566660" cy="2214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algn="ctr"/>
            <a:r>
              <a:rPr lang="cs-CZ" sz="900" b="1">
                <a:solidFill>
                  <a:srgbClr val="000000"/>
                </a:solidFill>
                <a:latin typeface="Times New Roman - 14"/>
              </a:rPr>
              <a:t>Tento výukový materiál vznikl v rámci Operačního programu Vzdělání pro konkurenceschopnost.</a:t>
            </a:r>
          </a:p>
        </p:txBody>
      </p:sp>
      <p:sp>
        <p:nvSpPr>
          <p:cNvPr id="2054" name="TextovéPole 5"/>
          <p:cNvSpPr txBox="1">
            <a:spLocks noChangeArrowheads="1"/>
          </p:cNvSpPr>
          <p:nvPr/>
        </p:nvSpPr>
        <p:spPr bwMode="auto">
          <a:xfrm>
            <a:off x="0" y="4354830"/>
            <a:ext cx="9304020" cy="360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algn="ctr"/>
            <a:r>
              <a:rPr lang="cs-CZ" sz="900" b="1" dirty="0">
                <a:latin typeface="Times New Roman - 14"/>
              </a:rPr>
              <a:t>Materiál je určen k bezplatnému používání pro potřeby výuky a vzdělávání na všech typech škol a školských zařízení.</a:t>
            </a:r>
          </a:p>
          <a:p>
            <a:pPr algn="ctr"/>
            <a:r>
              <a:rPr lang="cs-CZ" sz="900" b="1" dirty="0">
                <a:latin typeface="Times New Roman - 14"/>
              </a:rPr>
              <a:t>Jakékoliv další používání podléhá autorskému </a:t>
            </a:r>
            <a:r>
              <a:rPr lang="cs-CZ" sz="900" b="1" dirty="0" smtClean="0">
                <a:latin typeface="Times New Roman - 14"/>
              </a:rPr>
              <a:t>zákonu.</a:t>
            </a:r>
            <a:endParaRPr lang="cs-CZ" sz="900" b="1" dirty="0">
              <a:latin typeface="Times New Roman - 14"/>
            </a:endParaRPr>
          </a:p>
        </p:txBody>
      </p:sp>
      <p:sp>
        <p:nvSpPr>
          <p:cNvPr id="2055" name="TextovéPole 6"/>
          <p:cNvSpPr txBox="1">
            <a:spLocks noChangeArrowheads="1"/>
          </p:cNvSpPr>
          <p:nvPr/>
        </p:nvSpPr>
        <p:spPr bwMode="auto">
          <a:xfrm>
            <a:off x="320040" y="1165860"/>
            <a:ext cx="171450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b="1">
                <a:solidFill>
                  <a:srgbClr val="000000"/>
                </a:solidFill>
                <a:latin typeface="Arial - 16"/>
              </a:rPr>
              <a:t>Autor materiálu:</a:t>
            </a:r>
          </a:p>
        </p:txBody>
      </p:sp>
      <p:sp>
        <p:nvSpPr>
          <p:cNvPr id="2056" name="TextovéPole 7"/>
          <p:cNvSpPr txBox="1">
            <a:spLocks noChangeArrowheads="1"/>
          </p:cNvSpPr>
          <p:nvPr/>
        </p:nvSpPr>
        <p:spPr bwMode="auto">
          <a:xfrm>
            <a:off x="331470" y="902970"/>
            <a:ext cx="1943100" cy="421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b="1">
                <a:solidFill>
                  <a:srgbClr val="000000"/>
                </a:solidFill>
                <a:latin typeface="Arial - 16"/>
              </a:rPr>
              <a:t>Název materiálu:	</a:t>
            </a:r>
          </a:p>
        </p:txBody>
      </p:sp>
      <p:sp>
        <p:nvSpPr>
          <p:cNvPr id="2057" name="TextovéPole 8"/>
          <p:cNvSpPr txBox="1">
            <a:spLocks noChangeArrowheads="1"/>
          </p:cNvSpPr>
          <p:nvPr/>
        </p:nvSpPr>
        <p:spPr bwMode="auto">
          <a:xfrm>
            <a:off x="320040" y="2171700"/>
            <a:ext cx="7772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>
                <a:solidFill>
                  <a:srgbClr val="000000"/>
                </a:solidFill>
                <a:latin typeface="Arial - 16"/>
              </a:rPr>
              <a:t>Sada:</a:t>
            </a:r>
          </a:p>
        </p:txBody>
      </p:sp>
      <p:sp>
        <p:nvSpPr>
          <p:cNvPr id="2058" name="TextovéPole 9"/>
          <p:cNvSpPr txBox="1">
            <a:spLocks noChangeArrowheads="1"/>
          </p:cNvSpPr>
          <p:nvPr/>
        </p:nvSpPr>
        <p:spPr bwMode="auto">
          <a:xfrm>
            <a:off x="4860032" y="1908811"/>
            <a:ext cx="243387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Předmět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: český jazyk a literatura</a:t>
            </a:r>
            <a:endParaRPr lang="cs-CZ" sz="1100" dirty="0">
              <a:solidFill>
                <a:srgbClr val="00B050"/>
              </a:solidFill>
              <a:latin typeface="Arial - 16"/>
            </a:endParaRPr>
          </a:p>
        </p:txBody>
      </p:sp>
      <p:sp>
        <p:nvSpPr>
          <p:cNvPr id="2059" name="TextovéPole 10"/>
          <p:cNvSpPr txBox="1">
            <a:spLocks noChangeArrowheads="1"/>
          </p:cNvSpPr>
          <p:nvPr/>
        </p:nvSpPr>
        <p:spPr bwMode="auto">
          <a:xfrm>
            <a:off x="320040" y="1645920"/>
            <a:ext cx="198882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b="1">
                <a:solidFill>
                  <a:srgbClr val="000000"/>
                </a:solidFill>
                <a:latin typeface="Arial - 16"/>
              </a:rPr>
              <a:t>Zařazení materiálu:</a:t>
            </a:r>
          </a:p>
        </p:txBody>
      </p:sp>
      <p:sp>
        <p:nvSpPr>
          <p:cNvPr id="2060" name="TextovéPole 11"/>
          <p:cNvSpPr txBox="1">
            <a:spLocks noChangeArrowheads="1"/>
          </p:cNvSpPr>
          <p:nvPr/>
        </p:nvSpPr>
        <p:spPr bwMode="auto">
          <a:xfrm>
            <a:off x="320040" y="1908810"/>
            <a:ext cx="102870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>
                <a:solidFill>
                  <a:srgbClr val="000000"/>
                </a:solidFill>
                <a:latin typeface="Arial - 16"/>
              </a:rPr>
              <a:t>Šablona:</a:t>
            </a:r>
          </a:p>
        </p:txBody>
      </p:sp>
      <p:sp>
        <p:nvSpPr>
          <p:cNvPr id="2061" name="TextovéPole 12"/>
          <p:cNvSpPr txBox="1">
            <a:spLocks noChangeArrowheads="1"/>
          </p:cNvSpPr>
          <p:nvPr/>
        </p:nvSpPr>
        <p:spPr bwMode="auto">
          <a:xfrm>
            <a:off x="5943600" y="2183131"/>
            <a:ext cx="2192796" cy="421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endParaRPr lang="cs-CZ" sz="1100" dirty="0" smtClean="0">
              <a:solidFill>
                <a:srgbClr val="000000"/>
              </a:solidFill>
              <a:latin typeface="Arial - 16"/>
            </a:endParaRPr>
          </a:p>
          <a:p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Číslo </a:t>
            </a:r>
            <a:r>
              <a:rPr lang="cs-CZ" sz="1100" dirty="0">
                <a:solidFill>
                  <a:srgbClr val="000000"/>
                </a:solidFill>
                <a:latin typeface="Arial - 16"/>
              </a:rPr>
              <a:t>DUM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: 06</a:t>
            </a:r>
            <a:endParaRPr lang="cs-CZ" sz="1100" dirty="0">
              <a:solidFill>
                <a:srgbClr val="00B050"/>
              </a:solidFill>
              <a:latin typeface="Arial - 16"/>
            </a:endParaRPr>
          </a:p>
        </p:txBody>
      </p:sp>
      <p:sp>
        <p:nvSpPr>
          <p:cNvPr id="2062" name="TextovéPole 13"/>
          <p:cNvSpPr txBox="1">
            <a:spLocks noChangeArrowheads="1"/>
          </p:cNvSpPr>
          <p:nvPr/>
        </p:nvSpPr>
        <p:spPr bwMode="auto">
          <a:xfrm>
            <a:off x="320040" y="2651760"/>
            <a:ext cx="276606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b="1">
                <a:solidFill>
                  <a:srgbClr val="000000"/>
                </a:solidFill>
                <a:latin typeface="Arial - 16"/>
              </a:rPr>
              <a:t>Ověření materiálu ve výuce:</a:t>
            </a:r>
          </a:p>
        </p:txBody>
      </p:sp>
      <p:sp>
        <p:nvSpPr>
          <p:cNvPr id="2063" name="TextovéPole 14"/>
          <p:cNvSpPr txBox="1">
            <a:spLocks noChangeArrowheads="1"/>
          </p:cNvSpPr>
          <p:nvPr/>
        </p:nvSpPr>
        <p:spPr bwMode="auto">
          <a:xfrm>
            <a:off x="320040" y="2914650"/>
            <a:ext cx="155448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>
                <a:solidFill>
                  <a:srgbClr val="000000"/>
                </a:solidFill>
                <a:latin typeface="Arial - 16"/>
              </a:rPr>
              <a:t>Datum ověření:</a:t>
            </a:r>
          </a:p>
        </p:txBody>
      </p:sp>
      <p:sp>
        <p:nvSpPr>
          <p:cNvPr id="2064" name="TextovéPole 15"/>
          <p:cNvSpPr txBox="1">
            <a:spLocks noChangeArrowheads="1"/>
          </p:cNvSpPr>
          <p:nvPr/>
        </p:nvSpPr>
        <p:spPr bwMode="auto">
          <a:xfrm>
            <a:off x="320040" y="3429000"/>
            <a:ext cx="7772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>
                <a:solidFill>
                  <a:srgbClr val="000000"/>
                </a:solidFill>
                <a:latin typeface="Arial - 16"/>
              </a:rPr>
              <a:t>Třída:</a:t>
            </a:r>
          </a:p>
        </p:txBody>
      </p:sp>
      <p:sp>
        <p:nvSpPr>
          <p:cNvPr id="2065" name="TextovéPole 16"/>
          <p:cNvSpPr txBox="1">
            <a:spLocks noChangeArrowheads="1"/>
          </p:cNvSpPr>
          <p:nvPr/>
        </p:nvSpPr>
        <p:spPr bwMode="auto">
          <a:xfrm>
            <a:off x="320040" y="3177540"/>
            <a:ext cx="15773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>
                <a:solidFill>
                  <a:srgbClr val="000000"/>
                </a:solidFill>
                <a:latin typeface="Arial - 16"/>
              </a:rPr>
              <a:t>Ověřující učitel:</a:t>
            </a:r>
          </a:p>
        </p:txBody>
      </p:sp>
      <p:sp>
        <p:nvSpPr>
          <p:cNvPr id="2066" name="TextovéPole 17"/>
          <p:cNvSpPr txBox="1">
            <a:spLocks noChangeArrowheads="1"/>
          </p:cNvSpPr>
          <p:nvPr/>
        </p:nvSpPr>
        <p:spPr bwMode="auto">
          <a:xfrm>
            <a:off x="2160269" y="902970"/>
            <a:ext cx="3491851" cy="421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 smtClean="0"/>
              <a:t>Husův pomník v </a:t>
            </a:r>
            <a:r>
              <a:rPr lang="cs-CZ" sz="1100" dirty="0"/>
              <a:t>Táboře</a:t>
            </a:r>
          </a:p>
          <a:p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67" name="TextovéPole 18"/>
          <p:cNvSpPr txBox="1">
            <a:spLocks noChangeArrowheads="1"/>
          </p:cNvSpPr>
          <p:nvPr/>
        </p:nvSpPr>
        <p:spPr bwMode="auto">
          <a:xfrm>
            <a:off x="2160270" y="1165860"/>
            <a:ext cx="160020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 smtClean="0">
                <a:latin typeface="Arial - 16"/>
              </a:rPr>
              <a:t>Mgr. Zuzana Lukešová</a:t>
            </a:r>
            <a:endParaRPr lang="cs-CZ" sz="1100" dirty="0">
              <a:latin typeface="Arial - 16"/>
            </a:endParaRPr>
          </a:p>
        </p:txBody>
      </p:sp>
      <p:sp>
        <p:nvSpPr>
          <p:cNvPr id="2068" name="TextovéPole 19"/>
          <p:cNvSpPr txBox="1">
            <a:spLocks noChangeArrowheads="1"/>
          </p:cNvSpPr>
          <p:nvPr/>
        </p:nvSpPr>
        <p:spPr bwMode="auto">
          <a:xfrm>
            <a:off x="1120140" y="1908810"/>
            <a:ext cx="46634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Inovace a zkvalitnění výuky prostřednictvím ICT (III/2)</a:t>
            </a:r>
          </a:p>
        </p:txBody>
      </p:sp>
      <p:sp>
        <p:nvSpPr>
          <p:cNvPr id="2069" name="TextovéPole 20"/>
          <p:cNvSpPr txBox="1">
            <a:spLocks noChangeArrowheads="1"/>
          </p:cNvSpPr>
          <p:nvPr/>
        </p:nvSpPr>
        <p:spPr bwMode="auto">
          <a:xfrm>
            <a:off x="7246620" y="1908810"/>
            <a:ext cx="162306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 ročník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: třetí</a:t>
            </a:r>
            <a:endParaRPr lang="cs-CZ" sz="1100" dirty="0">
              <a:solidFill>
                <a:srgbClr val="00B050"/>
              </a:solidFill>
              <a:latin typeface="Arial - 16"/>
            </a:endParaRPr>
          </a:p>
        </p:txBody>
      </p:sp>
      <p:sp>
        <p:nvSpPr>
          <p:cNvPr id="2070" name="TextovéPole 21"/>
          <p:cNvSpPr txBox="1">
            <a:spLocks noChangeArrowheads="1"/>
          </p:cNvSpPr>
          <p:nvPr/>
        </p:nvSpPr>
        <p:spPr bwMode="auto">
          <a:xfrm>
            <a:off x="1120140" y="2171701"/>
            <a:ext cx="2414945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 smtClean="0">
                <a:latin typeface="Arial - 16"/>
              </a:rPr>
              <a:t>32_ Č _2</a:t>
            </a:r>
            <a:endParaRPr lang="cs-CZ" sz="1100" dirty="0">
              <a:latin typeface="Arial - 16"/>
            </a:endParaRPr>
          </a:p>
        </p:txBody>
      </p:sp>
      <p:sp>
        <p:nvSpPr>
          <p:cNvPr id="2071" name="TextovéPole 22"/>
          <p:cNvSpPr txBox="1">
            <a:spLocks noChangeArrowheads="1"/>
          </p:cNvSpPr>
          <p:nvPr/>
        </p:nvSpPr>
        <p:spPr bwMode="auto">
          <a:xfrm>
            <a:off x="7246620" y="2148840"/>
            <a:ext cx="1188720" cy="421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endParaRPr lang="cs-CZ" sz="1100" dirty="0">
              <a:solidFill>
                <a:srgbClr val="000000"/>
              </a:solidFill>
              <a:latin typeface="Arial - 16"/>
            </a:endParaRPr>
          </a:p>
          <a:p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72" name="TextovéPole 23"/>
          <p:cNvSpPr txBox="1">
            <a:spLocks noChangeArrowheads="1"/>
          </p:cNvSpPr>
          <p:nvPr/>
        </p:nvSpPr>
        <p:spPr bwMode="auto">
          <a:xfrm>
            <a:off x="2160270" y="3166110"/>
            <a:ext cx="160020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 smtClean="0">
                <a:latin typeface="Arial - 16"/>
              </a:rPr>
              <a:t>Mgr. Zuzana Lukešová</a:t>
            </a:r>
            <a:endParaRPr lang="cs-CZ" sz="1100" dirty="0">
              <a:latin typeface="Arial - 16"/>
            </a:endParaRPr>
          </a:p>
        </p:txBody>
      </p:sp>
      <p:sp>
        <p:nvSpPr>
          <p:cNvPr id="2073" name="TextovéPole 24"/>
          <p:cNvSpPr txBox="1">
            <a:spLocks noChangeArrowheads="1"/>
          </p:cNvSpPr>
          <p:nvPr/>
        </p:nvSpPr>
        <p:spPr bwMode="auto">
          <a:xfrm>
            <a:off x="2160270" y="3429000"/>
            <a:ext cx="3124609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 smtClean="0">
                <a:latin typeface="Arial - 16"/>
              </a:rPr>
              <a:t>5. A</a:t>
            </a:r>
            <a:endParaRPr lang="cs-CZ" sz="1100" dirty="0">
              <a:latin typeface="Arial - 16"/>
            </a:endParaRPr>
          </a:p>
        </p:txBody>
      </p:sp>
      <p:sp>
        <p:nvSpPr>
          <p:cNvPr id="2074" name="TextovéPole 25"/>
          <p:cNvSpPr txBox="1">
            <a:spLocks noChangeArrowheads="1"/>
          </p:cNvSpPr>
          <p:nvPr/>
        </p:nvSpPr>
        <p:spPr bwMode="auto">
          <a:xfrm>
            <a:off x="2160269" y="2914650"/>
            <a:ext cx="1374815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3. 1. 2013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</p:spTree>
    <p:extLst>
      <p:ext uri="{BB962C8B-B14F-4D97-AF65-F5344CB8AC3E}">
        <p14:creationId xmlns:p14="http://schemas.microsoft.com/office/powerpoint/2010/main" val="1365276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>
                <a:effectLst/>
              </a:rPr>
              <a:t>Husův pomník - detaily</a:t>
            </a:r>
            <a:endParaRPr lang="cs-CZ" dirty="0"/>
          </a:p>
        </p:txBody>
      </p:sp>
      <p:sp>
        <p:nvSpPr>
          <p:cNvPr id="5" name="Obdélník 4"/>
          <p:cNvSpPr/>
          <p:nvPr/>
        </p:nvSpPr>
        <p:spPr>
          <a:xfrm>
            <a:off x="2898368" y="6237312"/>
            <a:ext cx="334726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dirty="0" smtClean="0">
                <a:hlinkClick r:id="rId2"/>
              </a:rPr>
              <a:t>http://www.husitstvi.cz/g78.php</a:t>
            </a:r>
            <a:endParaRPr lang="cs-CZ" dirty="0" smtClean="0"/>
          </a:p>
          <a:p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29611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>
                <a:effectLst/>
              </a:rPr>
              <a:t>Husův pomník - detaily</a:t>
            </a:r>
            <a:endParaRPr lang="cs-CZ" dirty="0"/>
          </a:p>
        </p:txBody>
      </p:sp>
      <p:sp>
        <p:nvSpPr>
          <p:cNvPr id="5" name="Obdélník 4"/>
          <p:cNvSpPr/>
          <p:nvPr/>
        </p:nvSpPr>
        <p:spPr>
          <a:xfrm>
            <a:off x="3059832" y="6237312"/>
            <a:ext cx="334726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dirty="0" smtClean="0">
                <a:hlinkClick r:id="rId2"/>
              </a:rPr>
              <a:t>http://www.husitstvi.cz/g78.php</a:t>
            </a:r>
            <a:endParaRPr lang="cs-CZ" dirty="0" smtClean="0"/>
          </a:p>
          <a:p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64600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>
                <a:effectLst/>
              </a:rPr>
              <a:t>Husův pomník - detaily</a:t>
            </a:r>
            <a:endParaRPr lang="cs-CZ" dirty="0"/>
          </a:p>
        </p:txBody>
      </p:sp>
      <p:sp>
        <p:nvSpPr>
          <p:cNvPr id="5" name="Obdélník 4"/>
          <p:cNvSpPr/>
          <p:nvPr/>
        </p:nvSpPr>
        <p:spPr>
          <a:xfrm>
            <a:off x="2987824" y="6165304"/>
            <a:ext cx="334726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dirty="0" smtClean="0">
                <a:hlinkClick r:id="rId2"/>
              </a:rPr>
              <a:t>http://www.husitstvi.cz/g78.php</a:t>
            </a:r>
            <a:endParaRPr lang="cs-CZ" dirty="0" smtClean="0"/>
          </a:p>
          <a:p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20598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>
                <a:effectLst/>
              </a:rPr>
              <a:t>Husův pomník - detaily</a:t>
            </a:r>
            <a:endParaRPr lang="cs-CZ" dirty="0"/>
          </a:p>
        </p:txBody>
      </p:sp>
      <p:sp>
        <p:nvSpPr>
          <p:cNvPr id="5" name="Obdélník 4"/>
          <p:cNvSpPr/>
          <p:nvPr/>
        </p:nvSpPr>
        <p:spPr>
          <a:xfrm>
            <a:off x="2900749" y="6165304"/>
            <a:ext cx="334726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dirty="0" smtClean="0">
                <a:hlinkClick r:id="rId2"/>
              </a:rPr>
              <a:t>http://www.husitstvi.cz/g78.php</a:t>
            </a:r>
            <a:endParaRPr lang="cs-CZ" dirty="0" smtClean="0"/>
          </a:p>
          <a:p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32176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>
                <a:effectLst/>
              </a:rPr>
              <a:t>Husův pomník - detaily</a:t>
            </a:r>
            <a:endParaRPr lang="cs-CZ" dirty="0"/>
          </a:p>
        </p:txBody>
      </p:sp>
      <p:sp>
        <p:nvSpPr>
          <p:cNvPr id="5" name="Obdélník 4"/>
          <p:cNvSpPr/>
          <p:nvPr/>
        </p:nvSpPr>
        <p:spPr>
          <a:xfrm>
            <a:off x="2932935" y="6165304"/>
            <a:ext cx="334726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dirty="0" smtClean="0">
                <a:hlinkClick r:id="rId2"/>
              </a:rPr>
              <a:t>http://www.husitstvi.cz/g78.php</a:t>
            </a:r>
            <a:endParaRPr lang="cs-CZ" dirty="0" smtClean="0"/>
          </a:p>
          <a:p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11349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Husův pomník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1. Zjistěte, kdo je autorem tohoto pomníku.</a:t>
            </a:r>
          </a:p>
          <a:p>
            <a:r>
              <a:rPr lang="cs-CZ" dirty="0" smtClean="0"/>
              <a:t>2. Zjistěte informace o tomto umělci.</a:t>
            </a:r>
          </a:p>
          <a:p>
            <a:r>
              <a:rPr lang="cs-CZ" dirty="0" smtClean="0"/>
              <a:t>3. Uveďte, s kterým jihočeským městem je tento umělec spojován?</a:t>
            </a:r>
          </a:p>
          <a:p>
            <a:r>
              <a:rPr lang="cs-CZ" dirty="0" smtClean="0"/>
              <a:t>4. Uveďte další známá díla od tohoto umělce.</a:t>
            </a:r>
          </a:p>
          <a:p>
            <a:r>
              <a:rPr lang="cs-CZ" dirty="0" smtClean="0"/>
              <a:t>5. Zjistěte, které stavby jsou dodnes spojované s životem a dílem tohoto umělce.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884639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Husův pomník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cs-CZ" dirty="0" smtClean="0"/>
              <a:t>1. Autorem je František Bílek.</a:t>
            </a:r>
          </a:p>
          <a:p>
            <a:r>
              <a:rPr lang="cs-CZ" dirty="0" smtClean="0"/>
              <a:t>2. František Bílek byl</a:t>
            </a:r>
            <a:r>
              <a:rPr lang="cs-CZ" dirty="0"/>
              <a:t> </a:t>
            </a:r>
            <a:r>
              <a:rPr lang="cs-CZ" dirty="0" smtClean="0"/>
              <a:t>český grafik</a:t>
            </a:r>
            <a:r>
              <a:rPr lang="cs-CZ" dirty="0"/>
              <a:t>, sochař, architekt, autor užitého umění a </a:t>
            </a:r>
            <a:r>
              <a:rPr lang="cs-CZ" dirty="0" smtClean="0"/>
              <a:t>symbolista období secese.</a:t>
            </a:r>
          </a:p>
          <a:p>
            <a:r>
              <a:rPr lang="cs-CZ" dirty="0" smtClean="0"/>
              <a:t>3. Bílek se narodil a zemřel v Chýnově u Tábora.</a:t>
            </a:r>
          </a:p>
          <a:p>
            <a:r>
              <a:rPr lang="cs-CZ" dirty="0" smtClean="0"/>
              <a:t>4. Další díla: </a:t>
            </a:r>
          </a:p>
          <a:p>
            <a:r>
              <a:rPr lang="cs-CZ" dirty="0" smtClean="0"/>
              <a:t>Krucifix </a:t>
            </a:r>
            <a:r>
              <a:rPr lang="cs-CZ" dirty="0"/>
              <a:t>(dřevo 1899) od roku 1927 umístěn v chrámu sv. </a:t>
            </a:r>
            <a:r>
              <a:rPr lang="cs-CZ" dirty="0" smtClean="0"/>
              <a:t>Víta</a:t>
            </a:r>
          </a:p>
          <a:p>
            <a:r>
              <a:rPr lang="cs-CZ" dirty="0"/>
              <a:t>Žal (1909), socha pro pomník V</a:t>
            </a:r>
            <a:r>
              <a:rPr lang="cs-CZ" dirty="0" smtClean="0"/>
              <a:t>. B. Třebízského </a:t>
            </a:r>
            <a:r>
              <a:rPr lang="cs-CZ" dirty="0"/>
              <a:t>na vyšehradském </a:t>
            </a:r>
            <a:r>
              <a:rPr lang="cs-CZ" dirty="0" smtClean="0"/>
              <a:t>hřbitově</a:t>
            </a:r>
          </a:p>
          <a:p>
            <a:r>
              <a:rPr lang="cs-CZ" dirty="0"/>
              <a:t>Tvůrce a jeho sestra bolest (1932) pro náhrobek Otokara </a:t>
            </a:r>
            <a:r>
              <a:rPr lang="cs-CZ" dirty="0" smtClean="0"/>
              <a:t>Březiny</a:t>
            </a:r>
          </a:p>
          <a:p>
            <a:r>
              <a:rPr lang="cs-CZ" dirty="0" smtClean="0"/>
              <a:t>5. Jedná se o Bílkův dům v Chýnově a Bílkovo vilu v Praze.</a:t>
            </a:r>
          </a:p>
          <a:p>
            <a:endParaRPr lang="cs-CZ" dirty="0" smtClean="0"/>
          </a:p>
          <a:p>
            <a:endParaRPr lang="cs-CZ" dirty="0" smtClean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608376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Bílkův dům v </a:t>
            </a:r>
            <a:r>
              <a:rPr lang="cs-CZ" dirty="0" err="1" smtClean="0"/>
              <a:t>chýnově</a:t>
            </a:r>
            <a:endParaRPr lang="cs-CZ" dirty="0"/>
          </a:p>
        </p:txBody>
      </p:sp>
      <p:sp>
        <p:nvSpPr>
          <p:cNvPr id="5" name="Obdélník 4"/>
          <p:cNvSpPr/>
          <p:nvPr/>
        </p:nvSpPr>
        <p:spPr>
          <a:xfrm>
            <a:off x="0" y="5949280"/>
            <a:ext cx="907300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dirty="0" smtClean="0"/>
              <a:t>           </a:t>
            </a:r>
            <a:r>
              <a:rPr lang="cs-CZ" dirty="0" smtClean="0">
                <a:hlinkClick r:id="rId2"/>
              </a:rPr>
              <a:t>http</a:t>
            </a:r>
            <a:r>
              <a:rPr lang="cs-CZ" dirty="0">
                <a:hlinkClick r:id="rId2"/>
              </a:rPr>
              <a:t>://www.citygalleryprague.cz/cs/web/guest/objekt-detail/-/</a:t>
            </a:r>
            <a:r>
              <a:rPr lang="cs-CZ" dirty="0" smtClean="0">
                <a:hlinkClick r:id="rId2"/>
              </a:rPr>
              <a:t>objekty/detail/11161</a:t>
            </a:r>
            <a:endParaRPr lang="cs-CZ" dirty="0" smtClean="0"/>
          </a:p>
          <a:p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45188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Bílkova vila v </a:t>
            </a:r>
            <a:r>
              <a:rPr lang="cs-CZ" dirty="0" err="1" smtClean="0"/>
              <a:t>praze</a:t>
            </a:r>
            <a:endParaRPr lang="cs-CZ" dirty="0"/>
          </a:p>
        </p:txBody>
      </p:sp>
      <p:sp>
        <p:nvSpPr>
          <p:cNvPr id="7" name="Obdélník 6"/>
          <p:cNvSpPr/>
          <p:nvPr/>
        </p:nvSpPr>
        <p:spPr>
          <a:xfrm>
            <a:off x="23345" y="6021288"/>
            <a:ext cx="91450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dirty="0" smtClean="0"/>
              <a:t>           </a:t>
            </a:r>
            <a:r>
              <a:rPr lang="cs-CZ" dirty="0" smtClean="0">
                <a:hlinkClick r:id="rId2"/>
              </a:rPr>
              <a:t>http</a:t>
            </a:r>
            <a:r>
              <a:rPr lang="cs-CZ" dirty="0">
                <a:hlinkClick r:id="rId2"/>
              </a:rPr>
              <a:t>://www.citygalleryprague.cz/cs/web/guest/stala-expozice/-/</a:t>
            </a:r>
            <a:r>
              <a:rPr lang="cs-CZ" dirty="0" smtClean="0">
                <a:hlinkClick r:id="rId2"/>
              </a:rPr>
              <a:t>detail/17643</a:t>
            </a:r>
            <a:endParaRPr lang="cs-CZ" dirty="0" smtClean="0"/>
          </a:p>
          <a:p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14790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olný tvar 1"/>
          <p:cNvSpPr/>
          <p:nvPr/>
        </p:nvSpPr>
        <p:spPr>
          <a:xfrm>
            <a:off x="2617470" y="3576162"/>
            <a:ext cx="3909060" cy="1405890"/>
          </a:xfrm>
          <a:custGeom>
            <a:avLst/>
            <a:gdLst/>
            <a:ahLst/>
            <a:cxnLst/>
            <a:rect l="0" t="0" r="0" b="0"/>
            <a:pathLst>
              <a:path w="4342131" h="1562101">
                <a:moveTo>
                  <a:pt x="0" y="1562100"/>
                </a:moveTo>
                <a:lnTo>
                  <a:pt x="0" y="0"/>
                </a:lnTo>
                <a:lnTo>
                  <a:pt x="4342130" y="0"/>
                </a:lnTo>
                <a:lnTo>
                  <a:pt x="4342130" y="1562100"/>
                </a:lnTo>
                <a:close/>
              </a:path>
            </a:pathLst>
          </a:custGeom>
          <a:solidFill>
            <a:schemeClr val="bg1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296" tIns="41148" rIns="82296" bIns="41148" anchor="ctr"/>
          <a:lstStyle/>
          <a:p>
            <a:pPr algn="ctr">
              <a:defRPr/>
            </a:pPr>
            <a:endParaRPr lang="cs-CZ"/>
          </a:p>
        </p:txBody>
      </p:sp>
      <p:sp>
        <p:nvSpPr>
          <p:cNvPr id="3075" name="TextovéPole 2"/>
          <p:cNvSpPr txBox="1">
            <a:spLocks noChangeArrowheads="1"/>
          </p:cNvSpPr>
          <p:nvPr/>
        </p:nvSpPr>
        <p:spPr bwMode="auto">
          <a:xfrm>
            <a:off x="2811780" y="3714750"/>
            <a:ext cx="3566160" cy="9294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Autor:</a:t>
            </a:r>
          </a:p>
          <a:p>
            <a:pPr algn="ctr"/>
            <a:r>
              <a:rPr lang="cs-CZ" sz="1100" dirty="0">
                <a:solidFill>
                  <a:srgbClr val="000000"/>
                </a:solidFill>
                <a:latin typeface="Arial - 16"/>
              </a:rPr>
              <a:t>Mgr. 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Zuzana Lukešová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  <a:p>
            <a:pPr algn="ctr"/>
            <a:r>
              <a:rPr lang="cs-CZ" sz="1100" dirty="0">
                <a:solidFill>
                  <a:srgbClr val="000000"/>
                </a:solidFill>
                <a:latin typeface="Arial - 16"/>
              </a:rPr>
              <a:t>Gymnázium </a:t>
            </a:r>
            <a:r>
              <a:rPr lang="cs-CZ" sz="1100" dirty="0" err="1">
                <a:solidFill>
                  <a:srgbClr val="000000"/>
                </a:solidFill>
                <a:latin typeface="Arial - 16"/>
              </a:rPr>
              <a:t>Pierra</a:t>
            </a:r>
            <a:r>
              <a:rPr lang="cs-CZ" sz="1100" dirty="0">
                <a:solidFill>
                  <a:srgbClr val="000000"/>
                </a:solidFill>
                <a:latin typeface="Arial - 16"/>
              </a:rPr>
              <a:t> de </a:t>
            </a:r>
            <a:r>
              <a:rPr lang="cs-CZ" sz="1100" dirty="0" err="1">
                <a:solidFill>
                  <a:srgbClr val="000000"/>
                </a:solidFill>
                <a:latin typeface="Arial - 16"/>
              </a:rPr>
              <a:t>Coubertina</a:t>
            </a:r>
            <a:r>
              <a:rPr lang="cs-CZ" sz="1100" dirty="0">
                <a:solidFill>
                  <a:srgbClr val="000000"/>
                </a:solidFill>
                <a:latin typeface="Arial - 16"/>
              </a:rPr>
              <a:t>, Tábor</a:t>
            </a:r>
          </a:p>
          <a:p>
            <a:pPr algn="ctr"/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z.lukesova@centrum.cz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  <a:p>
            <a:pPr algn="ctr"/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leden 2013</a:t>
            </a:r>
          </a:p>
        </p:txBody>
      </p:sp>
      <p:sp>
        <p:nvSpPr>
          <p:cNvPr id="3076" name="TextovéPole 3"/>
          <p:cNvSpPr txBox="1">
            <a:spLocks noChangeArrowheads="1"/>
          </p:cNvSpPr>
          <p:nvPr/>
        </p:nvSpPr>
        <p:spPr bwMode="auto">
          <a:xfrm>
            <a:off x="2217420" y="2514600"/>
            <a:ext cx="4709160" cy="421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algn="ctr"/>
            <a:r>
              <a:rPr lang="cs-CZ" sz="1100" dirty="0">
                <a:solidFill>
                  <a:srgbClr val="000000"/>
                </a:solidFill>
                <a:latin typeface="Arial - 16"/>
              </a:rPr>
              <a:t>Objekty použité k vytvoření sešitu 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pocházejí </a:t>
            </a:r>
            <a:r>
              <a:rPr lang="cs-CZ" sz="1100" dirty="0">
                <a:solidFill>
                  <a:srgbClr val="000000"/>
                </a:solidFill>
                <a:latin typeface="Arial - 16"/>
              </a:rPr>
              <a:t>z veřejných knihoven obrázků (public </a:t>
            </a:r>
            <a:r>
              <a:rPr lang="cs-CZ" sz="1100" dirty="0" err="1">
                <a:solidFill>
                  <a:srgbClr val="000000"/>
                </a:solidFill>
                <a:latin typeface="Arial - 16"/>
              </a:rPr>
              <a:t>domain</a:t>
            </a:r>
            <a:r>
              <a:rPr lang="cs-CZ" sz="1100" dirty="0">
                <a:solidFill>
                  <a:srgbClr val="000000"/>
                </a:solidFill>
                <a:latin typeface="Arial - 16"/>
              </a:rPr>
              <a:t>) nebo jsou vlastní originální tvorbou autora.</a:t>
            </a:r>
          </a:p>
        </p:txBody>
      </p:sp>
      <p:sp>
        <p:nvSpPr>
          <p:cNvPr id="3077" name="TextovéPole 4"/>
          <p:cNvSpPr txBox="1">
            <a:spLocks noChangeArrowheads="1"/>
          </p:cNvSpPr>
          <p:nvPr/>
        </p:nvSpPr>
        <p:spPr bwMode="auto">
          <a:xfrm>
            <a:off x="205740" y="182880"/>
            <a:ext cx="4434840" cy="29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pl-PL" sz="1400" b="1">
                <a:solidFill>
                  <a:srgbClr val="000000"/>
                </a:solidFill>
                <a:latin typeface="Arial - 20"/>
              </a:rPr>
              <a:t>Seznam použité literatury a pramenů:</a:t>
            </a:r>
            <a:endParaRPr lang="cs-CZ" sz="1400" b="1">
              <a:solidFill>
                <a:srgbClr val="000000"/>
              </a:solidFill>
              <a:latin typeface="Arial - 20"/>
            </a:endParaRPr>
          </a:p>
        </p:txBody>
      </p:sp>
      <p:sp>
        <p:nvSpPr>
          <p:cNvPr id="3078" name="TextovéPole 5"/>
          <p:cNvSpPr txBox="1">
            <a:spLocks noChangeArrowheads="1"/>
          </p:cNvSpPr>
          <p:nvPr/>
        </p:nvSpPr>
        <p:spPr bwMode="auto">
          <a:xfrm>
            <a:off x="570957" y="514350"/>
            <a:ext cx="8047806" cy="109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>
                <a:hlinkClick r:id="rId2"/>
              </a:rPr>
              <a:t>http://www.husitstvi.cz</a:t>
            </a:r>
            <a:endParaRPr lang="cs-CZ" sz="1100" dirty="0"/>
          </a:p>
          <a:p>
            <a:r>
              <a:rPr lang="cs-CZ" sz="1100" dirty="0">
                <a:hlinkClick r:id="rId3"/>
              </a:rPr>
              <a:t>http://sechtl-vosecek.ucw.cz</a:t>
            </a:r>
            <a:endParaRPr lang="cs-CZ" sz="1100" dirty="0"/>
          </a:p>
          <a:p>
            <a:r>
              <a:rPr lang="cs-CZ" sz="1100" dirty="0">
                <a:hlinkClick r:id="rId4"/>
              </a:rPr>
              <a:t>http://www.citygalleryprague.cz</a:t>
            </a:r>
            <a:endParaRPr lang="cs-CZ" sz="1100" dirty="0"/>
          </a:p>
          <a:p>
            <a:endParaRPr lang="cs-CZ" sz="1100" dirty="0"/>
          </a:p>
          <a:p>
            <a:endParaRPr lang="cs-CZ" sz="1100" dirty="0" smtClean="0"/>
          </a:p>
          <a:p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</p:spTree>
    <p:extLst>
      <p:ext uri="{BB962C8B-B14F-4D97-AF65-F5344CB8AC3E}">
        <p14:creationId xmlns:p14="http://schemas.microsoft.com/office/powerpoint/2010/main" val="1247090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Táborsko v literatuře a kultuře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Husův pomník v Táboře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788392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>
                <a:effectLst/>
              </a:rPr>
              <a:t>Husovo náměstí na začátku 20. století</a:t>
            </a:r>
            <a:endParaRPr lang="cs-CZ" dirty="0"/>
          </a:p>
        </p:txBody>
      </p:sp>
      <p:sp>
        <p:nvSpPr>
          <p:cNvPr id="5" name="Obdélník 4"/>
          <p:cNvSpPr/>
          <p:nvPr/>
        </p:nvSpPr>
        <p:spPr>
          <a:xfrm>
            <a:off x="1475656" y="6165304"/>
            <a:ext cx="66064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dirty="0" smtClean="0">
                <a:hlinkClick r:id="rId2"/>
              </a:rPr>
              <a:t>http://sechtl-vosecek.ucw.cz/cml/fotografie/foto0467.html</a:t>
            </a:r>
            <a:endParaRPr lang="cs-CZ" dirty="0" smtClean="0"/>
          </a:p>
          <a:p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57091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>
                <a:effectLst/>
              </a:rPr>
              <a:t>odhalení Husova </a:t>
            </a:r>
            <a:r>
              <a:rPr lang="cs-CZ" dirty="0" smtClean="0">
                <a:effectLst/>
              </a:rPr>
              <a:t>pomníku - </a:t>
            </a:r>
            <a:r>
              <a:rPr lang="cs-CZ" dirty="0">
                <a:effectLst/>
              </a:rPr>
              <a:t>6.7. 1928</a:t>
            </a:r>
            <a:endParaRPr lang="cs-CZ" dirty="0"/>
          </a:p>
        </p:txBody>
      </p:sp>
      <p:sp>
        <p:nvSpPr>
          <p:cNvPr id="5" name="Obdélník 4"/>
          <p:cNvSpPr/>
          <p:nvPr/>
        </p:nvSpPr>
        <p:spPr>
          <a:xfrm>
            <a:off x="1475656" y="6165304"/>
            <a:ext cx="6858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dirty="0" smtClean="0">
                <a:hlinkClick r:id="rId2"/>
              </a:rPr>
              <a:t>http://sechtl-vosecek.ucw.cz/cml/fotografie/foto3442.html</a:t>
            </a:r>
            <a:endParaRPr lang="cs-CZ" dirty="0" smtClean="0"/>
          </a:p>
          <a:p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9632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>
                <a:effectLst/>
              </a:rPr>
              <a:t>odhalení Husova pomníku - 6.7. 1928</a:t>
            </a:r>
            <a:endParaRPr lang="cs-CZ" dirty="0"/>
          </a:p>
        </p:txBody>
      </p:sp>
      <p:sp>
        <p:nvSpPr>
          <p:cNvPr id="5" name="Obdélník 4"/>
          <p:cNvSpPr/>
          <p:nvPr/>
        </p:nvSpPr>
        <p:spPr>
          <a:xfrm>
            <a:off x="1331640" y="6237312"/>
            <a:ext cx="6858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dirty="0" smtClean="0">
                <a:hlinkClick r:id="rId2"/>
              </a:rPr>
              <a:t>http://sechtl-vosecek.ucw.cz/cml/fotografie/foto1092.html</a:t>
            </a:r>
            <a:endParaRPr lang="cs-CZ" dirty="0" smtClean="0"/>
          </a:p>
          <a:p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28694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>
                <a:effectLst/>
              </a:rPr>
              <a:t>odhalení Husova pomníku - 6.7. 1928</a:t>
            </a:r>
            <a:endParaRPr lang="cs-CZ" dirty="0"/>
          </a:p>
        </p:txBody>
      </p:sp>
      <p:sp>
        <p:nvSpPr>
          <p:cNvPr id="5" name="Obdélník 4"/>
          <p:cNvSpPr/>
          <p:nvPr/>
        </p:nvSpPr>
        <p:spPr>
          <a:xfrm>
            <a:off x="1331640" y="6165304"/>
            <a:ext cx="67504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dirty="0" smtClean="0">
                <a:hlinkClick r:id="rId2"/>
              </a:rPr>
              <a:t>http://sechtl-vosecek.ucw.cz/cml/fotografie/foto1091.html</a:t>
            </a:r>
            <a:endParaRPr lang="cs-CZ" dirty="0" smtClean="0"/>
          </a:p>
          <a:p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00937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>
                <a:effectLst/>
              </a:rPr>
              <a:t>Husův </a:t>
            </a:r>
            <a:r>
              <a:rPr lang="cs-CZ" dirty="0" smtClean="0">
                <a:effectLst/>
              </a:rPr>
              <a:t>pomník </a:t>
            </a:r>
            <a:endParaRPr lang="cs-CZ" dirty="0"/>
          </a:p>
        </p:txBody>
      </p:sp>
      <p:sp>
        <p:nvSpPr>
          <p:cNvPr id="5" name="Obdélník 4"/>
          <p:cNvSpPr/>
          <p:nvPr/>
        </p:nvSpPr>
        <p:spPr>
          <a:xfrm>
            <a:off x="1619672" y="6237312"/>
            <a:ext cx="66064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dirty="0" smtClean="0">
                <a:hlinkClick r:id="rId2"/>
              </a:rPr>
              <a:t>http://sechtl-vosecek.ucw.cz/cml/fotografie/foto3354.html</a:t>
            </a:r>
            <a:endParaRPr lang="cs-CZ" dirty="0" smtClean="0"/>
          </a:p>
          <a:p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13871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>
                <a:effectLst/>
              </a:rPr>
              <a:t>Husův pomník</a:t>
            </a:r>
            <a:endParaRPr lang="cs-CZ" dirty="0"/>
          </a:p>
        </p:txBody>
      </p:sp>
      <p:sp>
        <p:nvSpPr>
          <p:cNvPr id="5" name="Obdélník 4"/>
          <p:cNvSpPr/>
          <p:nvPr/>
        </p:nvSpPr>
        <p:spPr>
          <a:xfrm>
            <a:off x="2339752" y="5733256"/>
            <a:ext cx="334726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dirty="0" smtClean="0">
                <a:hlinkClick r:id="rId2"/>
              </a:rPr>
              <a:t>http://www.husitstvi.cz/g78.php</a:t>
            </a:r>
            <a:endParaRPr lang="cs-CZ" dirty="0" smtClean="0"/>
          </a:p>
          <a:p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61314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>
                <a:effectLst/>
              </a:rPr>
              <a:t>Husův pomník - detaily</a:t>
            </a:r>
            <a:endParaRPr lang="cs-CZ" dirty="0"/>
          </a:p>
        </p:txBody>
      </p:sp>
      <p:sp>
        <p:nvSpPr>
          <p:cNvPr id="5" name="Obdélník 4"/>
          <p:cNvSpPr/>
          <p:nvPr/>
        </p:nvSpPr>
        <p:spPr>
          <a:xfrm>
            <a:off x="2898368" y="6165304"/>
            <a:ext cx="334726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dirty="0" smtClean="0">
                <a:hlinkClick r:id="rId2"/>
              </a:rPr>
              <a:t>http://www.husitstvi.cz/g78.php</a:t>
            </a:r>
            <a:endParaRPr lang="cs-CZ" dirty="0" smtClean="0"/>
          </a:p>
          <a:p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85818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esta">
  <a:themeElements>
    <a:clrScheme name="Cesta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Cesta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esta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42</TotalTime>
  <Words>384</Words>
  <Application>Microsoft Office PowerPoint</Application>
  <PresentationFormat>Předvádění na obrazovce (4:3)</PresentationFormat>
  <Paragraphs>82</Paragraphs>
  <Slides>19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19</vt:i4>
      </vt:variant>
    </vt:vector>
  </HeadingPairs>
  <TitlesOfParts>
    <vt:vector size="20" baseType="lpstr">
      <vt:lpstr>Cesta</vt:lpstr>
      <vt:lpstr>Prezentace aplikace PowerPoint</vt:lpstr>
      <vt:lpstr>Táborsko v literatuře a kultuře</vt:lpstr>
      <vt:lpstr>Husovo náměstí na začátku 20. století</vt:lpstr>
      <vt:lpstr>odhalení Husova pomníku - 6.7. 1928</vt:lpstr>
      <vt:lpstr>odhalení Husova pomníku - 6.7. 1928</vt:lpstr>
      <vt:lpstr>odhalení Husova pomníku - 6.7. 1928</vt:lpstr>
      <vt:lpstr>Husův pomník </vt:lpstr>
      <vt:lpstr>Husův pomník</vt:lpstr>
      <vt:lpstr>Husův pomník - detaily</vt:lpstr>
      <vt:lpstr>Husův pomník - detaily</vt:lpstr>
      <vt:lpstr>Husův pomník - detaily</vt:lpstr>
      <vt:lpstr>Husův pomník - detaily</vt:lpstr>
      <vt:lpstr>Husův pomník - detaily</vt:lpstr>
      <vt:lpstr>Husův pomník - detaily</vt:lpstr>
      <vt:lpstr>Husův pomník</vt:lpstr>
      <vt:lpstr>Husův pomník</vt:lpstr>
      <vt:lpstr>Bílkův dům v chýnově</vt:lpstr>
      <vt:lpstr>Bílkova vila v praze</vt:lpstr>
      <vt:lpstr>Prezentace aplikace PowerPoint</vt:lpstr>
    </vt:vector>
  </TitlesOfParts>
  <Company>GPdC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Táborsko v literatuře a kultuře</dc:title>
  <dc:creator>doma</dc:creator>
  <cp:lastModifiedBy>hchotovinska</cp:lastModifiedBy>
  <cp:revision>16</cp:revision>
  <dcterms:created xsi:type="dcterms:W3CDTF">2012-12-23T18:49:10Z</dcterms:created>
  <dcterms:modified xsi:type="dcterms:W3CDTF">2014-05-14T10:01:03Z</dcterms:modified>
</cp:coreProperties>
</file>