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58" r:id="rId10"/>
  </p:sldIdLst>
  <p:sldSz cx="10160000" cy="7620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onstantia" panose="02030602050306030303" pitchFamily="18" charset="0"/>
      <p:regular r:id="rId15"/>
      <p:bold r:id="rId16"/>
      <p:italic r:id="rId17"/>
      <p:boldItalic r:id="rId18"/>
    </p:embeddedFont>
    <p:embeddedFont>
      <p:font typeface="Wingdings 2" panose="05020102010507070707" pitchFamily="18" charset="2"/>
      <p:regular r:id="rId19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62" y="-77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</a:t>
            </a:r>
            <a:r>
              <a:rPr lang="cs-CZ" sz="1000" b="1" dirty="0">
                <a:solidFill>
                  <a:srgbClr val="002060"/>
                </a:solidFill>
                <a:latin typeface="Times New Roman - 14"/>
              </a:rPr>
              <a:t>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4096" y="2136775"/>
            <a:ext cx="1929904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Předmět:</a:t>
            </a: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0"/>
            <a:ext cx="2679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05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4889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Sepekov. Poutní místo opředené pověstmi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6604000" y="2120900"/>
            <a:ext cx="3251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eský jazyk a literatura  ročník: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2.D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20.12.2012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Sepekov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Poutní místo opředené pověstmi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Barokní kostel Panny Marie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1730 – 1733</a:t>
            </a:r>
          </a:p>
          <a:p>
            <a:r>
              <a:rPr lang="cs-CZ" sz="2800" dirty="0"/>
              <a:t>v</a:t>
            </a:r>
            <a:r>
              <a:rPr lang="cs-CZ" sz="2800" dirty="0" smtClean="0"/>
              <a:t>ystavěn na místě kapličky, kterou údajně založil milevský opat </a:t>
            </a:r>
            <a:r>
              <a:rPr lang="cs-CZ" sz="2800" dirty="0" err="1" smtClean="0"/>
              <a:t>Jarloch</a:t>
            </a:r>
            <a:r>
              <a:rPr lang="cs-CZ" sz="2800" dirty="0" smtClean="0"/>
              <a:t> (zřejmě jde o pověst)</a:t>
            </a:r>
            <a:endParaRPr lang="cs-CZ" sz="2800" dirty="0"/>
          </a:p>
        </p:txBody>
      </p:sp>
      <p:pic>
        <p:nvPicPr>
          <p:cNvPr id="3" name="Zástupný symbol pro obsah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2914451"/>
            <a:ext cx="4487863" cy="3365897"/>
          </a:xfr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39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k</a:t>
            </a:r>
            <a:r>
              <a:rPr lang="cs-CZ" sz="2800" dirty="0" smtClean="0"/>
              <a:t>ostel je typicky barokní stavba</a:t>
            </a:r>
          </a:p>
          <a:p>
            <a:r>
              <a:rPr lang="cs-CZ" sz="2800" dirty="0"/>
              <a:t>n</a:t>
            </a:r>
            <a:r>
              <a:rPr lang="cs-CZ" sz="2800" dirty="0" smtClean="0"/>
              <a:t>a hlavním oltáři uctíván obraz Panny Marie </a:t>
            </a:r>
            <a:r>
              <a:rPr lang="cs-CZ" sz="2800" dirty="0" err="1" smtClean="0"/>
              <a:t>Sepekovské</a:t>
            </a:r>
            <a:endParaRPr lang="cs-CZ" sz="28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048" y="1505744"/>
            <a:ext cx="3695700" cy="4927600"/>
          </a:xfr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2386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j</a:t>
            </a:r>
            <a:r>
              <a:rPr lang="cs-CZ" sz="2800" dirty="0" smtClean="0"/>
              <a:t>de o poutní kostel, proto je obklopen ambity (1760 – 1767)</a:t>
            </a:r>
          </a:p>
          <a:p>
            <a:r>
              <a:rPr lang="cs-CZ" sz="2800" dirty="0"/>
              <a:t>v</a:t>
            </a:r>
            <a:r>
              <a:rPr lang="cs-CZ" sz="2800" dirty="0" smtClean="0"/>
              <a:t> ambitech poutníci nalezli ochranu před nepřízní počasí a mohli se modlit</a:t>
            </a:r>
            <a:endParaRPr lang="cs-CZ" sz="2800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2297832"/>
            <a:ext cx="4487863" cy="3365897"/>
          </a:xfr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892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508000" y="1937792"/>
            <a:ext cx="9144000" cy="5089541"/>
          </a:xfrm>
        </p:spPr>
        <p:txBody>
          <a:bodyPr>
            <a:normAutofit/>
          </a:bodyPr>
          <a:lstStyle/>
          <a:p>
            <a:pPr algn="just"/>
            <a:r>
              <a:rPr lang="cs-CZ" sz="2800" i="1" dirty="0" smtClean="0"/>
              <a:t>Kdesi v Uhrách se narodil slepý chlapec. Rodiče s ním navštěvovali různá poutní místa, ale uzdravení nepřicházelo. Jednou se jim ve snu zjevil neznámý obraz Panny Marie. V dominikánském klášteře, kam se obrátili o radu, jim ukázali obraz </a:t>
            </a:r>
            <a:r>
              <a:rPr lang="cs-CZ" sz="2800" i="1" dirty="0" err="1" smtClean="0"/>
              <a:t>Sepekovské</a:t>
            </a:r>
            <a:r>
              <a:rPr lang="cs-CZ" sz="2800" i="1" dirty="0" smtClean="0"/>
              <a:t> Panny Marie, který ihned poznali. Vydali se s dítětem na dalekou cestu do Čech. Po obtížném putování dorazili na dohled od Sepekova a zastavili, aby si odpočinuli…</a:t>
            </a:r>
            <a:endParaRPr lang="cs-CZ" sz="2800" i="1" dirty="0"/>
          </a:p>
        </p:txBody>
      </p:sp>
    </p:spTree>
    <p:extLst>
      <p:ext uri="{BB962C8B-B14F-4D97-AF65-F5344CB8AC3E}">
        <p14:creationId xmlns:p14="http://schemas.microsoft.com/office/powerpoint/2010/main" val="331648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3000" i="1" dirty="0" smtClean="0"/>
              <a:t>… Chlapec slezl z vozu, obrátil se směrem k </a:t>
            </a:r>
            <a:r>
              <a:rPr lang="cs-CZ" sz="3000" i="1" dirty="0" err="1" smtClean="0"/>
              <a:t>sepekovskému</a:t>
            </a:r>
            <a:r>
              <a:rPr lang="cs-CZ" sz="3000" i="1" dirty="0" smtClean="0"/>
              <a:t> kostelu a zvolal: „Již vidím ten kostelíček!“ Rodiče poznali, že hoch nabyl zraku.</a:t>
            </a:r>
          </a:p>
          <a:p>
            <a:pPr lvl="2"/>
            <a:endParaRPr lang="cs-CZ" sz="3000" i="1" dirty="0"/>
          </a:p>
          <a:p>
            <a:pPr lvl="2"/>
            <a:r>
              <a:rPr lang="cs-CZ" sz="2400" dirty="0" smtClean="0"/>
              <a:t>Pověst </a:t>
            </a:r>
            <a:r>
              <a:rPr lang="cs-CZ" sz="2400" dirty="0"/>
              <a:t>o zázračné moci mariánského obrazu</a:t>
            </a:r>
          </a:p>
          <a:p>
            <a:endParaRPr lang="cs-CZ" sz="2800" dirty="0"/>
          </a:p>
          <a:p>
            <a:endParaRPr lang="cs-CZ" sz="2800" dirty="0" smtClean="0"/>
          </a:p>
          <a:p>
            <a:pPr marL="0" indent="0"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23082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Otázky a úkoly</a:t>
            </a:r>
            <a:endParaRPr lang="cs-CZ" sz="4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Které typické rysy náboženské pověsti obsahuje </a:t>
            </a:r>
            <a:r>
              <a:rPr lang="cs-CZ" b="1" dirty="0" err="1" smtClean="0"/>
              <a:t>sepekovská</a:t>
            </a:r>
            <a:r>
              <a:rPr lang="cs-CZ" b="1" dirty="0" smtClean="0"/>
              <a:t> pověst?</a:t>
            </a:r>
          </a:p>
          <a:p>
            <a:r>
              <a:rPr lang="cs-CZ" b="1" dirty="0" smtClean="0"/>
              <a:t>Znáte podobnou pověst o zázračném uzdravení, která se váže k jinému místu na Táborsku?</a:t>
            </a:r>
          </a:p>
          <a:p>
            <a:r>
              <a:rPr lang="cs-CZ" b="1" dirty="0" smtClean="0"/>
              <a:t>Jaký vztah má v pověstech Sepekov k blízkému Milevsku?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5372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prosinec 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733509" y="1001688"/>
            <a:ext cx="84859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Bílek, J., Kálal, J. Jelínek, </a:t>
            </a:r>
            <a:r>
              <a:rPr lang="en-US" sz="1200" smtClean="0">
                <a:solidFill>
                  <a:srgbClr val="000000"/>
                </a:solidFill>
                <a:latin typeface="Arial - 16"/>
              </a:rPr>
              <a:t>M.</a:t>
            </a:r>
            <a:r>
              <a:rPr lang="cs-CZ" sz="1200" smtClean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Milevsko a okolí od A do 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Ž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 Milevsko: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Spolek pro rozvoj kultury v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Milevsku,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2000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Pověst o zázračném uzdravení cit. dle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Kytka J.: 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Milevsko a jeho 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kr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aj. Milevsko: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Spolek pro rozvoj kultury v Milevsku,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1996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Kostel Panny Marie. Foto Jiří Kálal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Věž kostela Panny Marie. Foto Jiří Kálal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Ambity kostela Panny Marie. Foto Jiří Kálal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182</TotalTime>
  <Words>451</Words>
  <Application>Microsoft Office PowerPoint</Application>
  <PresentationFormat>Vlastní</PresentationFormat>
  <Paragraphs>58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Arial - 20</vt:lpstr>
      <vt:lpstr>Calibri</vt:lpstr>
      <vt:lpstr>Constantia</vt:lpstr>
      <vt:lpstr>Arial - 16</vt:lpstr>
      <vt:lpstr>Times New Roman - 14</vt:lpstr>
      <vt:lpstr>Wingdings 2</vt:lpstr>
      <vt:lpstr>Tok</vt:lpstr>
      <vt:lpstr>Prezentace aplikace PowerPoint</vt:lpstr>
      <vt:lpstr>Sepekov</vt:lpstr>
      <vt:lpstr>Barokní kostel Panny Marie</vt:lpstr>
      <vt:lpstr>  </vt:lpstr>
      <vt:lpstr>  </vt:lpstr>
      <vt:lpstr>  </vt:lpstr>
      <vt:lpstr>  </vt:lpstr>
      <vt:lpstr>Otázky a úkoly</vt:lpstr>
      <vt:lpstr>Prezentace aplikace PowerPoint</vt:lpstr>
    </vt:vector>
  </TitlesOfParts>
  <Company>GT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hchotovinska</cp:lastModifiedBy>
  <cp:revision>29</cp:revision>
  <dcterms:created xsi:type="dcterms:W3CDTF">2012-09-30T18:20:36Z</dcterms:created>
  <dcterms:modified xsi:type="dcterms:W3CDTF">2014-05-14T10:00:20Z</dcterms:modified>
</cp:coreProperties>
</file>