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6" r:id="rId15"/>
    <p:sldId id="285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ACC756-94BE-4274-86D0-721BE8778F3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A1A644-52D3-493C-9398-A2F01437EB9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atelevize.cz/ct24/regiony/207649-dum-strelnice-na-prodej-nikdy-rikaji-taborsti/" TargetMode="External"/><Relationship Id="rId2" Type="http://schemas.openxmlformats.org/officeDocument/2006/relationships/hyperlink" Target="http://www.strelnice-tabor.cz/index.php/component/content/article/49-historie-stelnice-tabor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echtl-vosecek.ucw.cz/" TargetMode="External"/><Relationship Id="rId4" Type="http://schemas.openxmlformats.org/officeDocument/2006/relationships/hyperlink" Target="http://rozhledy2010.blogspot.cz/2011_08_01_archiv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en/cml/fotografie/foto0556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105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1050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1051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1047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ozhledy2010.blogspot.cz/2011_08_01_archive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atelevize.cz/ct24/regiony/207649-dum-strelnice-na-prodej-nikdy-rikaji-taborst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latin typeface="Arial" pitchFamily="34" charset="0"/>
                <a:cs typeface="Arial" pitchFamily="34" charset="0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 </a:t>
            </a:r>
            <a:r>
              <a:rPr lang="cs-CZ" sz="1100" dirty="0">
                <a:latin typeface="Arial" pitchFamily="34" charset="0"/>
                <a:cs typeface="Arial" pitchFamily="34" charset="0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908811"/>
            <a:ext cx="221784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00628" y="2071678"/>
            <a:ext cx="3135768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04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Střelnice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20. 12. 2012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7933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t"/>
            <a:r>
              <a:rPr lang="cs-CZ" dirty="0"/>
              <a:t>Od konce 18. století se část táborských obyvatel pokoušela založit střelecký spolek</a:t>
            </a:r>
          </a:p>
          <a:p>
            <a:pPr lvl="0" fontAlgn="t"/>
            <a:r>
              <a:rPr lang="cs-CZ" dirty="0"/>
              <a:t>Oblíbenou zábavou tehdejších lidí </a:t>
            </a:r>
            <a:r>
              <a:rPr lang="cs-CZ" dirty="0" smtClean="0"/>
              <a:t>byla střelba </a:t>
            </a:r>
            <a:r>
              <a:rPr lang="cs-CZ" dirty="0"/>
              <a:t>z palných zbraní na pestře zdobené terče </a:t>
            </a:r>
          </a:p>
          <a:p>
            <a:pPr lvl="0" fontAlgn="t"/>
            <a:r>
              <a:rPr lang="cs-CZ" dirty="0"/>
              <a:t>Roku 1801 </a:t>
            </a:r>
            <a:r>
              <a:rPr lang="cs-CZ" dirty="0" smtClean="0"/>
              <a:t>se </a:t>
            </a:r>
            <a:r>
              <a:rPr lang="cs-CZ" dirty="0"/>
              <a:t>táborským měšťanům </a:t>
            </a:r>
            <a:r>
              <a:rPr lang="cs-CZ" dirty="0" smtClean="0"/>
              <a:t>podařilo získat povolení </a:t>
            </a:r>
            <a:r>
              <a:rPr lang="cs-CZ" dirty="0"/>
              <a:t>k založení střeleckého spolku</a:t>
            </a:r>
          </a:p>
          <a:p>
            <a:pPr lvl="0" fontAlgn="t"/>
            <a:r>
              <a:rPr lang="cs-CZ" dirty="0"/>
              <a:t> Členové střeleckého spolku </a:t>
            </a:r>
            <a:r>
              <a:rPr lang="cs-CZ" dirty="0" smtClean="0"/>
              <a:t>dostali do </a:t>
            </a:r>
            <a:r>
              <a:rPr lang="cs-CZ" dirty="0"/>
              <a:t>pronájmu část parkánu na severovýchodní straně městských hradeb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82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t"/>
            <a:r>
              <a:rPr lang="cs-CZ" dirty="0"/>
              <a:t>R</a:t>
            </a:r>
            <a:r>
              <a:rPr lang="cs-CZ" dirty="0" smtClean="0"/>
              <a:t>oku </a:t>
            </a:r>
            <a:r>
              <a:rPr lang="cs-CZ" dirty="0"/>
              <a:t>1808 byla postavena ze dřeva první budova střelnice</a:t>
            </a:r>
          </a:p>
          <a:p>
            <a:pPr lvl="0" fontAlgn="t"/>
            <a:r>
              <a:rPr lang="cs-CZ" dirty="0"/>
              <a:t>P</a:t>
            </a:r>
            <a:r>
              <a:rPr lang="cs-CZ" dirty="0" smtClean="0"/>
              <a:t>atrně </a:t>
            </a:r>
            <a:r>
              <a:rPr lang="cs-CZ" dirty="0"/>
              <a:t>jen jako prozatímní </a:t>
            </a:r>
            <a:r>
              <a:rPr lang="cs-CZ" dirty="0" smtClean="0"/>
              <a:t>stavba</a:t>
            </a:r>
            <a:endParaRPr lang="cs-CZ" dirty="0"/>
          </a:p>
          <a:p>
            <a:pPr fontAlgn="t"/>
            <a:r>
              <a:rPr lang="cs-CZ" dirty="0"/>
              <a:t>O tři roky později se započalo s výstavbou zděného objektu, který byl ve třicátých letech 19. století několikrát upraven a rozšířen. </a:t>
            </a:r>
          </a:p>
          <a:p>
            <a:pPr lvl="0" fontAlgn="t"/>
            <a:r>
              <a:rPr lang="cs-CZ" dirty="0"/>
              <a:t>Později  nechalo město Tábor na obecné náklady zbudovat schodiště od Střelnice k jordánské hrázi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85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t"/>
            <a:r>
              <a:rPr lang="cs-CZ" dirty="0"/>
              <a:t>V letech </a:t>
            </a:r>
            <a:r>
              <a:rPr lang="cs-CZ" dirty="0" smtClean="0"/>
              <a:t>1894 - 95 </a:t>
            </a:r>
            <a:r>
              <a:rPr lang="cs-CZ" dirty="0"/>
              <a:t>byla již nevyhovující stará budova Střelnice </a:t>
            </a:r>
            <a:r>
              <a:rPr lang="cs-CZ" dirty="0" smtClean="0"/>
              <a:t>zbourána</a:t>
            </a:r>
          </a:p>
          <a:p>
            <a:pPr lvl="0" fontAlgn="t"/>
            <a:r>
              <a:rPr lang="cs-CZ" dirty="0"/>
              <a:t>N</a:t>
            </a:r>
            <a:r>
              <a:rPr lang="cs-CZ" dirty="0" smtClean="0"/>
              <a:t>a </a:t>
            </a:r>
            <a:r>
              <a:rPr lang="cs-CZ" dirty="0"/>
              <a:t>jejím místě byl postaven rozlehlý palác v novorenesančním slohu</a:t>
            </a:r>
          </a:p>
          <a:p>
            <a:pPr lvl="0" fontAlgn="t"/>
            <a:r>
              <a:rPr lang="cs-CZ" dirty="0"/>
              <a:t> Po roce 1945 byla budova znárodněna a předána do správy městu Táboru</a:t>
            </a:r>
          </a:p>
          <a:p>
            <a:pPr lvl="0" fontAlgn="t"/>
            <a:r>
              <a:rPr lang="cs-CZ" dirty="0"/>
              <a:t>V současné době se vedou o majetková práva k budově vleklé </a:t>
            </a:r>
            <a:r>
              <a:rPr lang="cs-CZ" dirty="0" smtClean="0"/>
              <a:t>spory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90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fontAlgn="t"/>
            <a:r>
              <a:rPr lang="cs-CZ" dirty="0" smtClean="0"/>
              <a:t>Střelnice </a:t>
            </a:r>
            <a:r>
              <a:rPr lang="cs-CZ" dirty="0"/>
              <a:t>téměř od počátku sloužila jako důležité místo pro společenský život celého města</a:t>
            </a:r>
          </a:p>
          <a:p>
            <a:pPr lvl="0" fontAlgn="t"/>
            <a:r>
              <a:rPr lang="cs-CZ" dirty="0"/>
              <a:t> Pro kulturní využití byla </a:t>
            </a:r>
            <a:r>
              <a:rPr lang="cs-CZ" dirty="0" smtClean="0"/>
              <a:t>tato budova velice dobře vybavena:</a:t>
            </a:r>
          </a:p>
          <a:p>
            <a:pPr lvl="0" fontAlgn="t"/>
            <a:r>
              <a:rPr lang="cs-CZ" dirty="0" smtClean="0"/>
              <a:t>V </a:t>
            </a:r>
            <a:r>
              <a:rPr lang="cs-CZ" dirty="0"/>
              <a:t>přízemí se nacházela </a:t>
            </a:r>
            <a:r>
              <a:rPr lang="cs-CZ" dirty="0" smtClean="0"/>
              <a:t>restaurace</a:t>
            </a:r>
          </a:p>
          <a:p>
            <a:pPr lvl="0" fontAlgn="t"/>
            <a:r>
              <a:rPr lang="cs-CZ" dirty="0" smtClean="0"/>
              <a:t>V </a:t>
            </a:r>
            <a:r>
              <a:rPr lang="cs-CZ" dirty="0"/>
              <a:t>poschodí pak rozlehlý </a:t>
            </a:r>
            <a:r>
              <a:rPr lang="cs-CZ" dirty="0" smtClean="0"/>
              <a:t>sál</a:t>
            </a:r>
            <a:r>
              <a:rPr lang="cs-CZ" dirty="0"/>
              <a:t> </a:t>
            </a:r>
            <a:r>
              <a:rPr lang="cs-CZ" dirty="0" smtClean="0"/>
              <a:t>určený pro koncerty, společenské večery </a:t>
            </a:r>
            <a:r>
              <a:rPr lang="cs-CZ" dirty="0"/>
              <a:t>a </a:t>
            </a:r>
            <a:r>
              <a:rPr lang="cs-CZ" dirty="0" smtClean="0"/>
              <a:t>další slavnostní příležitosti</a:t>
            </a:r>
          </a:p>
          <a:p>
            <a:pPr lvl="0" fontAlgn="t"/>
            <a:r>
              <a:rPr lang="cs-CZ" dirty="0" smtClean="0"/>
              <a:t> </a:t>
            </a:r>
            <a:r>
              <a:rPr lang="cs-CZ" dirty="0"/>
              <a:t>Současný stav budovy tak stojí v kontrastu se </a:t>
            </a:r>
            <a:r>
              <a:rPr lang="cs-CZ" dirty="0" smtClean="0"/>
              <a:t>   skutečností</a:t>
            </a:r>
            <a:r>
              <a:rPr lang="cs-CZ" dirty="0"/>
              <a:t>, že v </a:t>
            </a:r>
            <a:r>
              <a:rPr lang="cs-CZ" dirty="0" smtClean="0"/>
              <a:t>předchozích letech Střelnice </a:t>
            </a:r>
            <a:r>
              <a:rPr lang="cs-CZ" dirty="0"/>
              <a:t>sloužila k okrase města </a:t>
            </a:r>
            <a:r>
              <a:rPr lang="cs-CZ" dirty="0" smtClean="0"/>
              <a:t>a </a:t>
            </a:r>
            <a:r>
              <a:rPr lang="cs-CZ" dirty="0"/>
              <a:t>prospěchu jeho </a:t>
            </a:r>
            <a:r>
              <a:rPr lang="cs-CZ" dirty="0" smtClean="0"/>
              <a:t>obyvatel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451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Současnost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Úkol:</a:t>
            </a:r>
          </a:p>
          <a:p>
            <a:r>
              <a:rPr lang="cs-CZ" dirty="0" smtClean="0"/>
              <a:t>1. Zjistěte informace o současném dění kolem této budovy.</a:t>
            </a:r>
          </a:p>
          <a:p>
            <a:r>
              <a:rPr lang="cs-CZ" smtClean="0"/>
              <a:t>2. Vyjádřete</a:t>
            </a:r>
            <a:r>
              <a:rPr lang="cs-CZ" dirty="0" smtClean="0"/>
              <a:t>, jaký je Váš názor na </a:t>
            </a:r>
            <a:r>
              <a:rPr lang="cs-CZ" smtClean="0"/>
              <a:t>tyto události.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453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rosinec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806" cy="24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600" dirty="0">
                <a:hlinkClick r:id="rId2"/>
              </a:rPr>
              <a:t>http://www.strelnice-tabor.cz/index.php/component/content/article/49-historie-stelnice-tabor</a:t>
            </a:r>
            <a:endParaRPr lang="cs-CZ" sz="1600" dirty="0"/>
          </a:p>
          <a:p>
            <a:r>
              <a:rPr lang="cs-CZ" sz="1600" dirty="0">
                <a:hlinkClick r:id="rId3"/>
              </a:rPr>
              <a:t>http://www.ceskatelevize.cz/ct24/regiony/207649-dum-strelnice-na-prodej-nikdy-rikaji-taborsti/</a:t>
            </a:r>
            <a:endParaRPr lang="cs-CZ" sz="1600" dirty="0"/>
          </a:p>
          <a:p>
            <a:r>
              <a:rPr lang="cs-CZ" sz="1600" dirty="0">
                <a:hlinkClick r:id="rId4"/>
              </a:rPr>
              <a:t>http://rozhledy2010.blogspot.cz/2011_08_01_archive.html</a:t>
            </a:r>
            <a:endParaRPr lang="cs-CZ" sz="1600" dirty="0"/>
          </a:p>
          <a:p>
            <a:r>
              <a:rPr lang="cs-CZ" sz="1600" dirty="0">
                <a:hlinkClick r:id="rId5"/>
              </a:rPr>
              <a:t>http://sechtl-vosecek.ucw.cz/</a:t>
            </a:r>
            <a:endParaRPr lang="cs-CZ" sz="16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4019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Střelnice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</p:spTree>
    <p:extLst>
      <p:ext uri="{BB962C8B-B14F-4D97-AF65-F5344CB8AC3E}">
        <p14:creationId xmlns:p14="http://schemas.microsoft.com/office/powerpoint/2010/main" val="3142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Střelnice  - 1895 - 1902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87624" y="6154891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http://sechtl-vosecek.ucw.cz/en/cml/fotografie/foto0556.html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99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Interiér </a:t>
            </a:r>
            <a:r>
              <a:rPr lang="cs-CZ" dirty="0"/>
              <a:t>Střelnice s </a:t>
            </a:r>
            <a:r>
              <a:rPr lang="cs-CZ" dirty="0" smtClean="0"/>
              <a:t>petrolejkami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27584" y="6165304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http://sechtl-vosecek.ucw.cz/cml/desky/deska1052.html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89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Zahrada </a:t>
            </a:r>
            <a:r>
              <a:rPr lang="cs-CZ" dirty="0" smtClean="0">
                <a:effectLst/>
              </a:rPr>
              <a:t>Střelnice - 1893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99592" y="6165304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http://sechtl-vosecek.ucw.cz/cml/desky/deska1050.html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311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Zahrada </a:t>
            </a:r>
            <a:r>
              <a:rPr lang="cs-CZ" dirty="0" smtClean="0">
                <a:effectLst/>
              </a:rPr>
              <a:t>Střelnice - 1900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899592" y="6165304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http://sechtl-vosecek.ucw.cz/cml/desky/deska1051.html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93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Střelnice před rokem 1907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547664" y="6165304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http://sechtl-vosecek.ucw.cz/cml/desky/deska1047.html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795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Současná podoba střelnice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043608" y="6093296"/>
            <a:ext cx="7038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http://rozhledy2010.blogspot.cz/2011_08_01_archive.html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97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Obrana </a:t>
            </a:r>
            <a:r>
              <a:rPr lang="cs-CZ" dirty="0" smtClean="0">
                <a:effectLst/>
              </a:rPr>
              <a:t>Střelnice – prosinec 2012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endParaRPr lang="cs-CZ" sz="1600" dirty="0" smtClean="0">
              <a:hlinkClick r:id="rId2"/>
            </a:endParaRPr>
          </a:p>
          <a:p>
            <a:endParaRPr lang="cs-CZ" sz="1600" dirty="0">
              <a:hlinkClick r:id="rId2"/>
            </a:endParaRPr>
          </a:p>
          <a:p>
            <a:pPr marL="0" indent="0">
              <a:buNone/>
            </a:pPr>
            <a:r>
              <a:rPr lang="cs-CZ" sz="1600" dirty="0" smtClean="0">
                <a:hlinkClick r:id="rId2"/>
              </a:rPr>
              <a:t>http</a:t>
            </a:r>
            <a:r>
              <a:rPr lang="cs-CZ" sz="1600" dirty="0">
                <a:hlinkClick r:id="rId2"/>
              </a:rPr>
              <a:t>://www.ceskatelevize.cz/ct24/regiony/207649-dum-strelnice-na-prodej-nikdy-rikaji-taborsti</a:t>
            </a:r>
            <a:r>
              <a:rPr lang="cs-CZ" sz="1600" dirty="0" smtClean="0">
                <a:hlinkClick r:id="rId2"/>
              </a:rPr>
              <a:t>/</a:t>
            </a:r>
            <a:endParaRPr lang="cs-CZ" sz="16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41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446</Words>
  <Application>Microsoft Office PowerPoint</Application>
  <PresentationFormat>Předvádění na obrazovce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Cesta</vt:lpstr>
      <vt:lpstr>Prezentace aplikace PowerPoint</vt:lpstr>
      <vt:lpstr>Střelnice</vt:lpstr>
      <vt:lpstr>Střelnice  - 1895 - 1902</vt:lpstr>
      <vt:lpstr>Interiér Střelnice s petrolejkami</vt:lpstr>
      <vt:lpstr>Zahrada Střelnice - 1893</vt:lpstr>
      <vt:lpstr>Zahrada Střelnice - 1900</vt:lpstr>
      <vt:lpstr>Střelnice před rokem 1907</vt:lpstr>
      <vt:lpstr>Současná podoba střelnice</vt:lpstr>
      <vt:lpstr>Obrana Střelnice – prosinec 2012</vt:lpstr>
      <vt:lpstr>Historie</vt:lpstr>
      <vt:lpstr>historie</vt:lpstr>
      <vt:lpstr>historie</vt:lpstr>
      <vt:lpstr>historie</vt:lpstr>
      <vt:lpstr>Současnost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Střelnice</dc:title>
  <dc:creator>doma</dc:creator>
  <cp:lastModifiedBy>hchotovinska</cp:lastModifiedBy>
  <cp:revision>24</cp:revision>
  <dcterms:created xsi:type="dcterms:W3CDTF">2012-12-19T21:48:36Z</dcterms:created>
  <dcterms:modified xsi:type="dcterms:W3CDTF">2014-05-14T09:59:35Z</dcterms:modified>
</cp:coreProperties>
</file>