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1"/>
  </p:sldMasterIdLst>
  <p:sldIdLst>
    <p:sldId id="290" r:id="rId2"/>
    <p:sldId id="256" r:id="rId3"/>
    <p:sldId id="280" r:id="rId4"/>
    <p:sldId id="257" r:id="rId5"/>
    <p:sldId id="261" r:id="rId6"/>
    <p:sldId id="275" r:id="rId7"/>
    <p:sldId id="269" r:id="rId8"/>
    <p:sldId id="260" r:id="rId9"/>
    <p:sldId id="262" r:id="rId10"/>
    <p:sldId id="279" r:id="rId11"/>
    <p:sldId id="258" r:id="rId12"/>
    <p:sldId id="276" r:id="rId13"/>
    <p:sldId id="277" r:id="rId14"/>
    <p:sldId id="271" r:id="rId15"/>
    <p:sldId id="272" r:id="rId16"/>
    <p:sldId id="281" r:id="rId17"/>
    <p:sldId id="282" r:id="rId18"/>
    <p:sldId id="284" r:id="rId19"/>
    <p:sldId id="285" r:id="rId20"/>
    <p:sldId id="286" r:id="rId21"/>
    <p:sldId id="287" r:id="rId22"/>
    <p:sldId id="288" r:id="rId23"/>
    <p:sldId id="289" r:id="rId24"/>
    <p:sldId id="283" r:id="rId25"/>
    <p:sldId id="278" r:id="rId26"/>
    <p:sldId id="264" r:id="rId27"/>
    <p:sldId id="267" r:id="rId28"/>
    <p:sldId id="265" r:id="rId29"/>
    <p:sldId id="266" r:id="rId30"/>
    <p:sldId id="268" r:id="rId31"/>
    <p:sldId id="273" r:id="rId32"/>
    <p:sldId id="274" r:id="rId33"/>
    <p:sldId id="259" r:id="rId34"/>
    <p:sldId id="291" r:id="rId35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8" y="-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římá spojnice 12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Nadpis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cs-CZ" smtClean="0"/>
              <a:t>Kliknutím lze upravit styl předlohy.</a:t>
            </a:r>
            <a:endParaRPr lang="en-US"/>
          </a:p>
        </p:txBody>
      </p:sp>
      <p:sp>
        <p:nvSpPr>
          <p:cNvPr id="5" name="Zástupný symbol pro datum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zápatí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CC9BE2-5D10-48AA-9E29-49BD6768F9E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datum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zápatí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048A16-BD10-4630-B504-316945B21E5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398227-942E-427F-A6A8-3CDE0FF8230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Nadpis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27" name="Zástupný symbol pro obsah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datum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zápatí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A7DFCA-565E-4C4B-A311-3E706BBDDDC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římá spojnice 12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Zástupný symbol pro text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8" name="Nadpis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5" name="Zástupný symbol pro datum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zápatí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Zástupný symbol pro číslo snímku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78CD3F-D4C6-4090-9283-AD5622661A0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Nadpis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14" name="Zástupný symbol pro obsah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13" name="Zástupný symbol pro obsah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Zástupný symbol pro datum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zápatí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561740-9823-4739-840E-076975D7632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římá spojnice 12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Nadpis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5" name="Zástupný symbol pro text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28" name="Zástupný symbol pro obsah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8" name="Zástupný symbol pro datum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1E506D-DBE4-4FE7-887B-9B8AE8446E7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Nadpis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Zástupný symbol pro datum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Zástupný symbol pro zápatí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484F24-5E0C-4F3E-B016-6BBBF4C7C51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zápatí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BC4484-2BDD-45C1-8642-938DFA917C1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římá spojnice 12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Nadpis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26" name="Zástupný symbol pro text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4" name="Zástupný symbol pro obsah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6" name="Zástupný symbol pro datum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zápatí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9D223E-8FEC-488F-9596-0A9158B24EB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ástupný symbol pro obrázek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cs-CZ" noProof="0" smtClean="0"/>
              <a:t>Kliknutím na ikonu přidáte obrázek.</a:t>
            </a:r>
            <a:endParaRPr lang="en-US" noProof="0" dirty="0"/>
          </a:p>
        </p:txBody>
      </p:sp>
      <p:sp>
        <p:nvSpPr>
          <p:cNvPr id="17" name="Nadpis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26" name="Zástupný symbol pro text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18CB4C-2F7F-42B2-99AC-6ACD84956B6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římá spojnice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29" name="Zástupný symbol pro text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smtClean="0"/>
          </a:p>
        </p:txBody>
      </p:sp>
      <p:sp>
        <p:nvSpPr>
          <p:cNvPr id="11" name="Zástupný symbol pro datum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28" name="Zástupný symbol pro zápatí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358F9403-422A-4020-B57E-C18547CD01C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10" name="Zástupný symbol pro nadpis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9" name="Přímá spojnice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Přímá spojnice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2" r:id="rId1"/>
    <p:sldLayoutId id="2147483873" r:id="rId2"/>
    <p:sldLayoutId id="2147483874" r:id="rId3"/>
    <p:sldLayoutId id="2147483869" r:id="rId4"/>
    <p:sldLayoutId id="2147483875" r:id="rId5"/>
    <p:sldLayoutId id="2147483870" r:id="rId6"/>
    <p:sldLayoutId id="2147483876" r:id="rId7"/>
    <p:sldLayoutId id="2147483877" r:id="rId8"/>
    <p:sldLayoutId id="2147483878" r:id="rId9"/>
    <p:sldLayoutId id="2147483871" r:id="rId10"/>
    <p:sldLayoutId id="214748387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cs.wikipedia.org/wiki/Soubor:Bagpipe_simple_type.jpg" TargetMode="Externa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ovéPole 1"/>
          <p:cNvSpPr txBox="1">
            <a:spLocks noChangeArrowheads="1"/>
          </p:cNvSpPr>
          <p:nvPr/>
        </p:nvSpPr>
        <p:spPr bwMode="auto">
          <a:xfrm>
            <a:off x="1646238" y="171450"/>
            <a:ext cx="5851525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11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Projekt : Inovace vybavení  Registrační číslo projektu </a:t>
            </a:r>
            <a:r>
              <a:rPr lang="cs-CZ" sz="11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CZ.1.07/1.5.00/34.0325</a:t>
            </a:r>
            <a:endParaRPr lang="cs-CZ" sz="11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243" name="TextovéPole 2"/>
          <p:cNvSpPr txBox="1">
            <a:spLocks noChangeArrowheads="1"/>
          </p:cNvSpPr>
          <p:nvPr/>
        </p:nvSpPr>
        <p:spPr bwMode="auto">
          <a:xfrm>
            <a:off x="708025" y="434975"/>
            <a:ext cx="772795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11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Příjemce: Gymnázium </a:t>
            </a:r>
            <a:r>
              <a:rPr lang="cs-CZ" sz="1100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Pierra</a:t>
            </a:r>
            <a:r>
              <a:rPr lang="cs-CZ" sz="11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cs-CZ" sz="1100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Coubertina</a:t>
            </a:r>
            <a:r>
              <a:rPr lang="cs-CZ" sz="11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, Tábor, Náměstí Františka Křižíka 860, 390 01 Tábor</a:t>
            </a:r>
          </a:p>
        </p:txBody>
      </p:sp>
      <p:pic>
        <p:nvPicPr>
          <p:cNvPr id="10244" name="Obrázek 3" descr="Logolink OPVK - oříznutý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6688" y="5292725"/>
            <a:ext cx="6272212" cy="1208088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10245" name="TextovéPole 4"/>
          <p:cNvSpPr txBox="1">
            <a:spLocks noChangeArrowheads="1"/>
          </p:cNvSpPr>
          <p:nvPr/>
        </p:nvSpPr>
        <p:spPr bwMode="auto">
          <a:xfrm>
            <a:off x="788988" y="4868863"/>
            <a:ext cx="7566025" cy="22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900" b="1">
                <a:solidFill>
                  <a:srgbClr val="000000"/>
                </a:solidFill>
                <a:latin typeface="Times New Roman - 14"/>
                <a:cs typeface="Arial" pitchFamily="34" charset="0"/>
              </a:rPr>
              <a:t>Tento výukový materiál vznikl v rámci Operačního programu Vzdělání pro konkurenceschopnost.</a:t>
            </a:r>
          </a:p>
        </p:txBody>
      </p:sp>
      <p:sp>
        <p:nvSpPr>
          <p:cNvPr id="10246" name="TextovéPole 5"/>
          <p:cNvSpPr txBox="1">
            <a:spLocks noChangeArrowheads="1"/>
          </p:cNvSpPr>
          <p:nvPr/>
        </p:nvSpPr>
        <p:spPr bwMode="auto">
          <a:xfrm>
            <a:off x="0" y="4354513"/>
            <a:ext cx="9304338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900" b="1">
                <a:latin typeface="Times New Roman - 14"/>
                <a:cs typeface="Arial" pitchFamily="34" charset="0"/>
              </a:rPr>
              <a:t>Materiál je určen k bezplatnému používání pro potřeby výuky a vzdělávání na všech typech škol a školských zařízení.</a:t>
            </a:r>
          </a:p>
          <a:p>
            <a:pPr algn="ctr"/>
            <a:r>
              <a:rPr lang="cs-CZ" sz="900" b="1">
                <a:latin typeface="Times New Roman - 14"/>
                <a:cs typeface="Arial" pitchFamily="34" charset="0"/>
              </a:rPr>
              <a:t>Jakékoliv další používání podléhá autorskému zákonu.</a:t>
            </a:r>
          </a:p>
        </p:txBody>
      </p:sp>
      <p:sp>
        <p:nvSpPr>
          <p:cNvPr id="10247" name="TextovéPole 6"/>
          <p:cNvSpPr txBox="1">
            <a:spLocks noChangeArrowheads="1"/>
          </p:cNvSpPr>
          <p:nvPr/>
        </p:nvSpPr>
        <p:spPr bwMode="auto">
          <a:xfrm>
            <a:off x="320675" y="1165225"/>
            <a:ext cx="17145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>
                <a:solidFill>
                  <a:srgbClr val="000000"/>
                </a:solidFill>
                <a:latin typeface="Arial - 16"/>
                <a:cs typeface="Arial" pitchFamily="34" charset="0"/>
              </a:rPr>
              <a:t>Autor materiálu:</a:t>
            </a:r>
          </a:p>
        </p:txBody>
      </p:sp>
      <p:sp>
        <p:nvSpPr>
          <p:cNvPr id="10248" name="TextovéPole 7"/>
          <p:cNvSpPr txBox="1">
            <a:spLocks noChangeArrowheads="1"/>
          </p:cNvSpPr>
          <p:nvPr/>
        </p:nvSpPr>
        <p:spPr bwMode="auto">
          <a:xfrm>
            <a:off x="331788" y="903288"/>
            <a:ext cx="1943100" cy="42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>
                <a:solidFill>
                  <a:srgbClr val="000000"/>
                </a:solidFill>
                <a:latin typeface="Arial - 16"/>
                <a:cs typeface="Arial" pitchFamily="34" charset="0"/>
              </a:rPr>
              <a:t>Název materiálu:	</a:t>
            </a:r>
          </a:p>
        </p:txBody>
      </p:sp>
      <p:sp>
        <p:nvSpPr>
          <p:cNvPr id="10249" name="TextovéPole 8"/>
          <p:cNvSpPr txBox="1">
            <a:spLocks noChangeArrowheads="1"/>
          </p:cNvSpPr>
          <p:nvPr/>
        </p:nvSpPr>
        <p:spPr bwMode="auto">
          <a:xfrm>
            <a:off x="320675" y="2171700"/>
            <a:ext cx="776288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  <a:cs typeface="Arial" pitchFamily="34" charset="0"/>
              </a:rPr>
              <a:t>Sada:</a:t>
            </a:r>
          </a:p>
        </p:txBody>
      </p:sp>
      <p:sp>
        <p:nvSpPr>
          <p:cNvPr id="10250" name="TextovéPole 9"/>
          <p:cNvSpPr txBox="1">
            <a:spLocks noChangeArrowheads="1"/>
          </p:cNvSpPr>
          <p:nvPr/>
        </p:nvSpPr>
        <p:spPr bwMode="auto">
          <a:xfrm>
            <a:off x="5165725" y="1897063"/>
            <a:ext cx="2214563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  <a:cs typeface="Arial" pitchFamily="34" charset="0"/>
              </a:rPr>
              <a:t>Předmět: český jazyk a literatura</a:t>
            </a:r>
          </a:p>
        </p:txBody>
      </p:sp>
      <p:sp>
        <p:nvSpPr>
          <p:cNvPr id="10251" name="TextovéPole 10"/>
          <p:cNvSpPr txBox="1">
            <a:spLocks noChangeArrowheads="1"/>
          </p:cNvSpPr>
          <p:nvPr/>
        </p:nvSpPr>
        <p:spPr bwMode="auto">
          <a:xfrm>
            <a:off x="320675" y="1646238"/>
            <a:ext cx="1987550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>
                <a:solidFill>
                  <a:srgbClr val="000000"/>
                </a:solidFill>
                <a:latin typeface="Arial - 16"/>
                <a:cs typeface="Arial" pitchFamily="34" charset="0"/>
              </a:rPr>
              <a:t>Zařazení materiálu:</a:t>
            </a:r>
          </a:p>
        </p:txBody>
      </p:sp>
      <p:sp>
        <p:nvSpPr>
          <p:cNvPr id="10252" name="TextovéPole 11"/>
          <p:cNvSpPr txBox="1">
            <a:spLocks noChangeArrowheads="1"/>
          </p:cNvSpPr>
          <p:nvPr/>
        </p:nvSpPr>
        <p:spPr bwMode="auto">
          <a:xfrm>
            <a:off x="320675" y="1908175"/>
            <a:ext cx="10287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  <a:cs typeface="Arial" pitchFamily="34" charset="0"/>
              </a:rPr>
              <a:t>Šablona:</a:t>
            </a:r>
          </a:p>
        </p:txBody>
      </p:sp>
      <p:sp>
        <p:nvSpPr>
          <p:cNvPr id="10253" name="TextovéPole 12"/>
          <p:cNvSpPr txBox="1">
            <a:spLocks noChangeArrowheads="1"/>
          </p:cNvSpPr>
          <p:nvPr/>
        </p:nvSpPr>
        <p:spPr bwMode="auto">
          <a:xfrm>
            <a:off x="5072066" y="2182813"/>
            <a:ext cx="2106609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   Číslo 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DUM:03</a:t>
            </a:r>
          </a:p>
        </p:txBody>
      </p:sp>
      <p:sp>
        <p:nvSpPr>
          <p:cNvPr id="10254" name="TextovéPole 13"/>
          <p:cNvSpPr txBox="1">
            <a:spLocks noChangeArrowheads="1"/>
          </p:cNvSpPr>
          <p:nvPr/>
        </p:nvSpPr>
        <p:spPr bwMode="auto">
          <a:xfrm>
            <a:off x="320675" y="2651125"/>
            <a:ext cx="2765425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>
                <a:solidFill>
                  <a:srgbClr val="000000"/>
                </a:solidFill>
                <a:latin typeface="Arial - 16"/>
                <a:cs typeface="Arial" pitchFamily="34" charset="0"/>
              </a:rPr>
              <a:t>Ověření materiálu ve výuce:</a:t>
            </a:r>
          </a:p>
        </p:txBody>
      </p:sp>
      <p:sp>
        <p:nvSpPr>
          <p:cNvPr id="10255" name="TextovéPole 14"/>
          <p:cNvSpPr txBox="1">
            <a:spLocks noChangeArrowheads="1"/>
          </p:cNvSpPr>
          <p:nvPr/>
        </p:nvSpPr>
        <p:spPr bwMode="auto">
          <a:xfrm>
            <a:off x="320675" y="2914650"/>
            <a:ext cx="1954213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Datum ověření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: 17.12.2012</a:t>
            </a:r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</p:txBody>
      </p:sp>
      <p:sp>
        <p:nvSpPr>
          <p:cNvPr id="10256" name="TextovéPole 15"/>
          <p:cNvSpPr txBox="1">
            <a:spLocks noChangeArrowheads="1"/>
          </p:cNvSpPr>
          <p:nvPr/>
        </p:nvSpPr>
        <p:spPr bwMode="auto">
          <a:xfrm>
            <a:off x="320675" y="3429000"/>
            <a:ext cx="776288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  <a:cs typeface="Arial" pitchFamily="34" charset="0"/>
              </a:rPr>
              <a:t>Třída: 2.B</a:t>
            </a:r>
          </a:p>
        </p:txBody>
      </p:sp>
      <p:sp>
        <p:nvSpPr>
          <p:cNvPr id="10257" name="TextovéPole 16"/>
          <p:cNvSpPr txBox="1">
            <a:spLocks noChangeArrowheads="1"/>
          </p:cNvSpPr>
          <p:nvPr/>
        </p:nvSpPr>
        <p:spPr bwMode="auto">
          <a:xfrm>
            <a:off x="320675" y="3178175"/>
            <a:ext cx="2522538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Ověřující učitel: PhDr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. Jiří 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Kálal</a:t>
            </a:r>
          </a:p>
        </p:txBody>
      </p:sp>
      <p:sp>
        <p:nvSpPr>
          <p:cNvPr id="10258" name="TextovéPole 17"/>
          <p:cNvSpPr txBox="1">
            <a:spLocks noChangeArrowheads="1"/>
          </p:cNvSpPr>
          <p:nvPr/>
        </p:nvSpPr>
        <p:spPr bwMode="auto">
          <a:xfrm>
            <a:off x="2160588" y="903288"/>
            <a:ext cx="1600200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  <a:cs typeface="Arial" pitchFamily="34" charset="0"/>
              </a:rPr>
              <a:t>Blatská kovárna</a:t>
            </a:r>
          </a:p>
        </p:txBody>
      </p:sp>
      <p:sp>
        <p:nvSpPr>
          <p:cNvPr id="10259" name="TextovéPole 18"/>
          <p:cNvSpPr txBox="1">
            <a:spLocks noChangeArrowheads="1"/>
          </p:cNvSpPr>
          <p:nvPr/>
        </p:nvSpPr>
        <p:spPr bwMode="auto">
          <a:xfrm>
            <a:off x="2160588" y="1165225"/>
            <a:ext cx="2987675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  <a:cs typeface="Arial" pitchFamily="34" charset="0"/>
              </a:rPr>
              <a:t>Mgr. Romana Třicátníková</a:t>
            </a:r>
          </a:p>
        </p:txBody>
      </p:sp>
      <p:sp>
        <p:nvSpPr>
          <p:cNvPr id="10260" name="TextovéPole 19"/>
          <p:cNvSpPr txBox="1">
            <a:spLocks noChangeArrowheads="1"/>
          </p:cNvSpPr>
          <p:nvPr/>
        </p:nvSpPr>
        <p:spPr bwMode="auto">
          <a:xfrm>
            <a:off x="1120775" y="1908175"/>
            <a:ext cx="4662488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  <a:cs typeface="Arial" pitchFamily="34" charset="0"/>
              </a:rPr>
              <a:t>Inovace a zkvalitnění výuky prostřednictvím ICT (III/2)</a:t>
            </a:r>
          </a:p>
        </p:txBody>
      </p:sp>
      <p:sp>
        <p:nvSpPr>
          <p:cNvPr id="10261" name="TextovéPole 20"/>
          <p:cNvSpPr txBox="1">
            <a:spLocks noChangeArrowheads="1"/>
          </p:cNvSpPr>
          <p:nvPr/>
        </p:nvSpPr>
        <p:spPr bwMode="auto">
          <a:xfrm>
            <a:off x="7246938" y="1908175"/>
            <a:ext cx="1622425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  <a:cs typeface="Arial" pitchFamily="34" charset="0"/>
              </a:rPr>
              <a:t>       ročník : druhý</a:t>
            </a:r>
          </a:p>
        </p:txBody>
      </p:sp>
      <p:sp>
        <p:nvSpPr>
          <p:cNvPr id="10262" name="TextovéPole 21"/>
          <p:cNvSpPr txBox="1">
            <a:spLocks noChangeArrowheads="1"/>
          </p:cNvSpPr>
          <p:nvPr/>
        </p:nvSpPr>
        <p:spPr bwMode="auto">
          <a:xfrm>
            <a:off x="1120775" y="2171700"/>
            <a:ext cx="2414588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  <a:cs typeface="Arial" pitchFamily="34" charset="0"/>
              </a:rPr>
              <a:t>32 _Č_2</a:t>
            </a:r>
          </a:p>
        </p:txBody>
      </p:sp>
      <p:sp>
        <p:nvSpPr>
          <p:cNvPr id="10263" name="TextovéPole 22"/>
          <p:cNvSpPr txBox="1">
            <a:spLocks noChangeArrowheads="1"/>
          </p:cNvSpPr>
          <p:nvPr/>
        </p:nvSpPr>
        <p:spPr bwMode="auto">
          <a:xfrm>
            <a:off x="7246938" y="2149475"/>
            <a:ext cx="1189037" cy="4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endParaRPr lang="cs-CZ" sz="1100">
              <a:solidFill>
                <a:srgbClr val="000000"/>
              </a:solidFill>
              <a:latin typeface="Arial - 16"/>
              <a:cs typeface="Arial" pitchFamily="34" charset="0"/>
            </a:endParaRPr>
          </a:p>
          <a:p>
            <a:endParaRPr lang="cs-CZ" sz="1100">
              <a:solidFill>
                <a:srgbClr val="000000"/>
              </a:solidFill>
              <a:latin typeface="Arial - 16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dirty="0" smtClean="0"/>
              <a:t>Bydlení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dirty="0" smtClean="0"/>
              <a:t>Černá kuchyně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cs-CZ" sz="2800" dirty="0" smtClean="0"/>
              <a:t>prostor v domě, převážně v zadní či boční části síně s otevřeným komínem trychtýřovitého tvaru, pod ním  otevřené ohniště  </a:t>
            </a:r>
          </a:p>
          <a:p>
            <a:pPr eaLnBrk="1" hangingPunct="1">
              <a:lnSpc>
                <a:spcPct val="80000"/>
              </a:lnSpc>
            </a:pPr>
            <a:r>
              <a:rPr lang="cs-CZ" sz="2800" b="1" dirty="0" smtClean="0"/>
              <a:t>kotel</a:t>
            </a:r>
            <a:r>
              <a:rPr lang="cs-CZ" sz="2800" dirty="0" smtClean="0"/>
              <a:t> pro přípravu nápojů pro dobytek či na vyvařování prádla</a:t>
            </a:r>
          </a:p>
          <a:p>
            <a:pPr eaLnBrk="1" hangingPunct="1">
              <a:lnSpc>
                <a:spcPct val="80000"/>
              </a:lnSpc>
            </a:pPr>
            <a:r>
              <a:rPr lang="cs-CZ" sz="2800" dirty="0" smtClean="0"/>
              <a:t>ve stěně nad ohništěm  ústí pece a kamen postavených ve světnici (odsud přikládáno do kamen)</a:t>
            </a:r>
          </a:p>
          <a:p>
            <a:pPr eaLnBrk="1" hangingPunct="1">
              <a:lnSpc>
                <a:spcPct val="80000"/>
              </a:lnSpc>
            </a:pPr>
            <a:r>
              <a:rPr lang="cs-CZ" sz="2800" dirty="0" smtClean="0"/>
              <a:t>vařilo se na trojnožkách, roštech či v hrncích </a:t>
            </a:r>
          </a:p>
          <a:p>
            <a:pPr eaLnBrk="1" hangingPunct="1">
              <a:lnSpc>
                <a:spcPct val="80000"/>
              </a:lnSpc>
            </a:pPr>
            <a:r>
              <a:rPr lang="cs-CZ" sz="2800" dirty="0" smtClean="0"/>
              <a:t> rozšířený komín  k uzení masa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cs-CZ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ástupný symbol pro obrázek 10"/>
          <p:cNvSpPr>
            <a:spLocks noGrp="1"/>
          </p:cNvSpPr>
          <p:nvPr>
            <p:ph type="pic" idx="1"/>
          </p:nvPr>
        </p:nvSpPr>
        <p:spPr/>
      </p:sp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381000" y="4994275"/>
            <a:ext cx="5867400" cy="52228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cs-CZ" dirty="0"/>
          </a:p>
        </p:txBody>
      </p:sp>
      <p:sp>
        <p:nvSpPr>
          <p:cNvPr id="21508" name="Zástupný symbol pro text 11"/>
          <p:cNvSpPr>
            <a:spLocks noGrp="1"/>
          </p:cNvSpPr>
          <p:nvPr>
            <p:ph type="body" sz="half" idx="2"/>
          </p:nvPr>
        </p:nvSpPr>
        <p:spPr>
          <a:xfrm>
            <a:off x="381000" y="5532438"/>
            <a:ext cx="5867400" cy="768350"/>
          </a:xfrm>
        </p:spPr>
        <p:txBody>
          <a:bodyPr/>
          <a:lstStyle/>
          <a:p>
            <a:pPr eaLnBrk="1" hangingPunct="1"/>
            <a:r>
              <a:rPr lang="cs-CZ" sz="2800" smtClean="0"/>
              <a:t>černá kuchyně</a:t>
            </a:r>
          </a:p>
          <a:p>
            <a:pPr eaLnBrk="1" hangingPunct="1"/>
            <a:endParaRPr lang="cs-CZ" sz="2800" smtClean="0"/>
          </a:p>
        </p:txBody>
      </p:sp>
      <p:pic>
        <p:nvPicPr>
          <p:cNvPr id="2150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313" y="549275"/>
            <a:ext cx="6048375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Zástupný symbol pro text 8"/>
          <p:cNvSpPr>
            <a:spLocks noGrp="1"/>
          </p:cNvSpPr>
          <p:nvPr>
            <p:ph type="body" sz="half" idx="2"/>
          </p:nvPr>
        </p:nvSpPr>
        <p:spPr>
          <a:xfrm>
            <a:off x="611188" y="5589588"/>
            <a:ext cx="5867400" cy="768350"/>
          </a:xfrm>
        </p:spPr>
        <p:txBody>
          <a:bodyPr/>
          <a:lstStyle/>
          <a:p>
            <a:pPr eaLnBrk="1" hangingPunct="1"/>
            <a:r>
              <a:rPr lang="cs-CZ" sz="2800" smtClean="0"/>
              <a:t>Černá kuchyně</a:t>
            </a:r>
          </a:p>
        </p:txBody>
      </p:sp>
      <p:pic>
        <p:nvPicPr>
          <p:cNvPr id="22531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16116" b="16116"/>
          <a:stretch>
            <a:fillRect/>
          </a:stretch>
        </p:blipFill>
        <p:spPr>
          <a:xfrm>
            <a:off x="3203575" y="765175"/>
            <a:ext cx="5029200" cy="4248150"/>
          </a:xfrm>
          <a:noFill/>
          <a:ln w="9525"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dirty="0" smtClean="0"/>
              <a:t>Světnice /sednice</a:t>
            </a:r>
            <a:endParaRPr lang="cs-CZ" dirty="0"/>
          </a:p>
        </p:txBody>
      </p:sp>
      <p:sp>
        <p:nvSpPr>
          <p:cNvPr id="9" name="Zástupný symbol pro obsah 8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cs-CZ" sz="800" dirty="0"/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cs-CZ" dirty="0" smtClean="0"/>
              <a:t>základní </a:t>
            </a:r>
            <a:r>
              <a:rPr lang="cs-CZ" dirty="0"/>
              <a:t>obytná místnost </a:t>
            </a:r>
            <a:r>
              <a:rPr lang="cs-CZ" dirty="0" smtClean="0"/>
              <a:t>domu</a:t>
            </a:r>
            <a:endParaRPr lang="cs-CZ" dirty="0"/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cs-CZ" dirty="0" smtClean="0"/>
              <a:t>název </a:t>
            </a:r>
            <a:r>
              <a:rPr lang="cs-CZ" dirty="0"/>
              <a:t>je znám v různých nářečních obměnách </a:t>
            </a:r>
            <a:endParaRPr lang="cs-CZ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cs-CZ" dirty="0" smtClean="0"/>
              <a:t>(„ </a:t>
            </a:r>
            <a:r>
              <a:rPr lang="cs-CZ" i="1" dirty="0"/>
              <a:t>seknice</a:t>
            </a:r>
            <a:r>
              <a:rPr lang="cs-CZ" dirty="0"/>
              <a:t> </a:t>
            </a:r>
            <a:r>
              <a:rPr lang="cs-CZ" dirty="0" smtClean="0"/>
              <a:t>“,„ </a:t>
            </a:r>
            <a:r>
              <a:rPr lang="cs-CZ" i="1" dirty="0"/>
              <a:t>sednice</a:t>
            </a:r>
            <a:r>
              <a:rPr lang="cs-CZ" dirty="0"/>
              <a:t> “, </a:t>
            </a:r>
            <a:endParaRPr lang="cs-CZ" dirty="0" smtClean="0"/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cs-CZ" dirty="0"/>
              <a:t> </a:t>
            </a:r>
            <a:r>
              <a:rPr lang="cs-CZ" dirty="0" smtClean="0"/>
              <a:t>   „ </a:t>
            </a:r>
            <a:r>
              <a:rPr lang="cs-CZ" i="1" dirty="0" smtClean="0"/>
              <a:t>světlice</a:t>
            </a:r>
            <a:r>
              <a:rPr lang="cs-CZ" dirty="0" smtClean="0"/>
              <a:t> “ apod.)</a:t>
            </a:r>
          </a:p>
        </p:txBody>
      </p:sp>
      <p:sp>
        <p:nvSpPr>
          <p:cNvPr id="23556" name="Zástupný symbol pro obsah 9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endParaRPr lang="cs-CZ" smtClean="0"/>
          </a:p>
        </p:txBody>
      </p:sp>
      <p:pic>
        <p:nvPicPr>
          <p:cNvPr id="2355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7900" y="2060575"/>
            <a:ext cx="3810000" cy="388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dirty="0" smtClean="0">
                <a:effectLst/>
              </a:rPr>
              <a:t>Ke světnici se pojí řada obyčejů </a:t>
            </a:r>
            <a:endParaRPr lang="cs-CZ" dirty="0"/>
          </a:p>
        </p:txBody>
      </p:sp>
      <p:sp>
        <p:nvSpPr>
          <p:cNvPr id="24579" name="Zástupný symbol pro obsah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cs-CZ" smtClean="0"/>
              <a:t>kropila se s ostatními místnostmi tříkrálovou vodou</a:t>
            </a:r>
          </a:p>
          <a:p>
            <a:pPr eaLnBrk="1" hangingPunct="1"/>
            <a:r>
              <a:rPr lang="cs-CZ" smtClean="0"/>
              <a:t>věšely se v ní o Božím těle věnečky z březových větviček</a:t>
            </a:r>
          </a:p>
          <a:p>
            <a:pPr eaLnBrk="1" hangingPunct="1"/>
            <a:r>
              <a:rPr lang="cs-CZ" smtClean="0"/>
              <a:t>na Velký pátek ji hospodyně rychle vymetaly novým koštětem ze čtyř koutů doprostřed a smetí vynášely na cestu, aby se ve stavení nedržel obtížný hmyz </a:t>
            </a:r>
          </a:p>
          <a:p>
            <a:pPr eaLnBrk="1" hangingPunct="1"/>
            <a:endParaRPr lang="cs-CZ" smtClean="0"/>
          </a:p>
          <a:p>
            <a:pPr eaLnBrk="1" hangingPunct="1"/>
            <a:endParaRPr lang="cs-CZ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dirty="0" smtClean="0"/>
              <a:t>Práce - obživa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dirty="0" smtClean="0"/>
              <a:t>Řemesla vesnice 19. století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cs-CZ" sz="3000" dirty="0" smtClean="0"/>
              <a:t>polní </a:t>
            </a:r>
            <a:r>
              <a:rPr lang="cs-CZ" sz="3000" dirty="0"/>
              <a:t>hospodářství </a:t>
            </a:r>
            <a:r>
              <a:rPr lang="cs-CZ" sz="3000" dirty="0" smtClean="0"/>
              <a:t>vyžadovalo, aby </a:t>
            </a:r>
            <a:r>
              <a:rPr lang="cs-CZ" sz="3000" dirty="0"/>
              <a:t>v obci byli i </a:t>
            </a:r>
            <a:r>
              <a:rPr lang="cs-CZ" sz="3000" dirty="0" smtClean="0"/>
              <a:t>řemeslníci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cs-CZ" sz="3000" dirty="0" smtClean="0"/>
              <a:t>kovář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cs-CZ" sz="3000" dirty="0" smtClean="0"/>
              <a:t>kolář</a:t>
            </a:r>
            <a:endParaRPr lang="cs-CZ" sz="3000" dirty="0"/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cs-CZ" sz="3000" dirty="0" smtClean="0"/>
              <a:t>mistr tesařský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cs-CZ" sz="3000" dirty="0" smtClean="0"/>
              <a:t>mistr zednický (koncem </a:t>
            </a:r>
            <a:r>
              <a:rPr lang="cs-CZ" sz="3000" dirty="0"/>
              <a:t>18. a hlavně v 19. </a:t>
            </a:r>
            <a:r>
              <a:rPr lang="cs-CZ" sz="3000" dirty="0" smtClean="0"/>
              <a:t>stol.)</a:t>
            </a:r>
            <a:endParaRPr lang="cs-CZ" sz="3000" dirty="0"/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cs-CZ" sz="3000" dirty="0" smtClean="0"/>
              <a:t>krejčí </a:t>
            </a:r>
            <a:endParaRPr lang="cs-CZ" sz="3000" dirty="0"/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cs-CZ" sz="3000" dirty="0" smtClean="0"/>
              <a:t>tkadlec (tkalcovský </a:t>
            </a:r>
            <a:r>
              <a:rPr lang="cs-CZ" sz="3000" dirty="0"/>
              <a:t>stav </a:t>
            </a:r>
            <a:r>
              <a:rPr lang="cs-CZ" sz="3000" dirty="0" smtClean="0"/>
              <a:t>v </a:t>
            </a:r>
            <a:r>
              <a:rPr lang="cs-CZ" sz="3000" dirty="0"/>
              <a:t>mnoha </a:t>
            </a:r>
            <a:r>
              <a:rPr lang="cs-CZ" sz="3000" dirty="0" smtClean="0"/>
              <a:t>domech)</a:t>
            </a:r>
            <a:endParaRPr lang="cs-CZ" sz="3000" dirty="0"/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cs-CZ" sz="3000" dirty="0" smtClean="0"/>
              <a:t>hostinský</a:t>
            </a:r>
            <a:endParaRPr lang="cs-CZ" sz="3000" dirty="0"/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endParaRPr lang="cs-CZ" dirty="0"/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sz="2800" dirty="0" smtClean="0"/>
              <a:t>A pro dámy</a:t>
            </a:r>
            <a:endParaRPr lang="cs-CZ" sz="2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cs-CZ" sz="3000" dirty="0"/>
              <a:t>Bába</a:t>
            </a:r>
            <a:r>
              <a:rPr lang="cs-CZ" sz="3000" u="sng" dirty="0"/>
              <a:t> </a:t>
            </a:r>
            <a:r>
              <a:rPr lang="cs-CZ" sz="3000" dirty="0" err="1"/>
              <a:t>andělíčkářka</a:t>
            </a:r>
            <a:r>
              <a:rPr lang="cs-CZ" sz="3000" dirty="0"/>
              <a:t> – prováděla </a:t>
            </a:r>
            <a:r>
              <a:rPr lang="cs-CZ" sz="3000" dirty="0" smtClean="0"/>
              <a:t>potraty</a:t>
            </a:r>
            <a:endParaRPr lang="cs-CZ" sz="3000" dirty="0"/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cs-CZ" sz="3000" dirty="0"/>
              <a:t>Bába </a:t>
            </a:r>
            <a:r>
              <a:rPr lang="cs-CZ" sz="3000" dirty="0" smtClean="0"/>
              <a:t>cukrová – </a:t>
            </a:r>
            <a:r>
              <a:rPr lang="cs-CZ" sz="3000" dirty="0"/>
              <a:t>obchodnice, obvykle podomní, s </a:t>
            </a:r>
            <a:r>
              <a:rPr lang="cs-CZ" sz="3000" dirty="0" smtClean="0"/>
              <a:t>cukrovím</a:t>
            </a:r>
            <a:endParaRPr lang="cs-CZ" sz="3000" dirty="0"/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cs-CZ" sz="3000" dirty="0"/>
              <a:t>Bába dračka – drala </a:t>
            </a:r>
            <a:r>
              <a:rPr lang="cs-CZ" sz="3000" dirty="0" smtClean="0"/>
              <a:t>peří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cs-CZ" sz="3000" dirty="0"/>
              <a:t>Bába kořenářka – sbírala a prodávala koření </a:t>
            </a:r>
            <a:endParaRPr lang="cs-CZ" sz="3000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cs-CZ" sz="3000" dirty="0"/>
              <a:t>Bába porodní – bez zkoušek a úředního povolení pomáhala při </a:t>
            </a:r>
            <a:r>
              <a:rPr lang="cs-CZ" sz="3000" dirty="0" smtClean="0"/>
              <a:t>porodu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cs-CZ" sz="3000" dirty="0" err="1" smtClean="0"/>
              <a:t>Bosorka</a:t>
            </a:r>
            <a:r>
              <a:rPr lang="cs-CZ" sz="3000" dirty="0" smtClean="0"/>
              <a:t> </a:t>
            </a:r>
            <a:r>
              <a:rPr lang="cs-CZ" sz="3000" dirty="0"/>
              <a:t>– žena zabývající se čarováním a zaříkáváním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endParaRPr lang="cs-CZ" b="1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dirty="0" smtClean="0"/>
              <a:t>A pro pány</a:t>
            </a:r>
            <a:endParaRPr lang="cs-CZ" dirty="0"/>
          </a:p>
        </p:txBody>
      </p:sp>
      <p:sp>
        <p:nvSpPr>
          <p:cNvPr id="28675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cs-CZ" sz="3000" dirty="0" smtClean="0"/>
              <a:t>Bednář - nádobí na vodu, sudy na víno, pivo a zelí, máselnice</a:t>
            </a:r>
          </a:p>
          <a:p>
            <a:pPr eaLnBrk="1" hangingPunct="1"/>
            <a:r>
              <a:rPr lang="cs-CZ" sz="3000" dirty="0" err="1" smtClean="0"/>
              <a:t>Bičař</a:t>
            </a:r>
            <a:r>
              <a:rPr lang="cs-CZ" sz="3000" dirty="0" smtClean="0"/>
              <a:t> – řemeslník specializující se na výrobu bičů a </a:t>
            </a:r>
            <a:r>
              <a:rPr lang="cs-CZ" sz="3000" dirty="0" err="1" smtClean="0"/>
              <a:t>bičišťat</a:t>
            </a:r>
            <a:endParaRPr lang="cs-CZ" sz="3000" dirty="0" smtClean="0"/>
          </a:p>
          <a:p>
            <a:pPr eaLnBrk="1" hangingPunct="1"/>
            <a:r>
              <a:rPr lang="cs-CZ" sz="3000" dirty="0" err="1" smtClean="0"/>
              <a:t>Cajkář</a:t>
            </a:r>
            <a:r>
              <a:rPr lang="cs-CZ" sz="3000" dirty="0" smtClean="0"/>
              <a:t> – tkadlec vyrábějící hrubou režnou tkaninu – </a:t>
            </a:r>
            <a:r>
              <a:rPr lang="cs-CZ" sz="3000" dirty="0" err="1" smtClean="0"/>
              <a:t>cayk</a:t>
            </a:r>
            <a:endParaRPr lang="cs-CZ" sz="3000" dirty="0" smtClean="0"/>
          </a:p>
          <a:p>
            <a:pPr eaLnBrk="1" hangingPunct="1"/>
            <a:r>
              <a:rPr lang="cs-CZ" sz="3000" dirty="0" smtClean="0"/>
              <a:t>Barvíř – barvení kůže</a:t>
            </a:r>
          </a:p>
          <a:p>
            <a:pPr eaLnBrk="1" hangingPunct="1"/>
            <a:r>
              <a:rPr lang="cs-CZ" sz="3000" dirty="0" smtClean="0"/>
              <a:t>Barvíř – řemeslník používající různých rostlinných, živočišných a minerálních látek k barvení kůže</a:t>
            </a:r>
          </a:p>
          <a:p>
            <a:pPr eaLnBrk="1" hangingPunct="1"/>
            <a:endParaRPr lang="cs-CZ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smtClean="0"/>
              <a:t>Blatská kovárna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cs-CZ" dirty="0" smtClean="0"/>
              <a:t>Život na jihočeském venkově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cs-CZ" dirty="0" smtClean="0"/>
              <a:t>v 19. století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dirty="0" smtClean="0"/>
              <a:t>A stále pro pány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cs-CZ" b="1" dirty="0" err="1" smtClean="0"/>
              <a:t>Cíchař</a:t>
            </a:r>
            <a:endParaRPr lang="cs-CZ" b="1" dirty="0" smtClean="0"/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cs-CZ" b="1" dirty="0" smtClean="0"/>
              <a:t>Cínař</a:t>
            </a:r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cs-CZ" b="1" dirty="0" smtClean="0"/>
              <a:t>Cukrář</a:t>
            </a:r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cs-CZ" b="1" dirty="0" smtClean="0"/>
              <a:t>Cvočkař</a:t>
            </a:r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cs-CZ" b="1" dirty="0"/>
              <a:t>Čeledín – námezdní pracovník </a:t>
            </a:r>
            <a:endParaRPr lang="cs-CZ" b="1" dirty="0" smtClean="0"/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cs-CZ" b="1" dirty="0" smtClean="0"/>
              <a:t>Dlaždič</a:t>
            </a:r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cs-CZ" b="1" dirty="0" err="1" smtClean="0"/>
              <a:t>Doškař</a:t>
            </a:r>
            <a:endParaRPr lang="cs-CZ" b="1" dirty="0" smtClean="0"/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cs-CZ" b="1" dirty="0"/>
              <a:t>Drvoštěp - námezdní </a:t>
            </a:r>
            <a:r>
              <a:rPr lang="cs-CZ" b="1" dirty="0" smtClean="0"/>
              <a:t>pracovník, </a:t>
            </a:r>
            <a:r>
              <a:rPr lang="cs-CZ" b="1" dirty="0"/>
              <a:t>který štípal dříví na topení</a:t>
            </a:r>
            <a:endParaRPr lang="cs-CZ" b="1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dirty="0" smtClean="0"/>
              <a:t>A ještě ……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cs-CZ" dirty="0"/>
              <a:t>D</a:t>
            </a:r>
            <a:r>
              <a:rPr lang="cs-CZ" dirty="0" smtClean="0"/>
              <a:t>ráteník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cs-CZ" dirty="0" err="1" smtClean="0"/>
              <a:t>Džbánkář</a:t>
            </a:r>
            <a:endParaRPr lang="cs-CZ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cs-CZ" dirty="0" smtClean="0"/>
              <a:t>Flašinetář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cs-CZ" dirty="0" smtClean="0"/>
              <a:t>Forman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cs-CZ" dirty="0" smtClean="0"/>
              <a:t>Hasič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cs-CZ" dirty="0" smtClean="0"/>
              <a:t>Holič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cs-CZ" dirty="0" smtClean="0"/>
              <a:t>Hokynář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cs-CZ" dirty="0" err="1"/>
              <a:t>Houžvař</a:t>
            </a:r>
            <a:r>
              <a:rPr lang="cs-CZ" dirty="0"/>
              <a:t> – výrobce houžví ze dřeva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dirty="0" smtClean="0"/>
              <a:t>A dál</a:t>
            </a:r>
            <a:endParaRPr lang="cs-CZ" dirty="0"/>
          </a:p>
        </p:txBody>
      </p:sp>
      <p:sp>
        <p:nvSpPr>
          <p:cNvPr id="31747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cs-CZ" sz="2000" smtClean="0"/>
              <a:t>Husopas</a:t>
            </a:r>
          </a:p>
          <a:p>
            <a:pPr eaLnBrk="1" hangingPunct="1"/>
            <a:r>
              <a:rPr lang="cs-CZ" sz="2000" smtClean="0"/>
              <a:t>Pekař </a:t>
            </a:r>
          </a:p>
          <a:p>
            <a:pPr eaLnBrk="1" hangingPunct="1"/>
            <a:r>
              <a:rPr lang="cs-CZ" sz="2000" smtClean="0"/>
              <a:t>Pastičkář</a:t>
            </a:r>
          </a:p>
          <a:p>
            <a:pPr eaLnBrk="1" hangingPunct="1"/>
            <a:r>
              <a:rPr lang="cs-CZ" sz="2000" smtClean="0"/>
              <a:t>Perníkář</a:t>
            </a:r>
          </a:p>
          <a:p>
            <a:pPr eaLnBrk="1" hangingPunct="1"/>
            <a:r>
              <a:rPr lang="cs-CZ" sz="2000" u="sng" smtClean="0"/>
              <a:t>Ras</a:t>
            </a:r>
            <a:r>
              <a:rPr lang="cs-CZ" sz="2000" smtClean="0"/>
              <a:t> - obecní zřízenec odklízející mršiny, utrácející vzteklá a nemocná zvířata</a:t>
            </a:r>
          </a:p>
          <a:p>
            <a:pPr eaLnBrk="1" hangingPunct="1"/>
            <a:r>
              <a:rPr lang="cs-CZ" sz="2000" smtClean="0"/>
              <a:t>Klempíř </a:t>
            </a:r>
          </a:p>
          <a:p>
            <a:pPr eaLnBrk="1" hangingPunct="1"/>
            <a:r>
              <a:rPr lang="cs-CZ" sz="2000" smtClean="0"/>
              <a:t>Zámečník</a:t>
            </a:r>
          </a:p>
          <a:p>
            <a:pPr eaLnBrk="1" hangingPunct="1"/>
            <a:r>
              <a:rPr lang="cs-CZ" sz="2000" smtClean="0"/>
              <a:t>Flašinetář</a:t>
            </a:r>
          </a:p>
          <a:p>
            <a:pPr eaLnBrk="1" hangingPunct="1"/>
            <a:r>
              <a:rPr lang="cs-CZ" sz="2000" smtClean="0"/>
              <a:t>Košíkář</a:t>
            </a:r>
          </a:p>
          <a:p>
            <a:pPr eaLnBrk="1" hangingPunct="1"/>
            <a:r>
              <a:rPr lang="cs-CZ" sz="2000" smtClean="0"/>
              <a:t>Koželuh</a:t>
            </a:r>
          </a:p>
          <a:p>
            <a:pPr eaLnBrk="1" hangingPunct="1"/>
            <a:r>
              <a:rPr lang="cs-CZ" sz="2000" smtClean="0"/>
              <a:t>Listonoš</a:t>
            </a:r>
          </a:p>
          <a:p>
            <a:pPr eaLnBrk="1" hangingPunct="1"/>
            <a:r>
              <a:rPr lang="cs-CZ" sz="2000" smtClean="0"/>
              <a:t>Loutkař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cs-CZ" dirty="0" smtClean="0"/>
              <a:t>A nakonec</a:t>
            </a:r>
            <a:endParaRPr lang="cs-CZ" dirty="0"/>
          </a:p>
        </p:txBody>
      </p:sp>
      <p:sp>
        <p:nvSpPr>
          <p:cNvPr id="32771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cs-CZ" smtClean="0"/>
              <a:t>Řezník</a:t>
            </a:r>
          </a:p>
          <a:p>
            <a:pPr eaLnBrk="1" hangingPunct="1"/>
            <a:r>
              <a:rPr lang="cs-CZ" smtClean="0"/>
              <a:t>Uzenář</a:t>
            </a:r>
          </a:p>
          <a:p>
            <a:pPr eaLnBrk="1" hangingPunct="1"/>
            <a:r>
              <a:rPr lang="cs-CZ" smtClean="0"/>
              <a:t>Sedlář</a:t>
            </a:r>
          </a:p>
          <a:p>
            <a:pPr eaLnBrk="1" hangingPunct="1"/>
            <a:r>
              <a:rPr lang="cs-CZ" smtClean="0"/>
              <a:t>Košíkář </a:t>
            </a:r>
          </a:p>
          <a:p>
            <a:pPr eaLnBrk="1" hangingPunct="1"/>
            <a:r>
              <a:rPr lang="cs-CZ" smtClean="0"/>
              <a:t>Stolař</a:t>
            </a:r>
          </a:p>
          <a:p>
            <a:pPr eaLnBrk="1" hangingPunct="1"/>
            <a:r>
              <a:rPr lang="cs-CZ" smtClean="0"/>
              <a:t>Švec </a:t>
            </a:r>
          </a:p>
          <a:p>
            <a:pPr eaLnBrk="1" hangingPunct="1"/>
            <a:r>
              <a:rPr lang="cs-CZ" smtClean="0"/>
              <a:t>Vačkář</a:t>
            </a:r>
          </a:p>
          <a:p>
            <a:endParaRPr lang="cs-CZ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Nadpis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dirty="0" smtClean="0"/>
              <a:t>kovárna</a:t>
            </a:r>
            <a:endParaRPr lang="cs-CZ" dirty="0"/>
          </a:p>
        </p:txBody>
      </p:sp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375" y="1916113"/>
            <a:ext cx="5184775" cy="4716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dirty="0" smtClean="0"/>
              <a:t>Zábava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dirty="0" smtClean="0"/>
              <a:t>Blatský / </a:t>
            </a:r>
            <a:r>
              <a:rPr lang="cs-CZ" dirty="0" err="1" smtClean="0"/>
              <a:t>blaťácký</a:t>
            </a:r>
            <a:r>
              <a:rPr lang="cs-CZ" dirty="0" smtClean="0"/>
              <a:t>  kroj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sz="half" idx="4294967295"/>
          </p:nvPr>
        </p:nvSpPr>
        <p:spPr>
          <a:xfrm>
            <a:off x="0" y="1412875"/>
            <a:ext cx="8964613" cy="4530725"/>
          </a:xfrm>
        </p:spPr>
        <p:txBody>
          <a:bodyPr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 2"/>
              <a:buChar char=""/>
              <a:defRPr/>
            </a:pPr>
            <a:r>
              <a:rPr lang="cs-CZ" dirty="0" smtClean="0"/>
              <a:t>běžně až do 3. čtvrtiny 19. století</a:t>
            </a:r>
            <a:endParaRPr lang="cs-CZ" dirty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 2"/>
              <a:buChar char=""/>
              <a:defRPr/>
            </a:pPr>
            <a:r>
              <a:rPr lang="cs-CZ" dirty="0" smtClean="0"/>
              <a:t>bohatě zdoben výšivkami a našitými </a:t>
            </a:r>
            <a:r>
              <a:rPr lang="cs-CZ" dirty="0" err="1" smtClean="0"/>
              <a:t>krepinkami</a:t>
            </a:r>
            <a:r>
              <a:rPr lang="cs-CZ" dirty="0" smtClean="0"/>
              <a:t>, knoflíčky, pentličkami 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 2"/>
              <a:buChar char=""/>
              <a:defRPr/>
            </a:pPr>
            <a:r>
              <a:rPr lang="cs-CZ" dirty="0"/>
              <a:t>k</a:t>
            </a:r>
            <a:r>
              <a:rPr lang="cs-CZ" dirty="0" smtClean="0"/>
              <a:t>abátky </a:t>
            </a:r>
            <a:r>
              <a:rPr lang="cs-CZ" dirty="0" err="1" smtClean="0"/>
              <a:t>špensry</a:t>
            </a:r>
            <a:r>
              <a:rPr lang="cs-CZ" dirty="0" smtClean="0"/>
              <a:t>: hluboký výstřih a bohatě vyšívané límce a kraje rukávů, </a:t>
            </a:r>
            <a:r>
              <a:rPr lang="cs-CZ" dirty="0"/>
              <a:t>v</a:t>
            </a:r>
            <a:r>
              <a:rPr lang="cs-CZ" dirty="0" smtClean="0"/>
              <a:t>ýšivky a krajky zdobily i košilky 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 2"/>
              <a:buChar char=""/>
              <a:defRPr/>
            </a:pPr>
            <a:r>
              <a:rPr lang="cs-CZ" dirty="0"/>
              <a:t>k</a:t>
            </a:r>
            <a:r>
              <a:rPr lang="cs-CZ" dirty="0" smtClean="0"/>
              <a:t>olem krku (bohaté </a:t>
            </a:r>
            <a:r>
              <a:rPr lang="cs-CZ" dirty="0" err="1" smtClean="0"/>
              <a:t>Blaťanky</a:t>
            </a:r>
            <a:r>
              <a:rPr lang="cs-CZ" dirty="0" smtClean="0"/>
              <a:t>) šňůrky skleněných korálků nebo granáty s dukáty</a:t>
            </a:r>
          </a:p>
          <a:p>
            <a:pPr marL="0" indent="0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cs-CZ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dirty="0" smtClean="0"/>
              <a:t>Blatský / </a:t>
            </a:r>
            <a:r>
              <a:rPr lang="cs-CZ" dirty="0" err="1" smtClean="0"/>
              <a:t>blaťácký</a:t>
            </a:r>
            <a:r>
              <a:rPr lang="cs-CZ" dirty="0" smtClean="0"/>
              <a:t>  kroj</a:t>
            </a:r>
          </a:p>
        </p:txBody>
      </p:sp>
      <p:sp>
        <p:nvSpPr>
          <p:cNvPr id="36867" name="Rectangle 4"/>
          <p:cNvSpPr>
            <a:spLocks noGrp="1" noChangeArrowheads="1"/>
          </p:cNvSpPr>
          <p:nvPr>
            <p:ph sz="half" idx="1"/>
          </p:nvPr>
        </p:nvSpPr>
        <p:spPr>
          <a:xfrm>
            <a:off x="1763713" y="1412875"/>
            <a:ext cx="6923087" cy="471805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cs-CZ" sz="1200" smtClean="0"/>
              <a:t>http://sechtl-vosecek.ucw.c/cml/skatule1/diacek0018.jpg</a:t>
            </a:r>
          </a:p>
        </p:txBody>
      </p:sp>
      <p:pic>
        <p:nvPicPr>
          <p:cNvPr id="3686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1838" y="1773238"/>
            <a:ext cx="4392612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smtClean="0"/>
              <a:t>Lidový tanec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sz="half" idx="4294967295"/>
          </p:nvPr>
        </p:nvSpPr>
        <p:spPr>
          <a:xfrm>
            <a:off x="0" y="1600200"/>
            <a:ext cx="8675688" cy="4530725"/>
          </a:xfrm>
        </p:spPr>
        <p:txBody>
          <a:bodyPr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 2"/>
              <a:buChar char=""/>
              <a:defRPr/>
            </a:pPr>
            <a:r>
              <a:rPr lang="cs-CZ" sz="2800" dirty="0"/>
              <a:t>z</a:t>
            </a:r>
            <a:r>
              <a:rPr lang="cs-CZ" sz="2800" dirty="0" smtClean="0"/>
              <a:t> historie doložen tanec do kolečka, doprovázený zprvu jen zpěvem, později hrou jednoho dudáka 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 2"/>
              <a:buChar char=""/>
              <a:defRPr/>
            </a:pPr>
            <a:r>
              <a:rPr lang="cs-CZ" sz="2800" dirty="0" smtClean="0"/>
              <a:t>nejdéle dochované tance: dívčí chorovody - chození  s létem (letniční hry - na královnu)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 2"/>
              <a:buChar char=""/>
              <a:defRPr/>
            </a:pPr>
            <a:r>
              <a:rPr lang="cs-CZ" sz="2800" b="1" dirty="0" smtClean="0"/>
              <a:t>chorovod</a:t>
            </a:r>
            <a:r>
              <a:rPr lang="cs-CZ" sz="2800" dirty="0" smtClean="0"/>
              <a:t>: druh starého lidového tance </a:t>
            </a:r>
          </a:p>
          <a:p>
            <a:pPr marL="0" indent="0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cs-CZ" sz="2800" dirty="0"/>
              <a:t> </a:t>
            </a:r>
            <a:r>
              <a:rPr lang="cs-CZ" sz="2800" dirty="0" smtClean="0"/>
              <a:t>  (dívčí sborový tanec s dramatickými prvky)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 2"/>
              <a:buChar char=""/>
              <a:defRPr/>
            </a:pPr>
            <a:r>
              <a:rPr lang="cs-CZ" sz="2800" dirty="0"/>
              <a:t>o</a:t>
            </a:r>
            <a:r>
              <a:rPr lang="cs-CZ" sz="2800" dirty="0" smtClean="0"/>
              <a:t>bdobí </a:t>
            </a:r>
            <a:r>
              <a:rPr lang="cs-CZ" sz="2800" b="1" dirty="0" smtClean="0"/>
              <a:t>masopustu</a:t>
            </a:r>
            <a:r>
              <a:rPr lang="cs-CZ" sz="2800" dirty="0" smtClean="0"/>
              <a:t> časem magických tanců (vzrůst konopí, lnu, ječmene i brambor v příštím roce)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smtClean="0"/>
              <a:t>Lidová hudba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57200" y="1600200"/>
            <a:ext cx="4906963" cy="4530725"/>
          </a:xfrm>
        </p:spPr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cs-CZ" dirty="0" smtClean="0"/>
              <a:t>nejrozšířenějším lidovým nástrojem jsou  </a:t>
            </a:r>
            <a:r>
              <a:rPr lang="cs-CZ" b="1" dirty="0" smtClean="0"/>
              <a:t>dudy</a:t>
            </a:r>
            <a:r>
              <a:rPr lang="cs-CZ" dirty="0" smtClean="0"/>
              <a:t> - </a:t>
            </a:r>
            <a:r>
              <a:rPr lang="cs-CZ" dirty="0" err="1" smtClean="0"/>
              <a:t>bzikalky</a:t>
            </a:r>
            <a:endParaRPr lang="cs-CZ" dirty="0" smtClean="0"/>
          </a:p>
          <a:p>
            <a:pPr eaLnBrk="1" hangingPunct="1">
              <a:lnSpc>
                <a:spcPct val="150000"/>
              </a:lnSpc>
            </a:pPr>
            <a:r>
              <a:rPr lang="cs-CZ" dirty="0" smtClean="0"/>
              <a:t>běžné v  malé selské muzice (v 19. stol. sdružování dud s několika plechovými nástroji) </a:t>
            </a:r>
          </a:p>
        </p:txBody>
      </p:sp>
      <p:sp>
        <p:nvSpPr>
          <p:cNvPr id="38916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5292725" y="1600200"/>
            <a:ext cx="3394075" cy="4530725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cs-CZ" sz="1400" smtClean="0"/>
              <a:t>                    http://cs.wikipedia.org/wiki/Dudy</a:t>
            </a:r>
          </a:p>
        </p:txBody>
      </p:sp>
      <p:pic>
        <p:nvPicPr>
          <p:cNvPr id="38917" name="Picture 6" descr="220px-Bagpipe_simple_typ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325" y="2060575"/>
            <a:ext cx="2095500" cy="333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dirty="0" smtClean="0"/>
              <a:t>Blata  - charakteristika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dirty="0" smtClean="0"/>
              <a:t>Otázky a úkoly</a:t>
            </a:r>
            <a:endParaRPr lang="cs-CZ" dirty="0"/>
          </a:p>
        </p:txBody>
      </p:sp>
      <p:sp>
        <p:nvSpPr>
          <p:cNvPr id="39939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cs-CZ" dirty="0" smtClean="0"/>
              <a:t>1. Ve slovníku vyhledej význam slov: krepinka, </a:t>
            </a:r>
            <a:r>
              <a:rPr lang="cs-CZ" dirty="0" err="1" smtClean="0"/>
              <a:t>špensr</a:t>
            </a:r>
            <a:endParaRPr lang="cs-CZ" dirty="0" smtClean="0"/>
          </a:p>
          <a:p>
            <a:pPr eaLnBrk="1" hangingPunct="1"/>
            <a:r>
              <a:rPr lang="cs-CZ" dirty="0" smtClean="0"/>
              <a:t>2. Vysvětli, co označuje termín „chorovod“</a:t>
            </a:r>
          </a:p>
          <a:p>
            <a:pPr eaLnBrk="1" hangingPunct="1"/>
            <a:r>
              <a:rPr lang="cs-CZ" dirty="0" smtClean="0"/>
              <a:t>3. Pro který hudební nástroj se používal výraz „</a:t>
            </a:r>
            <a:r>
              <a:rPr lang="cs-CZ" dirty="0" err="1" smtClean="0"/>
              <a:t>bzikalky</a:t>
            </a:r>
            <a:r>
              <a:rPr lang="cs-CZ" dirty="0" smtClean="0"/>
              <a:t>“ ?</a:t>
            </a:r>
          </a:p>
          <a:p>
            <a:pPr eaLnBrk="1" hangingPunct="1"/>
            <a:r>
              <a:rPr lang="cs-CZ" dirty="0" smtClean="0"/>
              <a:t>4.Vyjmenuj alespoň tři příklady využití černé kuchyně</a:t>
            </a:r>
          </a:p>
          <a:p>
            <a:pPr eaLnBrk="1" hangingPunct="1"/>
            <a:r>
              <a:rPr lang="cs-CZ" dirty="0" smtClean="0"/>
              <a:t>5. Co dělal ras, </a:t>
            </a:r>
            <a:r>
              <a:rPr lang="cs-CZ" dirty="0" err="1" smtClean="0"/>
              <a:t>dráteník</a:t>
            </a:r>
            <a:r>
              <a:rPr lang="cs-CZ" dirty="0" smtClean="0"/>
              <a:t>, </a:t>
            </a:r>
            <a:r>
              <a:rPr lang="cs-CZ" dirty="0" err="1" smtClean="0"/>
              <a:t>houžvař</a:t>
            </a:r>
            <a:r>
              <a:rPr lang="cs-CZ" dirty="0" smtClean="0"/>
              <a:t>?</a:t>
            </a:r>
          </a:p>
          <a:p>
            <a:pPr eaLnBrk="1" hangingPunct="1"/>
            <a:endParaRPr lang="cs-CZ" dirty="0" smtClean="0"/>
          </a:p>
          <a:p>
            <a:pPr eaLnBrk="1" hangingPunct="1"/>
            <a:endParaRPr lang="cs-CZ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dirty="0" smtClean="0"/>
              <a:t>Obraz v literatuře</a:t>
            </a:r>
            <a:endParaRPr lang="cs-CZ" dirty="0"/>
          </a:p>
        </p:txBody>
      </p:sp>
      <p:sp>
        <p:nvSpPr>
          <p:cNvPr id="4096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cs-CZ" sz="2800" dirty="0" smtClean="0"/>
              <a:t>19. století v literatuře obdobím zájmu o venkov</a:t>
            </a:r>
          </a:p>
          <a:p>
            <a:pPr eaLnBrk="1" hangingPunct="1"/>
            <a:r>
              <a:rPr lang="cs-CZ" sz="2800" dirty="0" smtClean="0"/>
              <a:t>počátky u B. Němcové, S. Čecha (idealizovaný obraz)</a:t>
            </a:r>
          </a:p>
          <a:p>
            <a:pPr eaLnBrk="1" hangingPunct="1"/>
            <a:r>
              <a:rPr lang="cs-CZ" sz="2800" b="1" dirty="0" smtClean="0"/>
              <a:t>venkovský realismus</a:t>
            </a:r>
          </a:p>
          <a:p>
            <a:pPr eaLnBrk="1" hangingPunct="1"/>
            <a:r>
              <a:rPr lang="cs-CZ" sz="2800" dirty="0" smtClean="0"/>
              <a:t>venkovský člověk </a:t>
            </a:r>
            <a:r>
              <a:rPr lang="cs-CZ" sz="2800" b="1" dirty="0" smtClean="0"/>
              <a:t>literárním typem</a:t>
            </a:r>
            <a:r>
              <a:rPr lang="cs-CZ" sz="2800" dirty="0" smtClean="0"/>
              <a:t>: </a:t>
            </a:r>
            <a:r>
              <a:rPr lang="cs-CZ" sz="2400" dirty="0" smtClean="0"/>
              <a:t>pracovitost, moudrost, úcta k tradicím a pocit národní sounáležitosti</a:t>
            </a:r>
          </a:p>
          <a:p>
            <a:pPr eaLnBrk="1" hangingPunct="1"/>
            <a:r>
              <a:rPr lang="cs-CZ" sz="2800" dirty="0" smtClean="0"/>
              <a:t>K. Světlá, K.V. Rais, J. Holeček, A. Jirásek, J. Š. </a:t>
            </a:r>
            <a:r>
              <a:rPr lang="cs-CZ" sz="2800" dirty="0" err="1" smtClean="0"/>
              <a:t>Baar</a:t>
            </a:r>
            <a:r>
              <a:rPr lang="cs-CZ" sz="2800" dirty="0" smtClean="0"/>
              <a:t>,</a:t>
            </a:r>
          </a:p>
          <a:p>
            <a:pPr eaLnBrk="1" hangingPunct="1"/>
            <a:r>
              <a:rPr lang="cs-CZ" sz="2800" dirty="0" smtClean="0"/>
              <a:t>T. Nováková, A. Stašek, </a:t>
            </a:r>
            <a:r>
              <a:rPr lang="cs-CZ" sz="2800" b="1" dirty="0" smtClean="0"/>
              <a:t>J. Holeček,  K. </a:t>
            </a:r>
            <a:r>
              <a:rPr lang="cs-CZ" sz="2800" b="1" dirty="0" err="1" smtClean="0"/>
              <a:t>Klosterman</a:t>
            </a:r>
            <a:r>
              <a:rPr lang="cs-CZ" sz="2800" b="1" dirty="0" smtClean="0"/>
              <a:t> (jižní Čechy)</a:t>
            </a:r>
          </a:p>
          <a:p>
            <a:pPr eaLnBrk="1" hangingPunct="1"/>
            <a:endParaRPr lang="cs-CZ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dirty="0" smtClean="0"/>
              <a:t>Otázky a úkoly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fontAlgn="auto" hangingPunct="1">
              <a:lnSpc>
                <a:spcPct val="150000"/>
              </a:lnSpc>
              <a:spcAft>
                <a:spcPts val="0"/>
              </a:spcAft>
              <a:buFont typeface="Wingdings 2"/>
              <a:buChar char=""/>
              <a:defRPr/>
            </a:pPr>
            <a:r>
              <a:rPr lang="cs-CZ" dirty="0"/>
              <a:t>V</a:t>
            </a:r>
            <a:r>
              <a:rPr lang="cs-CZ" dirty="0" smtClean="0"/>
              <a:t>yber si postavu z jednoho díla uvedených autorů. Charakterizuj ji (dolož typické znaky literárního typu venkovské prózy)</a:t>
            </a:r>
          </a:p>
          <a:p>
            <a:pPr eaLnBrk="1" fontAlgn="auto" hangingPunct="1">
              <a:lnSpc>
                <a:spcPct val="150000"/>
              </a:lnSpc>
              <a:spcAft>
                <a:spcPts val="0"/>
              </a:spcAft>
              <a:buFont typeface="Wingdings 2"/>
              <a:buChar char=""/>
              <a:defRPr/>
            </a:pPr>
            <a:r>
              <a:rPr lang="cs-CZ" dirty="0" smtClean="0"/>
              <a:t>Najdi v textu příklady života lidí na venkově v 19. století </a:t>
            </a:r>
          </a:p>
          <a:p>
            <a:pPr marL="0" indent="0" eaLnBrk="1" fontAlgn="auto" hangingPunct="1">
              <a:lnSpc>
                <a:spcPct val="15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cs-CZ" dirty="0" smtClean="0"/>
              <a:t> 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dirty="0" smtClean="0"/>
              <a:t>Odkazy a literatura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cs-CZ" sz="1800" dirty="0"/>
              <a:t>http://cs.wikipedia.org/wiki/%</a:t>
            </a:r>
            <a:r>
              <a:rPr lang="cs-CZ" sz="1800" dirty="0" smtClean="0"/>
              <a:t>C4%8Cern%C3%A1_kuchyn%C4%9B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cs-CZ" sz="2000" dirty="0" smtClean="0"/>
              <a:t>http://www.zajimavamista.cz/misto-404-blatska-kovarna-a-loutkarske-muzeum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cs-CZ" sz="2000" dirty="0"/>
              <a:t>http://www.tourism.cz/encyklopedie/objekty1.phtml?id=122568&amp;&amp;user=24&amp;session=58348551&amp;menu=&amp;</a:t>
            </a:r>
            <a:r>
              <a:rPr lang="cs-CZ" sz="2000" dirty="0" smtClean="0"/>
              <a:t>lng</a:t>
            </a:r>
            <a:endParaRPr lang="cs-CZ" sz="2000" dirty="0"/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cs-CZ" sz="2000" dirty="0">
                <a:solidFill>
                  <a:schemeClr val="tx1"/>
                </a:solidFill>
              </a:rPr>
              <a:t>http://</a:t>
            </a:r>
            <a:r>
              <a:rPr lang="cs-CZ" sz="2000" dirty="0" smtClean="0">
                <a:solidFill>
                  <a:schemeClr val="tx1"/>
                </a:solidFill>
              </a:rPr>
              <a:t>www.lidova-architektura.cz/prehled-seznam/encyklopedie/encyklopedie-architektury-s.htm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cs-CZ" sz="2000" dirty="0">
                <a:solidFill>
                  <a:schemeClr val="tx1"/>
                </a:solidFill>
              </a:rPr>
              <a:t>http://cs.wikipedia.org/wiki/Hola%C5%A1ovice</a:t>
            </a:r>
            <a:endParaRPr lang="cs-CZ" sz="2000" dirty="0" smtClean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cs-CZ" sz="2000" dirty="0">
                <a:solidFill>
                  <a:schemeClr val="tx1"/>
                </a:solidFill>
              </a:rPr>
              <a:t>http://</a:t>
            </a:r>
            <a:r>
              <a:rPr lang="cs-CZ" sz="2000" dirty="0" smtClean="0">
                <a:solidFill>
                  <a:schemeClr val="tx1"/>
                </a:solidFill>
              </a:rPr>
              <a:t>cs.wikipedia.org/wiki/Dudy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cs-CZ" sz="2000" dirty="0">
                <a:solidFill>
                  <a:schemeClr val="tx1"/>
                </a:solidFill>
              </a:rPr>
              <a:t>http://</a:t>
            </a:r>
            <a:r>
              <a:rPr lang="cs-CZ" sz="2000" dirty="0" smtClean="0">
                <a:solidFill>
                  <a:schemeClr val="tx1"/>
                </a:solidFill>
              </a:rPr>
              <a:t>sechtl-vosecek.ucw.c/cml/skatule1/diacek0018.jpg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cs-CZ" sz="2000" dirty="0">
                <a:solidFill>
                  <a:schemeClr val="tx1"/>
                </a:solidFill>
              </a:rPr>
              <a:t>http://www.zaluzi.estranky.cz/fotoalbum/kovarna_cerna-kuchyne/kovarna_cerna-kuchyne</a:t>
            </a:r>
            <a:r>
              <a:rPr lang="cs-CZ" sz="2000" dirty="0" smtClean="0">
                <a:solidFill>
                  <a:schemeClr val="tx1"/>
                </a:solidFill>
              </a:rPr>
              <a:t>/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cs-CZ" sz="2000" dirty="0">
                <a:solidFill>
                  <a:schemeClr val="tx1"/>
                </a:solidFill>
              </a:rPr>
              <a:t>http://brtpichlavec.sweb.cz/ves/remesla/remesla2.htm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endParaRPr lang="cs-CZ" sz="2000" dirty="0"/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cs-CZ" sz="2000" b="1" dirty="0" smtClean="0"/>
              <a:t>Literatura</a:t>
            </a:r>
            <a:r>
              <a:rPr lang="cs-CZ" sz="2000" b="1" dirty="0"/>
              <a:t>:</a:t>
            </a:r>
            <a:r>
              <a:rPr lang="cs-CZ" sz="2000" dirty="0"/>
              <a:t> </a:t>
            </a:r>
            <a:br>
              <a:rPr lang="cs-CZ" sz="2000" dirty="0"/>
            </a:br>
            <a:r>
              <a:rPr lang="cs-CZ" sz="2000" dirty="0" smtClean="0"/>
              <a:t/>
            </a:r>
            <a:br>
              <a:rPr lang="cs-CZ" sz="2000" dirty="0" smtClean="0"/>
            </a:br>
            <a:r>
              <a:rPr lang="cs-CZ" sz="2000" dirty="0" err="1" smtClean="0"/>
              <a:t>Gregorovičová</a:t>
            </a:r>
            <a:r>
              <a:rPr lang="cs-CZ" sz="2000" dirty="0" smtClean="0"/>
              <a:t>, Z., </a:t>
            </a:r>
            <a:r>
              <a:rPr lang="cs-CZ" sz="2000" dirty="0" err="1" smtClean="0"/>
              <a:t>Žůrek</a:t>
            </a:r>
            <a:r>
              <a:rPr lang="cs-CZ" sz="2000" dirty="0" smtClean="0"/>
              <a:t>, Z</a:t>
            </a:r>
            <a:r>
              <a:rPr lang="cs-CZ" sz="2000" i="1" dirty="0" smtClean="0"/>
              <a:t>. Národopisné regiony  Čech a Moravy. </a:t>
            </a:r>
            <a:r>
              <a:rPr lang="cs-CZ" sz="2000" smtClean="0"/>
              <a:t>Praha: </a:t>
            </a:r>
            <a:r>
              <a:rPr lang="cs-CZ" sz="2000" dirty="0" smtClean="0"/>
              <a:t>Levné knihy </a:t>
            </a:r>
            <a:r>
              <a:rPr lang="cs-CZ" sz="2000" dirty="0" err="1" smtClean="0"/>
              <a:t>KMa</a:t>
            </a:r>
            <a:r>
              <a:rPr lang="cs-CZ" sz="2000" dirty="0" smtClean="0"/>
              <a:t>, 2004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endParaRPr lang="cs-CZ" sz="2000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endParaRPr lang="cs-CZ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olný tvar 1"/>
          <p:cNvSpPr/>
          <p:nvPr/>
        </p:nvSpPr>
        <p:spPr>
          <a:xfrm>
            <a:off x="3016250" y="3587750"/>
            <a:ext cx="3908425" cy="1406525"/>
          </a:xfrm>
          <a:custGeom>
            <a:avLst/>
            <a:gdLst/>
            <a:ahLst/>
            <a:cxnLst/>
            <a:rect l="0" t="0" r="0" b="0"/>
            <a:pathLst>
              <a:path w="4342131" h="1562101">
                <a:moveTo>
                  <a:pt x="0" y="1562100"/>
                </a:moveTo>
                <a:lnTo>
                  <a:pt x="0" y="0"/>
                </a:lnTo>
                <a:lnTo>
                  <a:pt x="4342130" y="0"/>
                </a:lnTo>
                <a:lnTo>
                  <a:pt x="4342130" y="1562100"/>
                </a:lnTo>
                <a:close/>
              </a:path>
            </a:pathLst>
          </a:custGeom>
          <a:solidFill>
            <a:schemeClr val="bg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6" tIns="41148" rIns="82296" bIns="4114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/>
          </a:p>
        </p:txBody>
      </p:sp>
      <p:sp>
        <p:nvSpPr>
          <p:cNvPr id="44035" name="TextovéPole 2"/>
          <p:cNvSpPr txBox="1">
            <a:spLocks noChangeArrowheads="1"/>
          </p:cNvSpPr>
          <p:nvPr/>
        </p:nvSpPr>
        <p:spPr bwMode="auto">
          <a:xfrm>
            <a:off x="3132138" y="3714750"/>
            <a:ext cx="3565525" cy="93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  <a:cs typeface="Arial" pitchFamily="34" charset="0"/>
              </a:rPr>
              <a:t>Autor:</a:t>
            </a:r>
          </a:p>
          <a:p>
            <a:pPr algn="ctr"/>
            <a:r>
              <a:rPr lang="cs-CZ" sz="1100">
                <a:solidFill>
                  <a:srgbClr val="000000"/>
                </a:solidFill>
                <a:latin typeface="Arial - 16"/>
                <a:cs typeface="Arial" pitchFamily="34" charset="0"/>
              </a:rPr>
              <a:t>Mgr. Romana Třicátníková</a:t>
            </a:r>
          </a:p>
          <a:p>
            <a:pPr algn="ctr"/>
            <a:r>
              <a:rPr lang="cs-CZ" sz="1100">
                <a:solidFill>
                  <a:srgbClr val="000000"/>
                </a:solidFill>
                <a:latin typeface="Arial - 16"/>
                <a:cs typeface="Arial" pitchFamily="34" charset="0"/>
              </a:rPr>
              <a:t>Gymnázium Pierra de Coubertina, Tábor</a:t>
            </a:r>
          </a:p>
          <a:p>
            <a:pPr algn="ctr"/>
            <a:r>
              <a:rPr lang="cs-CZ" sz="1100">
                <a:solidFill>
                  <a:srgbClr val="000000"/>
                </a:solidFill>
                <a:latin typeface="Arial - 16"/>
                <a:cs typeface="Arial" pitchFamily="34" charset="0"/>
              </a:rPr>
              <a:t>tricatni@gymta.cz</a:t>
            </a:r>
          </a:p>
          <a:p>
            <a:pPr algn="ctr"/>
            <a:r>
              <a:rPr lang="cs-CZ" sz="1100">
                <a:solidFill>
                  <a:srgbClr val="000000"/>
                </a:solidFill>
                <a:latin typeface="Arial - 16"/>
                <a:cs typeface="Arial" pitchFamily="34" charset="0"/>
              </a:rPr>
              <a:t>1.12.  2012</a:t>
            </a:r>
          </a:p>
        </p:txBody>
      </p:sp>
      <p:sp>
        <p:nvSpPr>
          <p:cNvPr id="44036" name="TextovéPole 3"/>
          <p:cNvSpPr txBox="1">
            <a:spLocks noChangeArrowheads="1"/>
          </p:cNvSpPr>
          <p:nvPr/>
        </p:nvSpPr>
        <p:spPr bwMode="auto">
          <a:xfrm>
            <a:off x="2217738" y="2997200"/>
            <a:ext cx="4708525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</p:txBody>
      </p:sp>
      <p:sp>
        <p:nvSpPr>
          <p:cNvPr id="44037" name="TextovéPole 4"/>
          <p:cNvSpPr txBox="1">
            <a:spLocks noChangeArrowheads="1"/>
          </p:cNvSpPr>
          <p:nvPr/>
        </p:nvSpPr>
        <p:spPr bwMode="auto">
          <a:xfrm>
            <a:off x="206375" y="182563"/>
            <a:ext cx="4433888" cy="29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pl-PL" sz="1400" b="1">
                <a:solidFill>
                  <a:srgbClr val="000000"/>
                </a:solidFill>
                <a:latin typeface="Arial - 20"/>
                <a:cs typeface="Arial" pitchFamily="34" charset="0"/>
              </a:rPr>
              <a:t>Seznam použité literatury a pramenů:</a:t>
            </a:r>
            <a:endParaRPr lang="cs-CZ" sz="1400" b="1">
              <a:solidFill>
                <a:srgbClr val="000000"/>
              </a:solidFill>
              <a:latin typeface="Arial - 20"/>
              <a:cs typeface="Arial" pitchFamily="34" charset="0"/>
            </a:endParaRPr>
          </a:p>
        </p:txBody>
      </p:sp>
      <p:sp>
        <p:nvSpPr>
          <p:cNvPr id="3078" name="TextovéPole 5"/>
          <p:cNvSpPr txBox="1">
            <a:spLocks noChangeArrowheads="1"/>
          </p:cNvSpPr>
          <p:nvPr/>
        </p:nvSpPr>
        <p:spPr bwMode="auto">
          <a:xfrm>
            <a:off x="76200" y="355600"/>
            <a:ext cx="8694738" cy="2274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cs-CZ" sz="1050" dirty="0"/>
              <a:t>http://cs.wikipedia.org/wiki/%C4%8Cern%C3%A1_kuchyn%C4%9B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cs-CZ" sz="1100" dirty="0"/>
              <a:t>http://www.zajimavamista.cz/misto-404-blatska-kovarna-a-loutkarske-muzeum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cs-CZ" sz="1100" dirty="0"/>
              <a:t>http://www.tourism.cz/encyklopedie/objekty1.phtml?id=122568&amp;&amp;user=24&amp;session=58348551&amp;menu=&amp;lng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cs-CZ" sz="1100" dirty="0" smtClean="0"/>
              <a:t>http</a:t>
            </a:r>
            <a:r>
              <a:rPr lang="cs-CZ" sz="1100" dirty="0"/>
              <a:t>://cs.wikipedia.org/wiki/Hola%C5%A1ovice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cs-CZ" sz="1100" dirty="0" smtClean="0"/>
              <a:t>http</a:t>
            </a:r>
            <a:r>
              <a:rPr lang="cs-CZ" sz="1100" dirty="0"/>
              <a:t>://sechtl-vosecek.ucw.c/cml/skatule1/diacek0018.jpg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cs-CZ" sz="1100" dirty="0"/>
              <a:t>http://www.zaluzi.estranky.cz/fotoalbum/kovarna_cerna-kuchyne/kovarna_cerna-kuchyne/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cs-CZ" sz="1100" dirty="0"/>
              <a:t>http://brtpichlavec.sweb.cz/ves/remesla/remesla2.htm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endParaRPr lang="cs-CZ" sz="1100" dirty="0"/>
          </a:p>
          <a:p>
            <a:pPr>
              <a:defRPr/>
            </a:pPr>
            <a:r>
              <a:rPr lang="cs-CZ" sz="1100" b="1" dirty="0" smtClean="0"/>
              <a:t>Literatura:</a:t>
            </a:r>
            <a:r>
              <a:rPr lang="cs-CZ" sz="1100" dirty="0" smtClean="0"/>
              <a:t> </a:t>
            </a:r>
            <a:br>
              <a:rPr lang="cs-CZ" sz="1100" dirty="0" smtClean="0"/>
            </a:br>
            <a:r>
              <a:rPr lang="cs-CZ" sz="1100" dirty="0" err="1" smtClean="0"/>
              <a:t>Gregorovičová</a:t>
            </a:r>
            <a:r>
              <a:rPr lang="cs-CZ" sz="1100" dirty="0" smtClean="0"/>
              <a:t>, Z., Žůrek, Z</a:t>
            </a:r>
            <a:r>
              <a:rPr lang="cs-CZ" sz="1100" i="1" dirty="0" smtClean="0"/>
              <a:t>. Národopisné regiony  Čech a Moravy. </a:t>
            </a:r>
            <a:r>
              <a:rPr lang="cs-CZ" sz="1100" dirty="0" smtClean="0"/>
              <a:t>Praha: Levné knihy </a:t>
            </a:r>
            <a:r>
              <a:rPr lang="cs-CZ" sz="1100" dirty="0" err="1" smtClean="0"/>
              <a:t>KMa</a:t>
            </a:r>
            <a:r>
              <a:rPr lang="cs-CZ" sz="1100" dirty="0" smtClean="0"/>
              <a:t>, 2004</a:t>
            </a:r>
          </a:p>
          <a:p>
            <a:pPr>
              <a:defRPr/>
            </a:pPr>
            <a:r>
              <a:rPr lang="cs-CZ" sz="1100" dirty="0" smtClean="0"/>
              <a:t> 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cs-CZ" sz="1100" i="1" dirty="0"/>
          </a:p>
          <a:p>
            <a:pPr eaLnBrk="1" hangingPunct="1">
              <a:defRPr/>
            </a:pPr>
            <a:endParaRPr lang="cs-CZ" sz="1100" dirty="0" smtClean="0">
              <a:solidFill>
                <a:srgbClr val="000000"/>
              </a:solidFill>
              <a:latin typeface="Arial - 16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smtClean="0"/>
              <a:t>Blata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cs-CZ" sz="2800" dirty="0" smtClean="0"/>
              <a:t>Blata v oblasti Veselí - Soběslav  -  územím rozlehlých rašelinišť a bývalých močálů</a:t>
            </a:r>
          </a:p>
          <a:p>
            <a:pPr eaLnBrk="1" hangingPunct="1">
              <a:lnSpc>
                <a:spcPct val="80000"/>
              </a:lnSpc>
            </a:pPr>
            <a:r>
              <a:rPr lang="cs-CZ" sz="2800" dirty="0" smtClean="0"/>
              <a:t>zemědělská půda získána vysoušením – zdroj blahobytu</a:t>
            </a:r>
          </a:p>
          <a:p>
            <a:pPr eaLnBrk="1" hangingPunct="1">
              <a:lnSpc>
                <a:spcPct val="80000"/>
              </a:lnSpc>
            </a:pPr>
            <a:r>
              <a:rPr lang="cs-CZ" sz="2800" dirty="0" smtClean="0"/>
              <a:t>významný  etnografický region v jižních Čechách</a:t>
            </a:r>
          </a:p>
          <a:p>
            <a:pPr eaLnBrk="1" hangingPunct="1">
              <a:lnSpc>
                <a:spcPct val="80000"/>
              </a:lnSpc>
            </a:pPr>
            <a:r>
              <a:rPr lang="cs-CZ" sz="2800" b="1" dirty="0" smtClean="0"/>
              <a:t>dodnes živá </a:t>
            </a:r>
            <a:r>
              <a:rPr lang="cs-CZ" sz="2800" dirty="0" smtClean="0"/>
              <a:t>oblast</a:t>
            </a:r>
          </a:p>
          <a:p>
            <a:pPr eaLnBrk="1" hangingPunct="1">
              <a:lnSpc>
                <a:spcPct val="80000"/>
              </a:lnSpc>
            </a:pPr>
            <a:r>
              <a:rPr lang="cs-CZ" sz="2800" dirty="0" smtClean="0"/>
              <a:t>Jednotný vývoj pod správou </a:t>
            </a:r>
            <a:r>
              <a:rPr lang="cs-CZ" sz="2800" b="1" dirty="0" smtClean="0"/>
              <a:t>Rožmberků</a:t>
            </a:r>
            <a:r>
              <a:rPr lang="cs-CZ" sz="2800" dirty="0" smtClean="0"/>
              <a:t> </a:t>
            </a:r>
            <a:r>
              <a:rPr lang="cs-CZ" sz="2800" b="1" dirty="0" smtClean="0"/>
              <a:t>a </a:t>
            </a:r>
            <a:r>
              <a:rPr lang="cs-CZ" sz="2800" b="1" dirty="0" err="1" smtClean="0"/>
              <a:t>Schwarzenbergů</a:t>
            </a:r>
            <a:endParaRPr lang="cs-CZ" sz="2800" dirty="0" smtClean="0"/>
          </a:p>
          <a:p>
            <a:pPr eaLnBrk="1" hangingPunct="1">
              <a:lnSpc>
                <a:spcPct val="80000"/>
              </a:lnSpc>
            </a:pPr>
            <a:endParaRPr lang="cs-CZ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dirty="0" smtClean="0"/>
              <a:t> selské baroko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341438"/>
            <a:ext cx="8229600" cy="5256212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cs-CZ" sz="2800" dirty="0" smtClean="0">
                <a:cs typeface="Tahoma" pitchFamily="34" charset="0"/>
              </a:rPr>
              <a:t>Selské baroko  - stavební sloh lidové architektury, jižní Čechy, </a:t>
            </a:r>
            <a:r>
              <a:rPr lang="cs-CZ" sz="2800" b="1" dirty="0" smtClean="0">
                <a:cs typeface="Tahoma" pitchFamily="34" charset="0"/>
              </a:rPr>
              <a:t>19. století</a:t>
            </a:r>
            <a:endParaRPr lang="cs-CZ" sz="2800" dirty="0" smtClean="0">
              <a:cs typeface="Tahoma" pitchFamily="34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cs-CZ" sz="2800" b="1" dirty="0" smtClean="0">
                <a:cs typeface="Tahoma" pitchFamily="34" charset="0"/>
              </a:rPr>
              <a:t>    Znaky </a:t>
            </a:r>
            <a:r>
              <a:rPr lang="cs-CZ" sz="2800" dirty="0" smtClean="0">
                <a:cs typeface="Tahoma" pitchFamily="34" charset="0"/>
              </a:rPr>
              <a:t>:</a:t>
            </a:r>
          </a:p>
          <a:p>
            <a:pPr eaLnBrk="1" hangingPunct="1">
              <a:lnSpc>
                <a:spcPct val="80000"/>
              </a:lnSpc>
            </a:pPr>
            <a:r>
              <a:rPr lang="cs-CZ" sz="2800" dirty="0" smtClean="0">
                <a:cs typeface="Tahoma" pitchFamily="34" charset="0"/>
              </a:rPr>
              <a:t>prvky barokní a empírové  architektury</a:t>
            </a:r>
          </a:p>
          <a:p>
            <a:pPr eaLnBrk="1" hangingPunct="1">
              <a:lnSpc>
                <a:spcPct val="80000"/>
              </a:lnSpc>
            </a:pPr>
            <a:r>
              <a:rPr lang="cs-CZ" sz="2800" dirty="0" smtClean="0">
                <a:cs typeface="Tahoma" pitchFamily="34" charset="0"/>
              </a:rPr>
              <a:t>štíty statků a sýpek - špejcharů - zdobeny plastickými štukami i barevně. </a:t>
            </a:r>
          </a:p>
          <a:p>
            <a:pPr eaLnBrk="1" hangingPunct="1">
              <a:lnSpc>
                <a:spcPct val="80000"/>
              </a:lnSpc>
            </a:pPr>
            <a:r>
              <a:rPr lang="cs-CZ" sz="2800" dirty="0" smtClean="0">
                <a:cs typeface="Tahoma" pitchFamily="34" charset="0"/>
              </a:rPr>
              <a:t>Statky  čelní stranou obytného stavení k návsi nebo cestě, střídá se dům - špýchar</a:t>
            </a:r>
            <a:br>
              <a:rPr lang="cs-CZ" sz="2800" dirty="0" smtClean="0">
                <a:cs typeface="Tahoma" pitchFamily="34" charset="0"/>
              </a:rPr>
            </a:br>
            <a:endParaRPr lang="cs-CZ" sz="2800" dirty="0" smtClean="0">
              <a:cs typeface="Tahoma" pitchFamily="34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cs-CZ" sz="2800" b="1" u="sng" dirty="0" smtClean="0">
                <a:cs typeface="Tahoma" pitchFamily="34" charset="0"/>
              </a:rPr>
              <a:t>Selský barok není jen architektura, ale  životní styl lidí tehdejší doby na venkově. </a:t>
            </a:r>
            <a:r>
              <a:rPr lang="cs-CZ" sz="2800" dirty="0" smtClean="0">
                <a:cs typeface="Tahoma" pitchFamily="34" charset="0"/>
              </a:rPr>
              <a:t/>
            </a:r>
            <a:br>
              <a:rPr lang="cs-CZ" sz="2800" dirty="0" smtClean="0">
                <a:cs typeface="Tahoma" pitchFamily="34" charset="0"/>
              </a:rPr>
            </a:br>
            <a:endParaRPr lang="cs-CZ" sz="2800" dirty="0" smtClean="0">
              <a:cs typeface="Tahoma" pitchFamily="34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cs-CZ" sz="2000" dirty="0" smtClean="0">
                <a:latin typeface="Times New Roman" pitchFamily="18" charset="0"/>
              </a:rPr>
              <a:t>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dirty="0" smtClean="0"/>
              <a:t>Najdi charakteristické rysy selského baroka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80988" y="666750"/>
            <a:ext cx="4291012" cy="639763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cs-CZ" dirty="0" err="1" smtClean="0"/>
              <a:t>Holašovická</a:t>
            </a:r>
            <a:r>
              <a:rPr lang="cs-CZ" dirty="0" smtClean="0"/>
              <a:t> náves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600" cy="639763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cs-CZ" dirty="0" smtClean="0"/>
              <a:t>Holašovice</a:t>
            </a:r>
            <a:endParaRPr lang="cs-CZ" dirty="0"/>
          </a:p>
        </p:txBody>
      </p:sp>
      <p:sp>
        <p:nvSpPr>
          <p:cNvPr id="1536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280988" y="1316038"/>
            <a:ext cx="4291012" cy="3941762"/>
          </a:xfrm>
        </p:spPr>
        <p:txBody>
          <a:bodyPr/>
          <a:lstStyle/>
          <a:p>
            <a:pPr eaLnBrk="1" hangingPunct="1"/>
            <a:endParaRPr lang="cs-CZ" smtClean="0"/>
          </a:p>
        </p:txBody>
      </p:sp>
      <p:sp>
        <p:nvSpPr>
          <p:cNvPr id="15366" name="Zástupný symbol pro obsah 6"/>
          <p:cNvSpPr>
            <a:spLocks noGrp="1"/>
          </p:cNvSpPr>
          <p:nvPr>
            <p:ph sz="quarter" idx="4"/>
          </p:nvPr>
        </p:nvSpPr>
        <p:spPr>
          <a:xfrm>
            <a:off x="4648200" y="1316038"/>
            <a:ext cx="4289425" cy="3941762"/>
          </a:xfrm>
        </p:spPr>
        <p:txBody>
          <a:bodyPr/>
          <a:lstStyle/>
          <a:p>
            <a:pPr eaLnBrk="1" hangingPunct="1"/>
            <a:endParaRPr lang="cs-CZ" dirty="0" smtClean="0"/>
          </a:p>
        </p:txBody>
      </p:sp>
      <p:pic>
        <p:nvPicPr>
          <p:cNvPr id="15367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428736"/>
            <a:ext cx="3168650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8" name="Picture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4" y="1428736"/>
            <a:ext cx="2951163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dirty="0" smtClean="0"/>
              <a:t>Otázky a úkoly</a:t>
            </a:r>
            <a:endParaRPr lang="cs-CZ" dirty="0"/>
          </a:p>
        </p:txBody>
      </p:sp>
      <p:sp>
        <p:nvSpPr>
          <p:cNvPr id="16387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Wingdings" pitchFamily="2" charset="2"/>
              <a:buNone/>
            </a:pPr>
            <a:r>
              <a:rPr lang="cs-CZ" sz="2800" dirty="0" smtClean="0"/>
              <a:t>1. Najdi na mapě oblast jihočeských Blat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cs-CZ" sz="2800" dirty="0" smtClean="0"/>
              <a:t>2. Vysvětli pojem „etnografický“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cs-CZ" sz="2800" dirty="0" smtClean="0"/>
              <a:t>3. Ve slovníku najdi význam slova špýchar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cs-CZ" sz="2800" dirty="0" smtClean="0"/>
              <a:t>4. Uveď alespoň dva charakteristické znaky      architektury selského baroka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cs-CZ" sz="2800" dirty="0" smtClean="0"/>
              <a:t>5. Na obrázku ukaž barokní a empírové prvky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cs-CZ" sz="2800" dirty="0" smtClean="0"/>
              <a:t>6.  Co označuje pojem „stále živá oblast“ z  etnografického hlediska?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dirty="0" smtClean="0"/>
              <a:t>Záluží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cs-CZ" b="1" smtClean="0"/>
              <a:t>Záluží</a:t>
            </a:r>
            <a:r>
              <a:rPr lang="cs-CZ" smtClean="0"/>
              <a:t> , okres Tábor</a:t>
            </a:r>
          </a:p>
          <a:p>
            <a:pPr eaLnBrk="1" hangingPunct="1">
              <a:lnSpc>
                <a:spcPct val="80000"/>
              </a:lnSpc>
            </a:pPr>
            <a:r>
              <a:rPr lang="cs-CZ" smtClean="0"/>
              <a:t>jedna z nejvýznamnějších vesnic s výskytem selského baroka v oblasti Soběslavská Blata</a:t>
            </a:r>
          </a:p>
        </p:txBody>
      </p:sp>
      <p:sp>
        <p:nvSpPr>
          <p:cNvPr id="17412" name="Rectangle 5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endParaRPr lang="cs-CZ" sz="2000" smtClean="0"/>
          </a:p>
        </p:txBody>
      </p:sp>
      <p:pic>
        <p:nvPicPr>
          <p:cNvPr id="17413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2428868"/>
            <a:ext cx="4105275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smtClean="0"/>
              <a:t>Blatská kovárna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57200" y="1600200"/>
            <a:ext cx="3898900" cy="4530725"/>
          </a:xfrm>
        </p:spPr>
        <p:txBody>
          <a:bodyPr/>
          <a:lstStyle/>
          <a:p>
            <a:pPr eaLnBrk="1" hangingPunct="1"/>
            <a:r>
              <a:rPr lang="cs-CZ" smtClean="0"/>
              <a:t>dnes muzeum dějin tohoto řemesla</a:t>
            </a:r>
          </a:p>
          <a:p>
            <a:pPr eaLnBrk="1" hangingPunct="1"/>
            <a:r>
              <a:rPr lang="cs-CZ" smtClean="0"/>
              <a:t>expozice loutkářství a lidového života na Blatech</a:t>
            </a:r>
          </a:p>
          <a:p>
            <a:pPr eaLnBrk="1" hangingPunct="1"/>
            <a:endParaRPr lang="cs-CZ" smtClean="0"/>
          </a:p>
        </p:txBody>
      </p:sp>
      <p:sp>
        <p:nvSpPr>
          <p:cNvPr id="18436" name="Zástupný symbol pro obsah 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endParaRPr lang="cs-CZ" smtClean="0"/>
          </a:p>
        </p:txBody>
      </p:sp>
      <p:pic>
        <p:nvPicPr>
          <p:cNvPr id="18437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214563"/>
            <a:ext cx="4032250" cy="330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sta">
  <a:themeElements>
    <a:clrScheme name="Cesta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Cesta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esta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esta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501</TotalTime>
  <Words>1124</Words>
  <Application>Microsoft Office PowerPoint</Application>
  <PresentationFormat>Předvádění na obrazovce (4:3)</PresentationFormat>
  <Paragraphs>201</Paragraphs>
  <Slides>34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34</vt:i4>
      </vt:variant>
    </vt:vector>
  </HeadingPairs>
  <TitlesOfParts>
    <vt:vector size="35" baseType="lpstr">
      <vt:lpstr>Cesta</vt:lpstr>
      <vt:lpstr>Prezentace aplikace PowerPoint</vt:lpstr>
      <vt:lpstr>Blatská kovárna</vt:lpstr>
      <vt:lpstr>Blata  - charakteristika</vt:lpstr>
      <vt:lpstr>Blata</vt:lpstr>
      <vt:lpstr> selské baroko</vt:lpstr>
      <vt:lpstr>Najdi charakteristické rysy selského baroka</vt:lpstr>
      <vt:lpstr>Otázky a úkoly</vt:lpstr>
      <vt:lpstr>Záluží</vt:lpstr>
      <vt:lpstr>Blatská kovárna</vt:lpstr>
      <vt:lpstr>Bydlení</vt:lpstr>
      <vt:lpstr>Černá kuchyně</vt:lpstr>
      <vt:lpstr>Prezentace aplikace PowerPoint</vt:lpstr>
      <vt:lpstr>Prezentace aplikace PowerPoint</vt:lpstr>
      <vt:lpstr>Světnice /sednice</vt:lpstr>
      <vt:lpstr>Ke světnici se pojí řada obyčejů </vt:lpstr>
      <vt:lpstr>Práce - obživa</vt:lpstr>
      <vt:lpstr>Řemesla vesnice 19. století</vt:lpstr>
      <vt:lpstr>A pro dámy</vt:lpstr>
      <vt:lpstr>A pro pány</vt:lpstr>
      <vt:lpstr>A stále pro pány</vt:lpstr>
      <vt:lpstr>A ještě ……</vt:lpstr>
      <vt:lpstr>A dál</vt:lpstr>
      <vt:lpstr>A nakonec</vt:lpstr>
      <vt:lpstr>kovárna</vt:lpstr>
      <vt:lpstr>Zábava</vt:lpstr>
      <vt:lpstr>Blatský / blaťácký  kroj</vt:lpstr>
      <vt:lpstr>Blatský / blaťácký  kroj</vt:lpstr>
      <vt:lpstr>Lidový tanec</vt:lpstr>
      <vt:lpstr>Lidová hudba</vt:lpstr>
      <vt:lpstr>Otázky a úkoly</vt:lpstr>
      <vt:lpstr>Obraz v literatuře</vt:lpstr>
      <vt:lpstr>Otázky a úkoly</vt:lpstr>
      <vt:lpstr>Odkazy a literatura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Blatská kovárna</dc:title>
  <dc:creator>Zdenek Loudin</dc:creator>
  <cp:lastModifiedBy>hchotovinska</cp:lastModifiedBy>
  <cp:revision>53</cp:revision>
  <dcterms:created xsi:type="dcterms:W3CDTF">2012-12-02T10:38:26Z</dcterms:created>
  <dcterms:modified xsi:type="dcterms:W3CDTF">2014-05-14T09:58:55Z</dcterms:modified>
</cp:coreProperties>
</file>